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35" r:id="rId1"/>
    <p:sldMasterId id="2147483811" r:id="rId2"/>
    <p:sldMasterId id="2147483815" r:id="rId3"/>
    <p:sldMasterId id="2147483866" r:id="rId4"/>
    <p:sldMasterId id="2147483879" r:id="rId5"/>
    <p:sldMasterId id="2147483909" r:id="rId6"/>
    <p:sldMasterId id="2147483915" r:id="rId7"/>
    <p:sldMasterId id="2147483927" r:id="rId8"/>
  </p:sldMasterIdLst>
  <p:notesMasterIdLst>
    <p:notesMasterId r:id="rId81"/>
  </p:notesMasterIdLst>
  <p:handoutMasterIdLst>
    <p:handoutMasterId r:id="rId82"/>
  </p:handoutMasterIdLst>
  <p:sldIdLst>
    <p:sldId id="322" r:id="rId9"/>
    <p:sldId id="323"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408" r:id="rId26"/>
    <p:sldId id="409" r:id="rId27"/>
    <p:sldId id="410" r:id="rId28"/>
    <p:sldId id="411" r:id="rId29"/>
    <p:sldId id="412" r:id="rId30"/>
    <p:sldId id="413" r:id="rId31"/>
    <p:sldId id="414" r:id="rId32"/>
    <p:sldId id="415" r:id="rId33"/>
    <p:sldId id="416" r:id="rId34"/>
    <p:sldId id="417" r:id="rId35"/>
    <p:sldId id="418" r:id="rId36"/>
    <p:sldId id="419" r:id="rId37"/>
    <p:sldId id="420" r:id="rId38"/>
    <p:sldId id="421" r:id="rId39"/>
    <p:sldId id="422" r:id="rId40"/>
    <p:sldId id="423" r:id="rId41"/>
    <p:sldId id="424" r:id="rId42"/>
    <p:sldId id="425" r:id="rId43"/>
    <p:sldId id="426" r:id="rId44"/>
    <p:sldId id="428" r:id="rId45"/>
    <p:sldId id="374" r:id="rId46"/>
    <p:sldId id="375" r:id="rId47"/>
    <p:sldId id="376" r:id="rId48"/>
    <p:sldId id="377" r:id="rId49"/>
    <p:sldId id="378" r:id="rId50"/>
    <p:sldId id="379" r:id="rId51"/>
    <p:sldId id="380" r:id="rId52"/>
    <p:sldId id="381" r:id="rId53"/>
    <p:sldId id="382" r:id="rId54"/>
    <p:sldId id="383" r:id="rId55"/>
    <p:sldId id="384" r:id="rId56"/>
    <p:sldId id="385" r:id="rId57"/>
    <p:sldId id="386" r:id="rId58"/>
    <p:sldId id="387" r:id="rId59"/>
    <p:sldId id="388" r:id="rId60"/>
    <p:sldId id="389" r:id="rId61"/>
    <p:sldId id="390" r:id="rId62"/>
    <p:sldId id="391" r:id="rId63"/>
    <p:sldId id="392" r:id="rId64"/>
    <p:sldId id="393" r:id="rId65"/>
    <p:sldId id="394" r:id="rId66"/>
    <p:sldId id="395" r:id="rId67"/>
    <p:sldId id="396" r:id="rId68"/>
    <p:sldId id="397" r:id="rId69"/>
    <p:sldId id="398" r:id="rId70"/>
    <p:sldId id="399" r:id="rId71"/>
    <p:sldId id="400" r:id="rId72"/>
    <p:sldId id="401" r:id="rId73"/>
    <p:sldId id="402" r:id="rId74"/>
    <p:sldId id="403" r:id="rId75"/>
    <p:sldId id="404" r:id="rId76"/>
    <p:sldId id="405" r:id="rId77"/>
    <p:sldId id="406" r:id="rId78"/>
    <p:sldId id="407" r:id="rId79"/>
    <p:sldId id="336" r:id="rId80"/>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maloney" initials="lm"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74" autoAdjust="0"/>
    <p:restoredTop sz="91422" autoAdjust="0"/>
  </p:normalViewPr>
  <p:slideViewPr>
    <p:cSldViewPr>
      <p:cViewPr varScale="1">
        <p:scale>
          <a:sx n="109" d="100"/>
          <a:sy n="109" d="100"/>
        </p:scale>
        <p:origin x="1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82" d="100"/>
          <a:sy n="82" d="100"/>
        </p:scale>
        <p:origin x="-3180" y="-96"/>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handoutMaster" Target="handoutMasters/handoutMaster1.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4" tIns="45977" rIns="91954" bIns="45977"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1804"/>
          </a:xfrm>
          <a:prstGeom prst="rect">
            <a:avLst/>
          </a:prstGeom>
        </p:spPr>
        <p:txBody>
          <a:bodyPr vert="horz" lIns="91954" tIns="45977" rIns="91954" bIns="45977" rtlCol="0"/>
          <a:lstStyle>
            <a:lvl1pPr algn="r">
              <a:defRPr sz="1200"/>
            </a:lvl1pPr>
          </a:lstStyle>
          <a:p>
            <a:fld id="{DA8F13E2-B297-4F35-BE5B-3A7B63073FF0}" type="datetimeFigureOut">
              <a:rPr lang="en-US" smtClean="0"/>
              <a:pPr/>
              <a:t>9/2/2020</a:t>
            </a:fld>
            <a:endParaRPr lang="en-US" dirty="0"/>
          </a:p>
        </p:txBody>
      </p:sp>
      <p:sp>
        <p:nvSpPr>
          <p:cNvPr id="4" name="Footer Placeholder 3"/>
          <p:cNvSpPr>
            <a:spLocks noGrp="1"/>
          </p:cNvSpPr>
          <p:nvPr>
            <p:ph type="ftr" sz="quarter" idx="2"/>
          </p:nvPr>
        </p:nvSpPr>
        <p:spPr>
          <a:xfrm>
            <a:off x="0" y="8772668"/>
            <a:ext cx="2971800" cy="461804"/>
          </a:xfrm>
          <a:prstGeom prst="rect">
            <a:avLst/>
          </a:prstGeom>
        </p:spPr>
        <p:txBody>
          <a:bodyPr vert="horz" lIns="91954" tIns="45977" rIns="91954" bIns="459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8"/>
            <a:ext cx="2971800" cy="461804"/>
          </a:xfrm>
          <a:prstGeom prst="rect">
            <a:avLst/>
          </a:prstGeom>
        </p:spPr>
        <p:txBody>
          <a:bodyPr vert="horz" lIns="91954" tIns="45977" rIns="91954" bIns="45977" rtlCol="0" anchor="b"/>
          <a:lstStyle>
            <a:lvl1pPr algn="r">
              <a:defRPr sz="1200"/>
            </a:lvl1pPr>
          </a:lstStyle>
          <a:p>
            <a:fld id="{D4CDD1F7-D6F8-416A-AB70-A5D2157842D9}" type="slidenum">
              <a:rPr lang="en-US" smtClean="0"/>
              <a:pPr/>
              <a:t>‹#›</a:t>
            </a:fld>
            <a:endParaRPr lang="en-US" dirty="0"/>
          </a:p>
        </p:txBody>
      </p:sp>
    </p:spTree>
    <p:extLst>
      <p:ext uri="{BB962C8B-B14F-4D97-AF65-F5344CB8AC3E}">
        <p14:creationId xmlns:p14="http://schemas.microsoft.com/office/powerpoint/2010/main" val="1413435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1954" tIns="45977" rIns="91954" bIns="45977"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1954" tIns="45977" rIns="91954" bIns="45977" rtlCol="0"/>
          <a:lstStyle>
            <a:lvl1pPr algn="r">
              <a:defRPr sz="1200"/>
            </a:lvl1pPr>
          </a:lstStyle>
          <a:p>
            <a:fld id="{366CEDEC-218A-4D63-B959-DBED4557EF60}" type="datetimeFigureOut">
              <a:rPr lang="en-US" smtClean="0"/>
              <a:pPr/>
              <a:t>9/2/2020</a:t>
            </a:fld>
            <a:endParaRPr lang="en-US" dirty="0"/>
          </a:p>
        </p:txBody>
      </p:sp>
      <p:sp>
        <p:nvSpPr>
          <p:cNvPr id="4" name="Slide Image Placeholder 3"/>
          <p:cNvSpPr>
            <a:spLocks noGrp="1" noRot="1" noChangeAspect="1"/>
          </p:cNvSpPr>
          <p:nvPr>
            <p:ph type="sldImg" idx="2"/>
          </p:nvPr>
        </p:nvSpPr>
        <p:spPr>
          <a:xfrm>
            <a:off x="1120775" y="693738"/>
            <a:ext cx="4618038" cy="3462337"/>
          </a:xfrm>
          <a:prstGeom prst="rect">
            <a:avLst/>
          </a:prstGeom>
          <a:noFill/>
          <a:ln w="12700">
            <a:solidFill>
              <a:prstClr val="black"/>
            </a:solidFill>
          </a:ln>
        </p:spPr>
        <p:txBody>
          <a:bodyPr vert="horz" lIns="91954" tIns="45977" rIns="91954" bIns="45977"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1954" tIns="45977" rIns="91954" bIns="459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2971800" cy="461804"/>
          </a:xfrm>
          <a:prstGeom prst="rect">
            <a:avLst/>
          </a:prstGeom>
        </p:spPr>
        <p:txBody>
          <a:bodyPr vert="horz" lIns="91954" tIns="45977" rIns="91954" bIns="459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8"/>
            <a:ext cx="2971800" cy="461804"/>
          </a:xfrm>
          <a:prstGeom prst="rect">
            <a:avLst/>
          </a:prstGeom>
        </p:spPr>
        <p:txBody>
          <a:bodyPr vert="horz" lIns="91954" tIns="45977" rIns="91954" bIns="45977" rtlCol="0" anchor="b"/>
          <a:lstStyle>
            <a:lvl1pPr algn="r">
              <a:defRPr sz="1200"/>
            </a:lvl1pPr>
          </a:lstStyle>
          <a:p>
            <a:fld id="{6EC15BA0-8354-49DD-91E0-9F21C1804CB9}" type="slidenum">
              <a:rPr lang="en-US" smtClean="0"/>
              <a:pPr/>
              <a:t>‹#›</a:t>
            </a:fld>
            <a:endParaRPr lang="en-US" dirty="0"/>
          </a:p>
        </p:txBody>
      </p:sp>
    </p:spTree>
    <p:extLst>
      <p:ext uri="{BB962C8B-B14F-4D97-AF65-F5344CB8AC3E}">
        <p14:creationId xmlns:p14="http://schemas.microsoft.com/office/powerpoint/2010/main" val="3871910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15BA0-8354-49DD-91E0-9F21C1804CB9}" type="slidenum">
              <a:rPr lang="en-US" smtClean="0"/>
              <a:pPr/>
              <a:t>1</a:t>
            </a:fld>
            <a:endParaRPr lang="en-US" dirty="0"/>
          </a:p>
        </p:txBody>
      </p:sp>
    </p:spTree>
    <p:extLst>
      <p:ext uri="{BB962C8B-B14F-4D97-AF65-F5344CB8AC3E}">
        <p14:creationId xmlns:p14="http://schemas.microsoft.com/office/powerpoint/2010/main" val="46969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9542" rtl="0" eaLnBrk="0" fontAlgn="base" latinLnBrk="0" hangingPunct="0">
              <a:lnSpc>
                <a:spcPct val="100000"/>
              </a:lnSpc>
              <a:spcBef>
                <a:spcPct val="0"/>
              </a:spcBef>
              <a:spcAft>
                <a:spcPct val="0"/>
              </a:spcAft>
              <a:buClrTx/>
              <a:buSzTx/>
              <a:buFontTx/>
              <a:buNone/>
              <a:tabLst/>
              <a:defRPr/>
            </a:pPr>
            <a:fld id="{8531F1C4-0932-4842-84EC-977961719BFE}" type="slidenum">
              <a:rPr kumimoji="0" lang="en-US" sz="11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09542" rtl="0" eaLnBrk="0" fontAlgn="base" latinLnBrk="0" hangingPunct="0">
                <a:lnSpc>
                  <a:spcPct val="100000"/>
                </a:lnSpc>
                <a:spcBef>
                  <a:spcPct val="0"/>
                </a:spcBef>
                <a:spcAft>
                  <a:spcPct val="0"/>
                </a:spcAft>
                <a:buClrTx/>
                <a:buSzTx/>
                <a:buFontTx/>
                <a:buNone/>
                <a:tabLst/>
                <a:defRPr/>
              </a:pPr>
              <a:t>35</a:t>
            </a:fld>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3258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02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2282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725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707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00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EB394-8893-4733-9D42-51BB1880FC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5308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15BA0-8354-49DD-91E0-9F21C1804CB9}" type="slidenum">
              <a:rPr lang="en-US" smtClean="0"/>
              <a:pPr/>
              <a:t>72</a:t>
            </a:fld>
            <a:endParaRPr lang="en-US" dirty="0"/>
          </a:p>
        </p:txBody>
      </p:sp>
    </p:spTree>
    <p:extLst>
      <p:ext uri="{BB962C8B-B14F-4D97-AF65-F5344CB8AC3E}">
        <p14:creationId xmlns:p14="http://schemas.microsoft.com/office/powerpoint/2010/main" val="191941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15BA0-8354-49DD-91E0-9F21C1804CB9}" type="slidenum">
              <a:rPr lang="en-US" smtClean="0"/>
              <a:pPr/>
              <a:t>2</a:t>
            </a:fld>
            <a:endParaRPr lang="en-US" dirty="0"/>
          </a:p>
        </p:txBody>
      </p:sp>
    </p:spTree>
    <p:extLst>
      <p:ext uri="{BB962C8B-B14F-4D97-AF65-F5344CB8AC3E}">
        <p14:creationId xmlns:p14="http://schemas.microsoft.com/office/powerpoint/2010/main" val="76783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a:t>
            </a:r>
            <a:r>
              <a:rPr lang="en-US" baseline="0" dirty="0"/>
              <a:t> is being covered in the next presentation, so I’m going to be either skipping over than now or extremely vague on this topic, but to use extreme shorthand, i</a:t>
            </a:r>
            <a:r>
              <a:rPr lang="en-US" dirty="0"/>
              <a:t>f buybacks made under Section 4, buyback interest is used.  If buybacks are</a:t>
            </a:r>
            <a:r>
              <a:rPr lang="en-US" baseline="0" dirty="0"/>
              <a:t> made under Section 3, actuarial assumed interest will be used.  There are some nuances about this, but</a:t>
            </a:r>
            <a:r>
              <a:rPr lang="en-US" dirty="0"/>
              <a:t> you will  have to stay for the next presentation to find out about them.</a:t>
            </a:r>
            <a:endParaRPr lang="en-US" baseline="0" dirty="0"/>
          </a:p>
          <a:p>
            <a:endParaRPr lang="en-US" dirty="0"/>
          </a:p>
          <a:p>
            <a:r>
              <a:rPr lang="en-US" baseline="0" dirty="0"/>
              <a:t>Also, obviously some</a:t>
            </a:r>
            <a:r>
              <a:rPr lang="en-US" dirty="0"/>
              <a:t> time buybacks occur outside these sections, but these are the two sections most often used.  </a:t>
            </a:r>
          </a:p>
          <a:p>
            <a:endParaRPr lang="en-US" baseline="0" dirty="0"/>
          </a:p>
          <a:p>
            <a:endParaRPr lang="en-US" baseline="0" dirty="0"/>
          </a:p>
          <a:p>
            <a:pPr>
              <a:lnSpc>
                <a:spcPct val="90000"/>
              </a:lnSpc>
            </a:pPr>
            <a:r>
              <a:rPr lang="en-US" altLang="en-US" sz="1200" dirty="0"/>
              <a:t>People buying back non-membership time between April 2, 2012 and April 2, 2013, or entering into a contract to buy it back in that time frame, were able to use buyback interest to make the purchase.</a:t>
            </a:r>
          </a:p>
          <a:p>
            <a:pPr>
              <a:lnSpc>
                <a:spcPct val="90000"/>
              </a:lnSpc>
            </a:pPr>
            <a:r>
              <a:rPr lang="en-US" altLang="en-US" sz="1200" dirty="0"/>
              <a:t>After April 2, 2013 all prior non-membership purchases bought back under </a:t>
            </a:r>
            <a:r>
              <a:rPr lang="en-US" altLang="en-US" sz="1200" i="1" dirty="0">
                <a:solidFill>
                  <a:srgbClr val="0070C0"/>
                </a:solidFill>
                <a:effectLst>
                  <a:outerShdw blurRad="38100" dist="38100" dir="2700000" algn="tl">
                    <a:srgbClr val="000000">
                      <a:alpha val="43137"/>
                    </a:srgbClr>
                  </a:outerShdw>
                </a:effectLst>
              </a:rPr>
              <a:t>Section 3</a:t>
            </a:r>
            <a:r>
              <a:rPr lang="en-US" altLang="en-US" sz="1200" i="1" dirty="0">
                <a:effectLst>
                  <a:outerShdw blurRad="38100" dist="38100" dir="2700000" algn="tl">
                    <a:srgbClr val="000000">
                      <a:alpha val="43137"/>
                    </a:srgbClr>
                  </a:outerShdw>
                </a:effectLst>
              </a:rPr>
              <a:t> </a:t>
            </a:r>
            <a:r>
              <a:rPr lang="en-US" altLang="en-US" sz="1200" dirty="0"/>
              <a:t>will have to be made at the actuarial assumed interest rate.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CDE90-8B2C-47EB-93E2-DBBE17CBB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27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something I need to point out.  </a:t>
            </a:r>
          </a:p>
          <a:p>
            <a:endParaRPr lang="en-US" dirty="0"/>
          </a:p>
          <a:p>
            <a:r>
              <a:rPr lang="en-US" dirty="0"/>
              <a:t>This was inserted by Chapter 21 of the Acts of 2009, Section 5 to be exact.</a:t>
            </a:r>
          </a:p>
          <a:p>
            <a:endParaRPr lang="en-US" dirty="0"/>
          </a:p>
          <a:p>
            <a:r>
              <a:rPr lang="en-US" dirty="0"/>
              <a:t>However, Section 25 of Chapter 21 provides as follows:</a:t>
            </a:r>
          </a:p>
          <a:p>
            <a:endParaRPr lang="en-US" dirty="0"/>
          </a:p>
          <a:p>
            <a:r>
              <a:rPr lang="en-US" dirty="0"/>
              <a:t>SECTION 25.  Section 5 of this act shall take effect July 1, 2009; provided, however, that creditable service shall be granted for the service of any state, county or municipal employee serving in a paid position earning less than $5,000 after July 1, 2009, if such service is subject to a specified term as a result of an election, appointment or contract and the election, appointment or contract occurred or was executed prior to July 1, 2009, and if the service is otherwise eligible for creditable service under chapter 32 of the General Laws; and provided further, that such creditable service shall be granted until the expiration of the term, appointment or contract or July 1, 2012, whichever first occurs.</a:t>
            </a:r>
          </a:p>
          <a:p>
            <a:endParaRPr lang="en-US" dirty="0"/>
          </a:p>
          <a:p>
            <a:r>
              <a:rPr lang="en-US" dirty="0"/>
              <a:t>Mention </a:t>
            </a:r>
            <a:r>
              <a:rPr lang="en-US" u="sng" dirty="0"/>
              <a:t>Clawson I</a:t>
            </a:r>
            <a:r>
              <a:rPr lang="en-US" dirty="0"/>
              <a:t> case.  Do it describing the facts.   Elected official in small town in Central Massachusetts.  He became a member in 2003 on the basis of that service.  He had been an elected official for many years before he joined the system.  After Chapter 21 was passed, he tried to buy back his time from 1992 to 2003.  The Board in question said no, because the time in question was under $5000 a year.  CRAB:  Service of under $5000 per year prior to July 1, 2009 may still be purchased.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A5D8B-F340-4A64-9B76-E5D68647A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38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A5D8B-F340-4A64-9B76-E5D68647A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245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of hands:  How many people love Venn diagrams as much as I do?</a:t>
            </a:r>
          </a:p>
          <a:p>
            <a:endParaRPr lang="en-US" dirty="0"/>
          </a:p>
          <a:p>
            <a:r>
              <a:rPr lang="en-US" dirty="0"/>
              <a:t>It would be hard, it would be hard.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A5D8B-F340-4A64-9B76-E5D68647A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104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A5D8B-F340-4A64-9B76-E5D68647A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4738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A5D8B-F340-4A64-9B76-E5D68647A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411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A5D8B-F340-4A64-9B76-E5D68647A5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542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050" name="Picture 2" descr="C:\Documents and Settings\Cheryl\Local Settings\Temporary Internet Files\Content.IE5\VFUM6KGH\MP900341699[1].jpg"/>
          <p:cNvPicPr>
            <a:picLocks noChangeAspect="1" noChangeArrowheads="1"/>
          </p:cNvPicPr>
          <p:nvPr userDrawn="1"/>
        </p:nvPicPr>
        <p:blipFill>
          <a:blip r:embed="rId2" cstate="print"/>
          <a:stretch>
            <a:fillRect/>
          </a:stretch>
        </p:blipFill>
        <p:spPr bwMode="auto">
          <a:xfrm>
            <a:off x="4849876" y="0"/>
            <a:ext cx="4294124" cy="6019800"/>
          </a:xfrm>
          <a:prstGeom prst="rect">
            <a:avLst/>
          </a:prstGeom>
          <a:noFill/>
          <a:ln>
            <a:noFill/>
          </a:ln>
        </p:spPr>
      </p:pic>
      <p:sp>
        <p:nvSpPr>
          <p:cNvPr id="2" name="Title 1"/>
          <p:cNvSpPr>
            <a:spLocks noGrp="1"/>
          </p:cNvSpPr>
          <p:nvPr>
            <p:ph type="ctrTitle"/>
          </p:nvPr>
        </p:nvSpPr>
        <p:spPr>
          <a:xfrm>
            <a:off x="776304" y="1905156"/>
            <a:ext cx="7681913" cy="1523495"/>
          </a:xfrm>
        </p:spPr>
        <p:txBody>
          <a:bodyPr>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730327" y="4345144"/>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7" y="1748814"/>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2339558"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2339558"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2340450" y="4293096"/>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2340450" y="4725144"/>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719237" y="4149080"/>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8" name="図プレースホルダー 8"/>
          <p:cNvSpPr>
            <a:spLocks noGrp="1"/>
          </p:cNvSpPr>
          <p:nvPr>
            <p:ph type="pic" sz="quarter" idx="20" hasCustomPrompt="1"/>
          </p:nvPr>
        </p:nvSpPr>
        <p:spPr>
          <a:xfrm>
            <a:off x="4824050" y="1748813"/>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0" name="テキスト プレースホルダー 11"/>
          <p:cNvSpPr>
            <a:spLocks noGrp="1"/>
          </p:cNvSpPr>
          <p:nvPr>
            <p:ph type="body" sz="quarter" idx="21" hasCustomPrompt="1"/>
          </p:nvPr>
        </p:nvSpPr>
        <p:spPr>
          <a:xfrm>
            <a:off x="6443080"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6443080"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6443973" y="429309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6443973" y="472514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4824050" y="4149080"/>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67243757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57520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6718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2663622"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テキスト プレースホルダー 11"/>
          <p:cNvSpPr>
            <a:spLocks noGrp="1"/>
          </p:cNvSpPr>
          <p:nvPr>
            <p:ph type="body" sz="quarter" idx="20" hasCustomPrompt="1"/>
          </p:nvPr>
        </p:nvSpPr>
        <p:spPr>
          <a:xfrm>
            <a:off x="2555601"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2555601"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4752035"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9" name="テキスト プレースホルダー 11"/>
          <p:cNvSpPr>
            <a:spLocks noGrp="1"/>
          </p:cNvSpPr>
          <p:nvPr>
            <p:ph type="body" sz="quarter" idx="23" hasCustomPrompt="1"/>
          </p:nvPr>
        </p:nvSpPr>
        <p:spPr>
          <a:xfrm>
            <a:off x="4644014"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4644014"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684044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2" name="テキスト プレースホルダー 11"/>
          <p:cNvSpPr>
            <a:spLocks noGrp="1"/>
          </p:cNvSpPr>
          <p:nvPr>
            <p:ph type="body" sz="quarter" idx="26" hasCustomPrompt="1"/>
          </p:nvPr>
        </p:nvSpPr>
        <p:spPr>
          <a:xfrm>
            <a:off x="673242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673242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4202132392"/>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57520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6718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395173" y="1556792"/>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36" name="図プレースホルダー 8"/>
          <p:cNvSpPr>
            <a:spLocks noGrp="1"/>
          </p:cNvSpPr>
          <p:nvPr>
            <p:ph type="pic" sz="quarter" idx="29" hasCustomPrompt="1"/>
          </p:nvPr>
        </p:nvSpPr>
        <p:spPr>
          <a:xfrm>
            <a:off x="2663622"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7" name="テキスト プレースホルダー 11"/>
          <p:cNvSpPr>
            <a:spLocks noGrp="1"/>
          </p:cNvSpPr>
          <p:nvPr>
            <p:ph type="body" sz="quarter" idx="30" hasCustomPrompt="1"/>
          </p:nvPr>
        </p:nvSpPr>
        <p:spPr>
          <a:xfrm>
            <a:off x="2555601" y="4485118"/>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2555601" y="4917166"/>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2483587" y="1556792"/>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0" name="図プレースホルダー 8"/>
          <p:cNvSpPr>
            <a:spLocks noGrp="1"/>
          </p:cNvSpPr>
          <p:nvPr>
            <p:ph type="pic" sz="quarter" idx="33" hasCustomPrompt="1"/>
          </p:nvPr>
        </p:nvSpPr>
        <p:spPr>
          <a:xfrm>
            <a:off x="4752035" y="1844823"/>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1" name="テキスト プレースホルダー 11"/>
          <p:cNvSpPr>
            <a:spLocks noGrp="1"/>
          </p:cNvSpPr>
          <p:nvPr>
            <p:ph type="body" sz="quarter" idx="34" hasCustomPrompt="1"/>
          </p:nvPr>
        </p:nvSpPr>
        <p:spPr>
          <a:xfrm>
            <a:off x="4644014"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4644014"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4572000" y="1556791"/>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4" name="図プレースホルダー 8"/>
          <p:cNvSpPr>
            <a:spLocks noGrp="1"/>
          </p:cNvSpPr>
          <p:nvPr>
            <p:ph type="pic" sz="quarter" idx="37" hasCustomPrompt="1"/>
          </p:nvPr>
        </p:nvSpPr>
        <p:spPr>
          <a:xfrm>
            <a:off x="6840449" y="1844824"/>
            <a:ext cx="1728342" cy="2304257"/>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5" name="テキスト プレースホルダー 11"/>
          <p:cNvSpPr>
            <a:spLocks noGrp="1"/>
          </p:cNvSpPr>
          <p:nvPr>
            <p:ph type="body" sz="quarter" idx="38" hasCustomPrompt="1"/>
          </p:nvPr>
        </p:nvSpPr>
        <p:spPr>
          <a:xfrm>
            <a:off x="6732427" y="4485117"/>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6732427" y="4917165"/>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6660413" y="1556792"/>
            <a:ext cx="576114" cy="768085"/>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Tree>
    <p:extLst>
      <p:ext uri="{BB962C8B-B14F-4D97-AF65-F5344CB8AC3E}">
        <p14:creationId xmlns:p14="http://schemas.microsoft.com/office/powerpoint/2010/main" val="209559434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91252" y="1652804"/>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2879665" y="1652804"/>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0" name="図プレースホルダー 8"/>
          <p:cNvSpPr>
            <a:spLocks noGrp="1"/>
          </p:cNvSpPr>
          <p:nvPr>
            <p:ph type="pic" sz="quarter" idx="33" hasCustomPrompt="1"/>
          </p:nvPr>
        </p:nvSpPr>
        <p:spPr>
          <a:xfrm>
            <a:off x="4968078" y="1652803"/>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4" name="図プレースホルダー 8"/>
          <p:cNvSpPr>
            <a:spLocks noGrp="1"/>
          </p:cNvSpPr>
          <p:nvPr>
            <p:ph type="pic" sz="quarter" idx="37" hasCustomPrompt="1"/>
          </p:nvPr>
        </p:nvSpPr>
        <p:spPr>
          <a:xfrm>
            <a:off x="7056491" y="1652804"/>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3" name="図プレースホルダー 8"/>
          <p:cNvSpPr>
            <a:spLocks noGrp="1"/>
          </p:cNvSpPr>
          <p:nvPr>
            <p:ph type="pic" sz="quarter" idx="38" hasCustomPrompt="1"/>
          </p:nvPr>
        </p:nvSpPr>
        <p:spPr>
          <a:xfrm>
            <a:off x="791252" y="4149082"/>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4" name="図プレースホルダー 8"/>
          <p:cNvSpPr>
            <a:spLocks noGrp="1"/>
          </p:cNvSpPr>
          <p:nvPr>
            <p:ph type="pic" sz="quarter" idx="39" hasCustomPrompt="1"/>
          </p:nvPr>
        </p:nvSpPr>
        <p:spPr>
          <a:xfrm>
            <a:off x="2879665" y="4149082"/>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5" name="図プレースホルダー 8"/>
          <p:cNvSpPr>
            <a:spLocks noGrp="1"/>
          </p:cNvSpPr>
          <p:nvPr>
            <p:ph type="pic" sz="quarter" idx="40" hasCustomPrompt="1"/>
          </p:nvPr>
        </p:nvSpPr>
        <p:spPr>
          <a:xfrm>
            <a:off x="4968078" y="4149081"/>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図プレースホルダー 8"/>
          <p:cNvSpPr>
            <a:spLocks noGrp="1"/>
          </p:cNvSpPr>
          <p:nvPr>
            <p:ph type="pic" sz="quarter" idx="41" hasCustomPrompt="1"/>
          </p:nvPr>
        </p:nvSpPr>
        <p:spPr>
          <a:xfrm>
            <a:off x="7056491" y="4149082"/>
            <a:ext cx="1224242" cy="1632181"/>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7" name="テキスト プレースホルダー 11"/>
          <p:cNvSpPr>
            <a:spLocks noGrp="1"/>
          </p:cNvSpPr>
          <p:nvPr>
            <p:ph type="body" sz="quarter" idx="14" hasCustomPrompt="1"/>
          </p:nvPr>
        </p:nvSpPr>
        <p:spPr>
          <a:xfrm>
            <a:off x="611216"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2686616"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4824050"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6899449" y="3429000"/>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611216"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2686616"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4824050"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6899449" y="5877272"/>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1053893389"/>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2339558"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2339558"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2340450" y="4293096"/>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2340450" y="4725144"/>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6443080" y="203684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6443080" y="246889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6443973" y="4293095"/>
            <a:ext cx="223204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6443973" y="4725143"/>
            <a:ext cx="2232045" cy="1152128"/>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4" name="円/楕円 3"/>
          <p:cNvSpPr/>
          <p:nvPr userDrawn="1"/>
        </p:nvSpPr>
        <p:spPr>
          <a:xfrm>
            <a:off x="719237" y="1748813"/>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5" name="図プレースホルダー 5"/>
          <p:cNvSpPr>
            <a:spLocks noGrp="1"/>
          </p:cNvSpPr>
          <p:nvPr>
            <p:ph type="pic" sz="quarter" idx="38" hasCustomPrompt="1"/>
          </p:nvPr>
        </p:nvSpPr>
        <p:spPr>
          <a:xfrm>
            <a:off x="1169326" y="2348880"/>
            <a:ext cx="504100" cy="672075"/>
          </a:xfrm>
        </p:spPr>
        <p:txBody>
          <a:bodyPr>
            <a:normAutofit/>
          </a:bodyPr>
          <a:lstStyle>
            <a:lvl1pPr>
              <a:defRPr sz="550"/>
            </a:lvl1pPr>
          </a:lstStyle>
          <a:p>
            <a:r>
              <a:rPr lang="en-US" dirty="0"/>
              <a:t>ICON</a:t>
            </a:r>
          </a:p>
        </p:txBody>
      </p:sp>
      <p:sp>
        <p:nvSpPr>
          <p:cNvPr id="26" name="円/楕円 25"/>
          <p:cNvSpPr/>
          <p:nvPr userDrawn="1"/>
        </p:nvSpPr>
        <p:spPr>
          <a:xfrm>
            <a:off x="719237" y="4149080"/>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7" name="図プレースホルダー 5"/>
          <p:cNvSpPr>
            <a:spLocks noGrp="1"/>
          </p:cNvSpPr>
          <p:nvPr>
            <p:ph type="pic" sz="quarter" idx="39" hasCustomPrompt="1"/>
          </p:nvPr>
        </p:nvSpPr>
        <p:spPr>
          <a:xfrm>
            <a:off x="1169326" y="4749147"/>
            <a:ext cx="504100" cy="672075"/>
          </a:xfrm>
        </p:spPr>
        <p:txBody>
          <a:bodyPr>
            <a:normAutofit/>
          </a:bodyPr>
          <a:lstStyle>
            <a:lvl1pPr>
              <a:defRPr sz="550"/>
            </a:lvl1pPr>
          </a:lstStyle>
          <a:p>
            <a:r>
              <a:rPr lang="en-US" dirty="0"/>
              <a:t>ICON</a:t>
            </a:r>
          </a:p>
        </p:txBody>
      </p:sp>
      <p:sp>
        <p:nvSpPr>
          <p:cNvPr id="28" name="円/楕円 27"/>
          <p:cNvSpPr/>
          <p:nvPr userDrawn="1"/>
        </p:nvSpPr>
        <p:spPr>
          <a:xfrm>
            <a:off x="4824050" y="1748813"/>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図プレースホルダー 5"/>
          <p:cNvSpPr>
            <a:spLocks noGrp="1"/>
          </p:cNvSpPr>
          <p:nvPr>
            <p:ph type="pic" sz="quarter" idx="40" hasCustomPrompt="1"/>
          </p:nvPr>
        </p:nvSpPr>
        <p:spPr>
          <a:xfrm>
            <a:off x="5274139" y="2348880"/>
            <a:ext cx="504100" cy="672075"/>
          </a:xfrm>
        </p:spPr>
        <p:txBody>
          <a:bodyPr>
            <a:normAutofit/>
          </a:bodyPr>
          <a:lstStyle>
            <a:lvl1pPr>
              <a:defRPr sz="550"/>
            </a:lvl1pPr>
          </a:lstStyle>
          <a:p>
            <a:r>
              <a:rPr lang="en-US" dirty="0"/>
              <a:t>ICON</a:t>
            </a:r>
          </a:p>
        </p:txBody>
      </p:sp>
      <p:sp>
        <p:nvSpPr>
          <p:cNvPr id="30" name="円/楕円 29"/>
          <p:cNvSpPr/>
          <p:nvPr userDrawn="1"/>
        </p:nvSpPr>
        <p:spPr>
          <a:xfrm>
            <a:off x="4824050" y="4134246"/>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1" name="図プレースホルダー 5"/>
          <p:cNvSpPr>
            <a:spLocks noGrp="1"/>
          </p:cNvSpPr>
          <p:nvPr>
            <p:ph type="pic" sz="quarter" idx="41" hasCustomPrompt="1"/>
          </p:nvPr>
        </p:nvSpPr>
        <p:spPr>
          <a:xfrm>
            <a:off x="5274139" y="4734313"/>
            <a:ext cx="504100" cy="672075"/>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248727195"/>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467187"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7"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0" name="円/楕円 19"/>
          <p:cNvSpPr/>
          <p:nvPr userDrawn="1"/>
        </p:nvSpPr>
        <p:spPr>
          <a:xfrm>
            <a:off x="791252"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1" name="図プレースホルダー 5"/>
          <p:cNvSpPr>
            <a:spLocks noGrp="1"/>
          </p:cNvSpPr>
          <p:nvPr>
            <p:ph type="pic" sz="quarter" idx="38" hasCustomPrompt="1"/>
          </p:nvPr>
        </p:nvSpPr>
        <p:spPr>
          <a:xfrm>
            <a:off x="1241341" y="2636912"/>
            <a:ext cx="504100" cy="672075"/>
          </a:xfrm>
        </p:spPr>
        <p:txBody>
          <a:bodyPr>
            <a:normAutofit/>
          </a:bodyPr>
          <a:lstStyle>
            <a:lvl1pPr>
              <a:defRPr sz="550"/>
            </a:lvl1pPr>
          </a:lstStyle>
          <a:p>
            <a:r>
              <a:rPr lang="en-US" dirty="0"/>
              <a:t>ICON</a:t>
            </a:r>
          </a:p>
        </p:txBody>
      </p:sp>
      <p:cxnSp>
        <p:nvCxnSpPr>
          <p:cNvPr id="6" name="直線コネクタ 5"/>
          <p:cNvCxnSpPr/>
          <p:nvPr userDrawn="1"/>
        </p:nvCxnSpPr>
        <p:spPr>
          <a:xfrm>
            <a:off x="647223"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2519594"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2519594"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2843658"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7" name="図プレースホルダー 5"/>
          <p:cNvSpPr>
            <a:spLocks noGrp="1"/>
          </p:cNvSpPr>
          <p:nvPr>
            <p:ph type="pic" sz="quarter" idx="41" hasCustomPrompt="1"/>
          </p:nvPr>
        </p:nvSpPr>
        <p:spPr>
          <a:xfrm>
            <a:off x="3293747" y="2636912"/>
            <a:ext cx="504100" cy="672075"/>
          </a:xfrm>
        </p:spPr>
        <p:txBody>
          <a:bodyPr>
            <a:normAutofit/>
          </a:bodyPr>
          <a:lstStyle>
            <a:lvl1pPr>
              <a:defRPr sz="550"/>
            </a:lvl1pPr>
          </a:lstStyle>
          <a:p>
            <a:r>
              <a:rPr lang="en-US" dirty="0"/>
              <a:t>ICON</a:t>
            </a:r>
          </a:p>
        </p:txBody>
      </p:sp>
      <p:cxnSp>
        <p:nvCxnSpPr>
          <p:cNvPr id="38" name="直線コネクタ 37"/>
          <p:cNvCxnSpPr/>
          <p:nvPr userDrawn="1"/>
        </p:nvCxnSpPr>
        <p:spPr>
          <a:xfrm>
            <a:off x="2699629"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4572000"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4572000"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4896064"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2" name="図プレースホルダー 5"/>
          <p:cNvSpPr>
            <a:spLocks noGrp="1"/>
          </p:cNvSpPr>
          <p:nvPr>
            <p:ph type="pic" sz="quarter" idx="44" hasCustomPrompt="1"/>
          </p:nvPr>
        </p:nvSpPr>
        <p:spPr>
          <a:xfrm>
            <a:off x="5346153" y="2636912"/>
            <a:ext cx="504100" cy="672075"/>
          </a:xfrm>
        </p:spPr>
        <p:txBody>
          <a:bodyPr>
            <a:normAutofit/>
          </a:bodyPr>
          <a:lstStyle>
            <a:lvl1pPr>
              <a:defRPr sz="550"/>
            </a:lvl1pPr>
          </a:lstStyle>
          <a:p>
            <a:r>
              <a:rPr lang="en-US" dirty="0"/>
              <a:t>ICON</a:t>
            </a:r>
          </a:p>
        </p:txBody>
      </p:sp>
      <p:cxnSp>
        <p:nvCxnSpPr>
          <p:cNvPr id="43" name="直線コネクタ 42"/>
          <p:cNvCxnSpPr/>
          <p:nvPr userDrawn="1"/>
        </p:nvCxnSpPr>
        <p:spPr>
          <a:xfrm>
            <a:off x="4752035"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6624406" y="4293096"/>
            <a:ext cx="198039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6624406" y="4725144"/>
            <a:ext cx="1980392" cy="1392155"/>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6948470" y="2036845"/>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図プレースホルダー 5"/>
          <p:cNvSpPr>
            <a:spLocks noGrp="1"/>
          </p:cNvSpPr>
          <p:nvPr>
            <p:ph type="pic" sz="quarter" idx="47" hasCustomPrompt="1"/>
          </p:nvPr>
        </p:nvSpPr>
        <p:spPr>
          <a:xfrm>
            <a:off x="7398559" y="2636912"/>
            <a:ext cx="504100" cy="672075"/>
          </a:xfrm>
        </p:spPr>
        <p:txBody>
          <a:bodyPr>
            <a:normAutofit/>
          </a:bodyPr>
          <a:lstStyle>
            <a:lvl1pPr>
              <a:defRPr sz="550"/>
            </a:lvl1pPr>
          </a:lstStyle>
          <a:p>
            <a:r>
              <a:rPr lang="en-US" dirty="0"/>
              <a:t>ICON</a:t>
            </a:r>
          </a:p>
        </p:txBody>
      </p:sp>
      <p:cxnSp>
        <p:nvCxnSpPr>
          <p:cNvPr id="48" name="直線コネクタ 47"/>
          <p:cNvCxnSpPr/>
          <p:nvPr userDrawn="1"/>
        </p:nvCxnSpPr>
        <p:spPr>
          <a:xfrm>
            <a:off x="6804441" y="4149080"/>
            <a:ext cx="165632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31957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80" y="3356992"/>
            <a:ext cx="1295272"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4" name="正方形/長方形 23"/>
          <p:cNvSpPr/>
          <p:nvPr userDrawn="1"/>
        </p:nvSpPr>
        <p:spPr>
          <a:xfrm>
            <a:off x="1295351" y="3355377"/>
            <a:ext cx="1620321" cy="14563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5" name="正方形/長方形 24"/>
          <p:cNvSpPr/>
          <p:nvPr userDrawn="1"/>
        </p:nvSpPr>
        <p:spPr>
          <a:xfrm>
            <a:off x="2915672" y="3348684"/>
            <a:ext cx="1656328"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正方形/長方形 25"/>
          <p:cNvSpPr/>
          <p:nvPr userDrawn="1"/>
        </p:nvSpPr>
        <p:spPr>
          <a:xfrm>
            <a:off x="4572000" y="3348684"/>
            <a:ext cx="1620321" cy="1523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7" name="正方形/長方形 26"/>
          <p:cNvSpPr/>
          <p:nvPr userDrawn="1"/>
        </p:nvSpPr>
        <p:spPr>
          <a:xfrm>
            <a:off x="6192321" y="3348684"/>
            <a:ext cx="162032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正方形/長方形 28"/>
          <p:cNvSpPr/>
          <p:nvPr userDrawn="1"/>
        </p:nvSpPr>
        <p:spPr>
          <a:xfrm>
            <a:off x="7812641" y="3356992"/>
            <a:ext cx="133136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503195"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503195"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2146509"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2146509"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3790807"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3790807"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5424141"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5424141"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7056492" y="4293097"/>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7056492" y="4677140"/>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useBgFill="1">
        <p:nvSpPr>
          <p:cNvPr id="40" name="円/楕円 39"/>
          <p:cNvSpPr/>
          <p:nvPr userDrawn="1"/>
        </p:nvSpPr>
        <p:spPr>
          <a:xfrm>
            <a:off x="719237" y="266091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1" name="テキスト プレースホルダー 11"/>
          <p:cNvSpPr>
            <a:spLocks noGrp="1"/>
          </p:cNvSpPr>
          <p:nvPr>
            <p:ph type="body" sz="quarter" idx="33" hasCustomPrompt="1"/>
          </p:nvPr>
        </p:nvSpPr>
        <p:spPr>
          <a:xfrm>
            <a:off x="724277"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2" name="円/楕円 41"/>
          <p:cNvSpPr/>
          <p:nvPr userDrawn="1"/>
        </p:nvSpPr>
        <p:spPr>
          <a:xfrm>
            <a:off x="2339558" y="2667013"/>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3" name="テキスト プレースホルダー 11"/>
          <p:cNvSpPr>
            <a:spLocks noGrp="1"/>
          </p:cNvSpPr>
          <p:nvPr>
            <p:ph type="body" sz="quarter" idx="34" hasCustomPrompt="1"/>
          </p:nvPr>
        </p:nvSpPr>
        <p:spPr>
          <a:xfrm>
            <a:off x="2344597" y="3219215"/>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4" name="円/楕円 43"/>
          <p:cNvSpPr/>
          <p:nvPr userDrawn="1"/>
        </p:nvSpPr>
        <p:spPr>
          <a:xfrm>
            <a:off x="3995886" y="266091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5" name="テキスト プレースホルダー 11"/>
          <p:cNvSpPr>
            <a:spLocks noGrp="1"/>
          </p:cNvSpPr>
          <p:nvPr>
            <p:ph type="body" sz="quarter" idx="35" hasCustomPrompt="1"/>
          </p:nvPr>
        </p:nvSpPr>
        <p:spPr>
          <a:xfrm>
            <a:off x="4000925"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6" name="円/楕円 45"/>
          <p:cNvSpPr/>
          <p:nvPr userDrawn="1"/>
        </p:nvSpPr>
        <p:spPr>
          <a:xfrm>
            <a:off x="5616206" y="264283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テキスト プレースホルダー 11"/>
          <p:cNvSpPr>
            <a:spLocks noGrp="1"/>
          </p:cNvSpPr>
          <p:nvPr>
            <p:ph type="body" sz="quarter" idx="36" hasCustomPrompt="1"/>
          </p:nvPr>
        </p:nvSpPr>
        <p:spPr>
          <a:xfrm>
            <a:off x="5621246" y="319503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useBgFill="1">
        <p:nvSpPr>
          <p:cNvPr id="48" name="円/楕円 47"/>
          <p:cNvSpPr/>
          <p:nvPr userDrawn="1"/>
        </p:nvSpPr>
        <p:spPr>
          <a:xfrm>
            <a:off x="7236527" y="2660915"/>
            <a:ext cx="1152228" cy="1536171"/>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9" name="テキスト プレースホルダー 11"/>
          <p:cNvSpPr>
            <a:spLocks noGrp="1"/>
          </p:cNvSpPr>
          <p:nvPr>
            <p:ph type="body" sz="quarter" idx="37" hasCustomPrompt="1"/>
          </p:nvPr>
        </p:nvSpPr>
        <p:spPr>
          <a:xfrm>
            <a:off x="7241566"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Tree>
    <p:extLst>
      <p:ext uri="{BB962C8B-B14F-4D97-AF65-F5344CB8AC3E}">
        <p14:creationId xmlns:p14="http://schemas.microsoft.com/office/powerpoint/2010/main" val="28203889"/>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80" y="3356992"/>
            <a:ext cx="1295272"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4" name="正方形/長方形 23"/>
          <p:cNvSpPr/>
          <p:nvPr userDrawn="1"/>
        </p:nvSpPr>
        <p:spPr>
          <a:xfrm>
            <a:off x="1295351" y="3355377"/>
            <a:ext cx="1620321" cy="145631"/>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5" name="正方形/長方形 24"/>
          <p:cNvSpPr/>
          <p:nvPr userDrawn="1"/>
        </p:nvSpPr>
        <p:spPr>
          <a:xfrm>
            <a:off x="2915672" y="3348684"/>
            <a:ext cx="1656328"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正方形/長方形 25"/>
          <p:cNvSpPr/>
          <p:nvPr userDrawn="1"/>
        </p:nvSpPr>
        <p:spPr>
          <a:xfrm>
            <a:off x="4572000" y="3348684"/>
            <a:ext cx="1620321" cy="1523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7" name="正方形/長方形 26"/>
          <p:cNvSpPr/>
          <p:nvPr userDrawn="1"/>
        </p:nvSpPr>
        <p:spPr>
          <a:xfrm>
            <a:off x="6192321" y="3348684"/>
            <a:ext cx="162032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正方形/長方形 28"/>
          <p:cNvSpPr/>
          <p:nvPr userDrawn="1"/>
        </p:nvSpPr>
        <p:spPr>
          <a:xfrm>
            <a:off x="7812641" y="3356992"/>
            <a:ext cx="1331360" cy="14401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503195"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503195"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2146509"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2146509"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3790807"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3790807"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5424141" y="4293096"/>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5424141" y="4677139"/>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7056492" y="4293097"/>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7056492" y="4677140"/>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40" name="円/楕円 39"/>
          <p:cNvSpPr/>
          <p:nvPr userDrawn="1"/>
        </p:nvSpPr>
        <p:spPr>
          <a:xfrm>
            <a:off x="719237" y="266091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1" name="テキスト プレースホルダー 11"/>
          <p:cNvSpPr>
            <a:spLocks noGrp="1"/>
          </p:cNvSpPr>
          <p:nvPr>
            <p:ph type="body" sz="quarter" idx="33" hasCustomPrompt="1"/>
          </p:nvPr>
        </p:nvSpPr>
        <p:spPr>
          <a:xfrm>
            <a:off x="724277"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2" name="円/楕円 41"/>
          <p:cNvSpPr/>
          <p:nvPr userDrawn="1"/>
        </p:nvSpPr>
        <p:spPr>
          <a:xfrm>
            <a:off x="2339558" y="2667013"/>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3" name="テキスト プレースホルダー 11"/>
          <p:cNvSpPr>
            <a:spLocks noGrp="1"/>
          </p:cNvSpPr>
          <p:nvPr>
            <p:ph type="body" sz="quarter" idx="34" hasCustomPrompt="1"/>
          </p:nvPr>
        </p:nvSpPr>
        <p:spPr>
          <a:xfrm>
            <a:off x="2344597" y="3219215"/>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4" name="円/楕円 43"/>
          <p:cNvSpPr/>
          <p:nvPr userDrawn="1"/>
        </p:nvSpPr>
        <p:spPr>
          <a:xfrm>
            <a:off x="3995886" y="266091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5" name="テキスト プレースホルダー 11"/>
          <p:cNvSpPr>
            <a:spLocks noGrp="1"/>
          </p:cNvSpPr>
          <p:nvPr>
            <p:ph type="body" sz="quarter" idx="35" hasCustomPrompt="1"/>
          </p:nvPr>
        </p:nvSpPr>
        <p:spPr>
          <a:xfrm>
            <a:off x="4000925"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6" name="円/楕円 45"/>
          <p:cNvSpPr/>
          <p:nvPr userDrawn="1"/>
        </p:nvSpPr>
        <p:spPr>
          <a:xfrm>
            <a:off x="5616206" y="264283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テキスト プレースホルダー 11"/>
          <p:cNvSpPr>
            <a:spLocks noGrp="1"/>
          </p:cNvSpPr>
          <p:nvPr>
            <p:ph type="body" sz="quarter" idx="36" hasCustomPrompt="1"/>
          </p:nvPr>
        </p:nvSpPr>
        <p:spPr>
          <a:xfrm>
            <a:off x="5621246" y="319503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48" name="円/楕円 47"/>
          <p:cNvSpPr/>
          <p:nvPr userDrawn="1"/>
        </p:nvSpPr>
        <p:spPr>
          <a:xfrm>
            <a:off x="7236527" y="2660915"/>
            <a:ext cx="1152228" cy="1536171"/>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9" name="テキスト プレースホルダー 11"/>
          <p:cNvSpPr>
            <a:spLocks noGrp="1"/>
          </p:cNvSpPr>
          <p:nvPr>
            <p:ph type="body" sz="quarter" idx="37" hasCustomPrompt="1"/>
          </p:nvPr>
        </p:nvSpPr>
        <p:spPr>
          <a:xfrm>
            <a:off x="7241566" y="3213117"/>
            <a:ext cx="1135038" cy="431767"/>
          </a:xfrm>
        </p:spPr>
        <p:txBody>
          <a:bodyPr anchor="ctr">
            <a:noAutofit/>
          </a:bodyPr>
          <a:lstStyle>
            <a:lvl1pPr algn="ctr">
              <a:defRPr sz="2400">
                <a:solidFill>
                  <a:schemeClr val="bg2"/>
                </a:solidFill>
                <a:latin typeface="+mj-lt"/>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1583669" y="2276872"/>
            <a:ext cx="360369" cy="480450"/>
          </a:xfrm>
        </p:spPr>
        <p:txBody>
          <a:bodyPr>
            <a:normAutofit/>
          </a:bodyPr>
          <a:lstStyle>
            <a:lvl1pPr>
              <a:defRPr sz="550"/>
            </a:lvl1pPr>
          </a:lstStyle>
          <a:p>
            <a:r>
              <a:rPr lang="en-US" dirty="0"/>
              <a:t>ICON</a:t>
            </a:r>
          </a:p>
        </p:txBody>
      </p:sp>
      <p:sp>
        <p:nvSpPr>
          <p:cNvPr id="50" name="図プレースホルダー 5"/>
          <p:cNvSpPr>
            <a:spLocks noGrp="1"/>
          </p:cNvSpPr>
          <p:nvPr>
            <p:ph type="pic" sz="quarter" idx="39" hasCustomPrompt="1"/>
          </p:nvPr>
        </p:nvSpPr>
        <p:spPr>
          <a:xfrm>
            <a:off x="3275743" y="2276872"/>
            <a:ext cx="360369" cy="480450"/>
          </a:xfrm>
        </p:spPr>
        <p:txBody>
          <a:bodyPr>
            <a:normAutofit/>
          </a:bodyPr>
          <a:lstStyle>
            <a:lvl1pPr>
              <a:defRPr sz="550"/>
            </a:lvl1pPr>
          </a:lstStyle>
          <a:p>
            <a:r>
              <a:rPr lang="en-US" dirty="0"/>
              <a:t>ICON</a:t>
            </a:r>
          </a:p>
        </p:txBody>
      </p:sp>
      <p:sp>
        <p:nvSpPr>
          <p:cNvPr id="51" name="図プレースホルダー 5"/>
          <p:cNvSpPr>
            <a:spLocks noGrp="1"/>
          </p:cNvSpPr>
          <p:nvPr>
            <p:ph type="pic" sz="quarter" idx="40" hasCustomPrompt="1"/>
          </p:nvPr>
        </p:nvSpPr>
        <p:spPr>
          <a:xfrm>
            <a:off x="4896175" y="2276872"/>
            <a:ext cx="360369" cy="480450"/>
          </a:xfrm>
        </p:spPr>
        <p:txBody>
          <a:bodyPr>
            <a:normAutofit/>
          </a:bodyPr>
          <a:lstStyle>
            <a:lvl1pPr>
              <a:defRPr sz="550"/>
            </a:lvl1pPr>
          </a:lstStyle>
          <a:p>
            <a:r>
              <a:rPr lang="en-US" dirty="0"/>
              <a:t>ICON</a:t>
            </a:r>
          </a:p>
        </p:txBody>
      </p:sp>
      <p:sp>
        <p:nvSpPr>
          <p:cNvPr id="52" name="図プレースホルダー 5"/>
          <p:cNvSpPr>
            <a:spLocks noGrp="1"/>
          </p:cNvSpPr>
          <p:nvPr>
            <p:ph type="pic" sz="quarter" idx="41" hasCustomPrompt="1"/>
          </p:nvPr>
        </p:nvSpPr>
        <p:spPr>
          <a:xfrm>
            <a:off x="6588250" y="2276872"/>
            <a:ext cx="360369" cy="480450"/>
          </a:xfrm>
        </p:spPr>
        <p:txBody>
          <a:bodyPr>
            <a:normAutofit/>
          </a:bodyPr>
          <a:lstStyle>
            <a:lvl1pPr>
              <a:defRPr sz="550"/>
            </a:lvl1pPr>
          </a:lstStyle>
          <a:p>
            <a:r>
              <a:rPr lang="en-US" dirty="0"/>
              <a:t>ICON</a:t>
            </a:r>
          </a:p>
        </p:txBody>
      </p:sp>
      <p:sp>
        <p:nvSpPr>
          <p:cNvPr id="53" name="図プレースホルダー 5"/>
          <p:cNvSpPr>
            <a:spLocks noGrp="1"/>
          </p:cNvSpPr>
          <p:nvPr>
            <p:ph type="pic" sz="quarter" idx="42" hasCustomPrompt="1"/>
          </p:nvPr>
        </p:nvSpPr>
        <p:spPr>
          <a:xfrm>
            <a:off x="8208422" y="2276872"/>
            <a:ext cx="360369" cy="480450"/>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1359643971"/>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503195"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503195"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54" name="円/楕円 53"/>
          <p:cNvSpPr/>
          <p:nvPr userDrawn="1"/>
        </p:nvSpPr>
        <p:spPr>
          <a:xfrm>
            <a:off x="973573"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5" name="図プレースホルダー 5"/>
          <p:cNvSpPr>
            <a:spLocks noGrp="1"/>
          </p:cNvSpPr>
          <p:nvPr>
            <p:ph type="pic" sz="quarter" idx="45" hasCustomPrompt="1"/>
          </p:nvPr>
        </p:nvSpPr>
        <p:spPr>
          <a:xfrm>
            <a:off x="1136448" y="3152970"/>
            <a:ext cx="315062" cy="420047"/>
          </a:xfrm>
        </p:spPr>
        <p:txBody>
          <a:bodyPr>
            <a:normAutofit/>
          </a:bodyPr>
          <a:lstStyle>
            <a:lvl1pPr>
              <a:defRPr sz="550"/>
            </a:lvl1pPr>
          </a:lstStyle>
          <a:p>
            <a:r>
              <a:rPr lang="en-US" dirty="0"/>
              <a:t>ICON</a:t>
            </a:r>
          </a:p>
        </p:txBody>
      </p:sp>
      <p:grpSp>
        <p:nvGrpSpPr>
          <p:cNvPr id="56" name="グループ化 55"/>
          <p:cNvGrpSpPr/>
          <p:nvPr userDrawn="1"/>
        </p:nvGrpSpPr>
        <p:grpSpPr>
          <a:xfrm>
            <a:off x="719238" y="1937524"/>
            <a:ext cx="1138795" cy="867407"/>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59" name="テキスト プレースホルダー 70"/>
          <p:cNvSpPr>
            <a:spLocks noGrp="1"/>
          </p:cNvSpPr>
          <p:nvPr>
            <p:ph type="body" sz="quarter" idx="54" hasCustomPrompt="1"/>
          </p:nvPr>
        </p:nvSpPr>
        <p:spPr>
          <a:xfrm>
            <a:off x="777819"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7" name="直線コネクタ 6"/>
          <p:cNvCxnSpPr>
            <a:endCxn id="54" idx="2"/>
          </p:cNvCxnSpPr>
          <p:nvPr userDrawn="1"/>
        </p:nvCxnSpPr>
        <p:spPr>
          <a:xfrm>
            <a:off x="0" y="3368993"/>
            <a:ext cx="97357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2146509"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2146509"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63" name="円/楕円 62"/>
          <p:cNvSpPr/>
          <p:nvPr userDrawn="1"/>
        </p:nvSpPr>
        <p:spPr>
          <a:xfrm>
            <a:off x="2616887"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64" name="図プレースホルダー 5"/>
          <p:cNvSpPr>
            <a:spLocks noGrp="1"/>
          </p:cNvSpPr>
          <p:nvPr>
            <p:ph type="pic" sz="quarter" idx="57" hasCustomPrompt="1"/>
          </p:nvPr>
        </p:nvSpPr>
        <p:spPr>
          <a:xfrm>
            <a:off x="2779762" y="3152970"/>
            <a:ext cx="315062" cy="420047"/>
          </a:xfrm>
        </p:spPr>
        <p:txBody>
          <a:bodyPr>
            <a:normAutofit/>
          </a:bodyPr>
          <a:lstStyle>
            <a:lvl1pPr>
              <a:defRPr sz="550"/>
            </a:lvl1pPr>
          </a:lstStyle>
          <a:p>
            <a:r>
              <a:rPr lang="en-US" dirty="0"/>
              <a:t>ICON</a:t>
            </a:r>
          </a:p>
        </p:txBody>
      </p:sp>
      <p:grpSp>
        <p:nvGrpSpPr>
          <p:cNvPr id="65" name="グループ化 64"/>
          <p:cNvGrpSpPr/>
          <p:nvPr userDrawn="1"/>
        </p:nvGrpSpPr>
        <p:grpSpPr>
          <a:xfrm>
            <a:off x="2362552" y="1937524"/>
            <a:ext cx="1138795"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68" name="テキスト プレースホルダー 70"/>
          <p:cNvSpPr>
            <a:spLocks noGrp="1"/>
          </p:cNvSpPr>
          <p:nvPr>
            <p:ph type="body" sz="quarter" idx="58" hasCustomPrompt="1"/>
          </p:nvPr>
        </p:nvSpPr>
        <p:spPr>
          <a:xfrm>
            <a:off x="2421133"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69" name="直線コネクタ 68"/>
          <p:cNvCxnSpPr>
            <a:stCxn id="54" idx="6"/>
            <a:endCxn id="63" idx="2"/>
          </p:cNvCxnSpPr>
          <p:nvPr userDrawn="1"/>
        </p:nvCxnSpPr>
        <p:spPr>
          <a:xfrm>
            <a:off x="1603698" y="3368993"/>
            <a:ext cx="101318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3790943"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3790943"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80" name="円/楕円 79"/>
          <p:cNvSpPr/>
          <p:nvPr userDrawn="1"/>
        </p:nvSpPr>
        <p:spPr>
          <a:xfrm>
            <a:off x="4261321"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81" name="図プレースホルダー 5"/>
          <p:cNvSpPr>
            <a:spLocks noGrp="1"/>
          </p:cNvSpPr>
          <p:nvPr>
            <p:ph type="pic" sz="quarter" idx="61" hasCustomPrompt="1"/>
          </p:nvPr>
        </p:nvSpPr>
        <p:spPr>
          <a:xfrm>
            <a:off x="4424197" y="3152970"/>
            <a:ext cx="315062" cy="420047"/>
          </a:xfrm>
        </p:spPr>
        <p:txBody>
          <a:bodyPr>
            <a:normAutofit/>
          </a:bodyPr>
          <a:lstStyle>
            <a:lvl1pPr>
              <a:defRPr sz="550"/>
            </a:lvl1pPr>
          </a:lstStyle>
          <a:p>
            <a:r>
              <a:rPr lang="en-US" dirty="0"/>
              <a:t>ICON</a:t>
            </a:r>
          </a:p>
        </p:txBody>
      </p:sp>
      <p:grpSp>
        <p:nvGrpSpPr>
          <p:cNvPr id="82" name="グループ化 81"/>
          <p:cNvGrpSpPr/>
          <p:nvPr userDrawn="1"/>
        </p:nvGrpSpPr>
        <p:grpSpPr>
          <a:xfrm>
            <a:off x="4006986" y="1937524"/>
            <a:ext cx="1138795" cy="867407"/>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85" name="テキスト プレースホルダー 70"/>
          <p:cNvSpPr>
            <a:spLocks noGrp="1"/>
          </p:cNvSpPr>
          <p:nvPr>
            <p:ph type="body" sz="quarter" idx="62" hasCustomPrompt="1"/>
          </p:nvPr>
        </p:nvSpPr>
        <p:spPr>
          <a:xfrm>
            <a:off x="4065568"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86" name="直線コネクタ 85"/>
          <p:cNvCxnSpPr>
            <a:stCxn id="63" idx="6"/>
            <a:endCxn id="80" idx="2"/>
          </p:cNvCxnSpPr>
          <p:nvPr userDrawn="1"/>
        </p:nvCxnSpPr>
        <p:spPr>
          <a:xfrm>
            <a:off x="3247012" y="3368993"/>
            <a:ext cx="101431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5436171"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5436171"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89" name="円/楕円 88"/>
          <p:cNvSpPr/>
          <p:nvPr userDrawn="1"/>
        </p:nvSpPr>
        <p:spPr>
          <a:xfrm>
            <a:off x="5906549"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0" name="図プレースホルダー 5"/>
          <p:cNvSpPr>
            <a:spLocks noGrp="1"/>
          </p:cNvSpPr>
          <p:nvPr>
            <p:ph type="pic" sz="quarter" idx="65" hasCustomPrompt="1"/>
          </p:nvPr>
        </p:nvSpPr>
        <p:spPr>
          <a:xfrm>
            <a:off x="6069424" y="3152970"/>
            <a:ext cx="315062" cy="420047"/>
          </a:xfrm>
        </p:spPr>
        <p:txBody>
          <a:bodyPr>
            <a:normAutofit/>
          </a:bodyPr>
          <a:lstStyle>
            <a:lvl1pPr>
              <a:defRPr sz="550"/>
            </a:lvl1pPr>
          </a:lstStyle>
          <a:p>
            <a:r>
              <a:rPr lang="en-US" dirty="0"/>
              <a:t>ICON</a:t>
            </a:r>
          </a:p>
        </p:txBody>
      </p:sp>
      <p:grpSp>
        <p:nvGrpSpPr>
          <p:cNvPr id="91" name="グループ化 90"/>
          <p:cNvGrpSpPr/>
          <p:nvPr userDrawn="1"/>
        </p:nvGrpSpPr>
        <p:grpSpPr>
          <a:xfrm>
            <a:off x="5652214" y="1937524"/>
            <a:ext cx="1138795" cy="867407"/>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4" name="テキスト プレースホルダー 70"/>
          <p:cNvSpPr>
            <a:spLocks noGrp="1"/>
          </p:cNvSpPr>
          <p:nvPr>
            <p:ph type="body" sz="quarter" idx="66" hasCustomPrompt="1"/>
          </p:nvPr>
        </p:nvSpPr>
        <p:spPr>
          <a:xfrm>
            <a:off x="5710795"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95" name="直線コネクタ 94"/>
          <p:cNvCxnSpPr>
            <a:stCxn id="80" idx="6"/>
            <a:endCxn id="89" idx="2"/>
          </p:cNvCxnSpPr>
          <p:nvPr userDrawn="1"/>
        </p:nvCxnSpPr>
        <p:spPr>
          <a:xfrm>
            <a:off x="4891446" y="3368993"/>
            <a:ext cx="10151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7079485" y="4053069"/>
            <a:ext cx="1561320" cy="431767"/>
          </a:xfrm>
        </p:spPr>
        <p:txBody>
          <a:bodyPr anchor="ctr">
            <a:noAutofit/>
          </a:bodyPr>
          <a:lstStyle>
            <a:lvl1pPr algn="ctr">
              <a:defRPr sz="1600">
                <a:solidFill>
                  <a:schemeClr val="accent1"/>
                </a:solidFill>
                <a:latin typeface="Bebas Neue Regular" pitchFamily="50"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7079485" y="4437112"/>
            <a:ext cx="1561320" cy="1392155"/>
          </a:xfrm>
        </p:spPr>
        <p:txBody>
          <a:bodyPr anchor="t">
            <a:noAutofit/>
          </a:bodyPr>
          <a:lstStyle>
            <a:lvl1pPr algn="ctr">
              <a:defRPr sz="900">
                <a:solidFill>
                  <a:schemeClr val="bg1"/>
                </a:solidFill>
                <a:latin typeface="+mn-lt"/>
              </a:defRPr>
            </a:lvl1pPr>
          </a:lstStyle>
          <a:p>
            <a:pPr lvl="0"/>
            <a:r>
              <a:rPr lang="en-US" altLang="ja-JP" dirty="0"/>
              <a:t>Text Here</a:t>
            </a:r>
            <a:endParaRPr lang="en-US" dirty="0"/>
          </a:p>
        </p:txBody>
      </p:sp>
      <p:sp>
        <p:nvSpPr>
          <p:cNvPr id="98" name="円/楕円 97"/>
          <p:cNvSpPr/>
          <p:nvPr userDrawn="1"/>
        </p:nvSpPr>
        <p:spPr>
          <a:xfrm>
            <a:off x="7549863" y="294894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9" name="図プレースホルダー 5"/>
          <p:cNvSpPr>
            <a:spLocks noGrp="1"/>
          </p:cNvSpPr>
          <p:nvPr>
            <p:ph type="pic" sz="quarter" idx="69" hasCustomPrompt="1"/>
          </p:nvPr>
        </p:nvSpPr>
        <p:spPr>
          <a:xfrm>
            <a:off x="7712738" y="3152970"/>
            <a:ext cx="315062" cy="420047"/>
          </a:xfrm>
        </p:spPr>
        <p:txBody>
          <a:bodyPr>
            <a:normAutofit/>
          </a:bodyPr>
          <a:lstStyle>
            <a:lvl1pPr>
              <a:defRPr sz="550"/>
            </a:lvl1pPr>
          </a:lstStyle>
          <a:p>
            <a:r>
              <a:rPr lang="en-US" dirty="0"/>
              <a:t>ICON</a:t>
            </a:r>
          </a:p>
        </p:txBody>
      </p:sp>
      <p:grpSp>
        <p:nvGrpSpPr>
          <p:cNvPr id="100" name="グループ化 99"/>
          <p:cNvGrpSpPr/>
          <p:nvPr userDrawn="1"/>
        </p:nvGrpSpPr>
        <p:grpSpPr>
          <a:xfrm>
            <a:off x="7295528" y="1937524"/>
            <a:ext cx="1138795" cy="867407"/>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103" name="テキスト プレースホルダー 70"/>
          <p:cNvSpPr>
            <a:spLocks noGrp="1"/>
          </p:cNvSpPr>
          <p:nvPr>
            <p:ph type="body" sz="quarter" idx="70" hasCustomPrompt="1"/>
          </p:nvPr>
        </p:nvSpPr>
        <p:spPr>
          <a:xfrm>
            <a:off x="7354109" y="2081540"/>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cxnSp>
        <p:nvCxnSpPr>
          <p:cNvPr id="104" name="直線コネクタ 103"/>
          <p:cNvCxnSpPr>
            <a:stCxn id="89" idx="6"/>
            <a:endCxn id="98" idx="2"/>
          </p:cNvCxnSpPr>
          <p:nvPr userDrawn="1"/>
        </p:nvCxnSpPr>
        <p:spPr>
          <a:xfrm>
            <a:off x="6536674" y="3368993"/>
            <a:ext cx="1013189"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8179988" y="3368993"/>
            <a:ext cx="96401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390695"/>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6156313" y="3693366"/>
            <a:ext cx="2232442" cy="2279917"/>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grpSp>
        <p:nvGrpSpPr>
          <p:cNvPr id="23" name="グループ化 22"/>
          <p:cNvGrpSpPr/>
          <p:nvPr userDrawn="1"/>
        </p:nvGrpSpPr>
        <p:grpSpPr>
          <a:xfrm>
            <a:off x="3455819" y="3693366"/>
            <a:ext cx="2232442" cy="2279917"/>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grpSp>
        <p:nvGrpSpPr>
          <p:cNvPr id="6" name="グループ化 5"/>
          <p:cNvGrpSpPr/>
          <p:nvPr userDrawn="1"/>
        </p:nvGrpSpPr>
        <p:grpSpPr>
          <a:xfrm>
            <a:off x="719237" y="3693366"/>
            <a:ext cx="2232442" cy="2279917"/>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正方形/長方形 7"/>
          <p:cNvSpPr/>
          <p:nvPr userDrawn="1"/>
        </p:nvSpPr>
        <p:spPr>
          <a:xfrm>
            <a:off x="80" y="3392996"/>
            <a:ext cx="9143920" cy="72008"/>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 name="円/楕円 3"/>
          <p:cNvSpPr/>
          <p:nvPr userDrawn="1"/>
        </p:nvSpPr>
        <p:spPr>
          <a:xfrm>
            <a:off x="1691430" y="3236979"/>
            <a:ext cx="288057"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0" name="円/楕円 9"/>
          <p:cNvSpPr/>
          <p:nvPr userDrawn="1"/>
        </p:nvSpPr>
        <p:spPr>
          <a:xfrm>
            <a:off x="4427575" y="3236979"/>
            <a:ext cx="288057"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円/楕円 11"/>
          <p:cNvSpPr/>
          <p:nvPr userDrawn="1"/>
        </p:nvSpPr>
        <p:spPr>
          <a:xfrm>
            <a:off x="7128506" y="3236979"/>
            <a:ext cx="288057" cy="384043"/>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4" name="テキスト プレースホルダー 11"/>
          <p:cNvSpPr>
            <a:spLocks noGrp="1"/>
          </p:cNvSpPr>
          <p:nvPr>
            <p:ph type="body" sz="quarter" idx="33" hasCustomPrompt="1"/>
          </p:nvPr>
        </p:nvSpPr>
        <p:spPr>
          <a:xfrm>
            <a:off x="755244" y="2024844"/>
            <a:ext cx="2196435" cy="1152128"/>
          </a:xfrm>
        </p:spPr>
        <p:txBody>
          <a:bodyPr anchor="ctr">
            <a:noAutofit/>
          </a:bodyPr>
          <a:lstStyle>
            <a:lvl1pPr algn="ctr">
              <a:defRPr sz="7500">
                <a:solidFill>
                  <a:schemeClr val="bg2">
                    <a:alpha val="50000"/>
                  </a:schemeClr>
                </a:solidFill>
                <a:latin typeface="+mj-lt"/>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3473386" y="2024844"/>
            <a:ext cx="2196435" cy="1152128"/>
          </a:xfrm>
        </p:spPr>
        <p:txBody>
          <a:bodyPr anchor="ctr">
            <a:noAutofit/>
          </a:bodyPr>
          <a:lstStyle>
            <a:lvl1pPr algn="ctr">
              <a:defRPr sz="7500">
                <a:solidFill>
                  <a:schemeClr val="bg2">
                    <a:alpha val="50000"/>
                  </a:schemeClr>
                </a:solidFill>
                <a:latin typeface="+mj-lt"/>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6192320" y="2024844"/>
            <a:ext cx="2196435" cy="1152128"/>
          </a:xfrm>
        </p:spPr>
        <p:txBody>
          <a:bodyPr anchor="ctr">
            <a:noAutofit/>
          </a:bodyPr>
          <a:lstStyle>
            <a:lvl1pPr algn="ctr">
              <a:defRPr sz="7500">
                <a:solidFill>
                  <a:schemeClr val="bg2">
                    <a:alpha val="50000"/>
                  </a:schemeClr>
                </a:solidFill>
                <a:latin typeface="+mj-lt"/>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755245" y="4005064"/>
            <a:ext cx="2160427" cy="1872208"/>
          </a:xfrm>
        </p:spPr>
        <p:txBody>
          <a:bodyPr anchor="ctr">
            <a:noAutofit/>
          </a:bodyPr>
          <a:lstStyle>
            <a:lvl1pPr marL="171450" indent="-171450" algn="l">
              <a:buClr>
                <a:schemeClr val="accent1"/>
              </a:buClr>
              <a:buFont typeface="Wingdings" panose="05000000000000000000" pitchFamily="2" charset="2"/>
              <a:buChar char="q"/>
              <a:defRPr sz="1200">
                <a:solidFill>
                  <a:schemeClr val="bg1"/>
                </a:solidFill>
                <a:latin typeface="+mn-lt"/>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3491786" y="4005064"/>
            <a:ext cx="2160428" cy="1872208"/>
          </a:xfrm>
        </p:spPr>
        <p:txBody>
          <a:bodyPr anchor="ctr">
            <a:noAutofit/>
          </a:bodyPr>
          <a:lstStyle>
            <a:lvl1pPr marL="171450" indent="-171450" algn="l">
              <a:buClr>
                <a:schemeClr val="accent1"/>
              </a:buClr>
              <a:buFont typeface="Wingdings" panose="05000000000000000000" pitchFamily="2" charset="2"/>
              <a:buChar char="q"/>
              <a:defRPr sz="1200">
                <a:solidFill>
                  <a:schemeClr val="bg1"/>
                </a:solidFill>
                <a:latin typeface="+mn-lt"/>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6192321" y="4005064"/>
            <a:ext cx="2160427" cy="1872208"/>
          </a:xfrm>
        </p:spPr>
        <p:txBody>
          <a:bodyPr anchor="ctr">
            <a:noAutofit/>
          </a:bodyPr>
          <a:lstStyle>
            <a:lvl1pPr marL="171450" indent="-171450" algn="l">
              <a:buClr>
                <a:schemeClr val="accent1"/>
              </a:buClr>
              <a:buFont typeface="Wingdings" panose="05000000000000000000" pitchFamily="2" charset="2"/>
              <a:buChar char="q"/>
              <a:defRPr sz="1200">
                <a:solidFill>
                  <a:schemeClr val="bg1"/>
                </a:solidFill>
                <a:latin typeface="+mn-lt"/>
              </a:defRPr>
            </a:lvl1pPr>
          </a:lstStyle>
          <a:p>
            <a:pPr lvl="0"/>
            <a:r>
              <a:rPr lang="en-US" altLang="ja-JP" dirty="0"/>
              <a:t>Item</a:t>
            </a:r>
          </a:p>
          <a:p>
            <a:pPr lvl="0"/>
            <a:r>
              <a:rPr lang="en-US" altLang="ja-JP" dirty="0"/>
              <a:t>Item</a:t>
            </a:r>
            <a:endParaRPr lang="en-US" dirty="0"/>
          </a:p>
        </p:txBody>
      </p:sp>
    </p:spTree>
    <p:extLst>
      <p:ext uri="{BB962C8B-B14F-4D97-AF65-F5344CB8AC3E}">
        <p14:creationId xmlns:p14="http://schemas.microsoft.com/office/powerpoint/2010/main" val="1196061627"/>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2"/>
          </p:nvPr>
        </p:nvSpPr>
        <p:spPr>
          <a:xfrm>
            <a:off x="7239000" y="64770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2297022148"/>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3" name="テキスト プレースホルダー 11"/>
          <p:cNvSpPr>
            <a:spLocks noGrp="1"/>
          </p:cNvSpPr>
          <p:nvPr>
            <p:ph type="body" sz="quarter" idx="15" hasCustomPrompt="1"/>
          </p:nvPr>
        </p:nvSpPr>
        <p:spPr>
          <a:xfrm>
            <a:off x="467188" y="2084851"/>
            <a:ext cx="8209624" cy="3024336"/>
          </a:xfrm>
        </p:spPr>
        <p:txBody>
          <a:bodyPr anchor="ctr">
            <a:noAutofit/>
          </a:bodyPr>
          <a:lstStyle>
            <a:lvl1pPr algn="l">
              <a:spcBef>
                <a:spcPts val="550"/>
              </a:spcBef>
              <a:defRPr sz="1200">
                <a:solidFill>
                  <a:schemeClr val="bg1"/>
                </a:solidFill>
                <a:latin typeface="+mn-lt"/>
              </a:defRPr>
            </a:lvl1pPr>
          </a:lstStyle>
          <a:p>
            <a:pPr lvl="0"/>
            <a:r>
              <a:rPr lang="en-US" altLang="ja-JP" dirty="0"/>
              <a:t>Text Here</a:t>
            </a: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2371777773"/>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467188" y="2564904"/>
            <a:ext cx="8172725"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467188" y="2996952"/>
            <a:ext cx="8172725" cy="1536171"/>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4" name="Date Placeholder 3"/>
          <p:cNvSpPr>
            <a:spLocks noGrp="1"/>
          </p:cNvSpPr>
          <p:nvPr>
            <p:ph type="dt" sz="half" idx="19"/>
          </p:nvPr>
        </p:nvSpPr>
        <p:spPr/>
        <p:txBody>
          <a:bodyPr/>
          <a:lstStyle/>
          <a:p>
            <a:endParaRPr lang="en-US" dirty="0">
              <a:solidFill>
                <a:srgbClr val="FFFFFF">
                  <a:tint val="75000"/>
                </a:srgbClr>
              </a:solidFill>
            </a:endParaRPr>
          </a:p>
        </p:txBody>
      </p:sp>
      <p:sp>
        <p:nvSpPr>
          <p:cNvPr id="6" name="Footer Placeholder 5"/>
          <p:cNvSpPr>
            <a:spLocks noGrp="1"/>
          </p:cNvSpPr>
          <p:nvPr>
            <p:ph type="ftr" sz="quarter" idx="20"/>
          </p:nvPr>
        </p:nvSpPr>
        <p:spPr>
          <a:xfrm>
            <a:off x="1907472" y="6425223"/>
            <a:ext cx="5113012" cy="365125"/>
          </a:xfrm>
        </p:spPr>
        <p:txBody>
          <a:bodyPr/>
          <a:lstStyle>
            <a:lvl1pPr>
              <a:defRPr sz="800"/>
            </a:lvl1pPr>
          </a:lstStyle>
          <a:p>
            <a:endParaRPr lang="en-US" dirty="0">
              <a:solidFill>
                <a:srgbClr val="FFFFFF">
                  <a:tint val="75000"/>
                  <a:alpha val="70000"/>
                </a:srgbClr>
              </a:solidFill>
            </a:endParaRPr>
          </a:p>
        </p:txBody>
      </p:sp>
      <p:sp>
        <p:nvSpPr>
          <p:cNvPr id="7" name="Slide Number Placeholder 6"/>
          <p:cNvSpPr>
            <a:spLocks noGrp="1"/>
          </p:cNvSpPr>
          <p:nvPr>
            <p:ph type="sldNum" sz="quarter" idx="21"/>
          </p:nvPr>
        </p:nvSpPr>
        <p:spPr/>
        <p:txBody>
          <a:body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Tree>
    <p:extLst>
      <p:ext uri="{BB962C8B-B14F-4D97-AF65-F5344CB8AC3E}">
        <p14:creationId xmlns:p14="http://schemas.microsoft.com/office/powerpoint/2010/main" val="1037397710"/>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1871465" y="6425223"/>
            <a:ext cx="5185026" cy="365125"/>
          </a:xfrm>
          <a:prstGeom prst="rect">
            <a:avLst/>
          </a:prstGeom>
        </p:spPr>
        <p:txBody>
          <a:bodyPr vert="horz" lIns="163275" tIns="81638" rIns="163275" bIns="81638" rtlCol="0" anchor="ctr"/>
          <a:lstStyle>
            <a:lvl1pPr marL="0" marR="0" indent="0" algn="ctr" defTabSz="816377" rtl="0" eaLnBrk="1" fontAlgn="auto" latinLnBrk="0" hangingPunct="1">
              <a:lnSpc>
                <a:spcPct val="100000"/>
              </a:lnSpc>
              <a:spcBef>
                <a:spcPts val="0"/>
              </a:spcBef>
              <a:spcAft>
                <a:spcPts val="0"/>
              </a:spcAft>
              <a:buClrTx/>
              <a:buSzTx/>
              <a:buFontTx/>
              <a:buNone/>
              <a:tabLst/>
              <a:defRPr sz="80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467188" y="1892829"/>
            <a:ext cx="817272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467188" y="2324877"/>
            <a:ext cx="8172725" cy="153617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468080" y="4053069"/>
            <a:ext cx="8172725"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68080" y="4485117"/>
            <a:ext cx="8172725" cy="153617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576765884"/>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238940" y="1556809"/>
            <a:ext cx="8780306" cy="2784475"/>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2" name="テキスト プレースホルダー 11"/>
          <p:cNvSpPr>
            <a:spLocks noGrp="1"/>
          </p:cNvSpPr>
          <p:nvPr>
            <p:ph type="body" sz="quarter" idx="14" hasCustomPrompt="1"/>
          </p:nvPr>
        </p:nvSpPr>
        <p:spPr>
          <a:xfrm>
            <a:off x="467188" y="4677139"/>
            <a:ext cx="817361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8" y="5109187"/>
            <a:ext cx="8173617" cy="1126706"/>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1907472" y="6425223"/>
            <a:ext cx="5113012" cy="365125"/>
          </a:xfrm>
          <a:prstGeom prst="rect">
            <a:avLst/>
          </a:prstGeom>
        </p:spPr>
        <p:txBody>
          <a:bodyPr vert="horz" lIns="163275" tIns="81638" rIns="163275" bIns="81638" rtlCol="0" anchor="ctr"/>
          <a:lstStyle>
            <a:lvl1pPr algn="ctr">
              <a:defRPr sz="80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267494" y="2838494"/>
            <a:ext cx="4507866" cy="45724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5917862" y="2838494"/>
            <a:ext cx="4507866" cy="45724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186076472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83938" y="1643838"/>
            <a:ext cx="4254095" cy="2553247"/>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1994557" y="6424248"/>
            <a:ext cx="4953913" cy="365125"/>
          </a:xfrm>
          <a:prstGeom prst="rect">
            <a:avLst/>
          </a:prstGeom>
        </p:spPr>
        <p:txBody>
          <a:bodyPr vert="horz" lIns="163275" tIns="81638" rIns="163275" bIns="81638" rtlCol="0" anchor="ctr"/>
          <a:lstStyle>
            <a:lvl1pPr algn="ctr">
              <a:defRPr sz="80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770822" y="2788766"/>
            <a:ext cx="3924536" cy="45724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2076465" y="2585905"/>
            <a:ext cx="3924536" cy="457240"/>
          </a:xfrm>
          <a:blipFill>
            <a:blip r:embed="rId2"/>
            <a:stretch>
              <a:fillRect/>
            </a:stretch>
          </a:blipFill>
        </p:spPr>
        <p:txBody>
          <a:bodyPr/>
          <a:lstStyle/>
          <a:p>
            <a:pPr lvl="0"/>
            <a:r>
              <a:rPr lang="en-US" dirty="0"/>
              <a:t> </a:t>
            </a:r>
          </a:p>
        </p:txBody>
      </p:sp>
      <p:sp>
        <p:nvSpPr>
          <p:cNvPr id="14" name="図プレースホルダー 5"/>
          <p:cNvSpPr>
            <a:spLocks noGrp="1"/>
          </p:cNvSpPr>
          <p:nvPr>
            <p:ph type="pic" sz="quarter" idx="21" hasCustomPrompt="1"/>
          </p:nvPr>
        </p:nvSpPr>
        <p:spPr>
          <a:xfrm>
            <a:off x="4547786" y="2093863"/>
            <a:ext cx="4254095" cy="2553247"/>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12" name="テキスト プレースホルダー 11"/>
          <p:cNvSpPr>
            <a:spLocks noGrp="1"/>
          </p:cNvSpPr>
          <p:nvPr>
            <p:ph type="body" sz="quarter" idx="14" hasCustomPrompt="1"/>
          </p:nvPr>
        </p:nvSpPr>
        <p:spPr>
          <a:xfrm>
            <a:off x="467188" y="4437111"/>
            <a:ext cx="30245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188" y="4869160"/>
            <a:ext cx="3024598" cy="864096"/>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4571603" y="4896731"/>
            <a:ext cx="30245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4571603" y="5328779"/>
            <a:ext cx="3024598" cy="864096"/>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6140314" y="3035930"/>
            <a:ext cx="3924536" cy="457240"/>
          </a:xfrm>
          <a:blipFill>
            <a:blip r:embed="rId2"/>
            <a:stretch>
              <a:fillRect/>
            </a:stretch>
          </a:blipFill>
        </p:spPr>
        <p:txBody>
          <a:bodyPr/>
          <a:lstStyle/>
          <a:p>
            <a:pPr lvl="0"/>
            <a:r>
              <a:rPr lang="en-US" dirty="0"/>
              <a:t> </a:t>
            </a:r>
          </a:p>
        </p:txBody>
      </p:sp>
      <p:sp>
        <p:nvSpPr>
          <p:cNvPr id="15" name="コンテンツ プレースホルダー 11"/>
          <p:cNvSpPr>
            <a:spLocks noGrp="1"/>
          </p:cNvSpPr>
          <p:nvPr>
            <p:ph sz="quarter" idx="22" hasCustomPrompt="1"/>
          </p:nvPr>
        </p:nvSpPr>
        <p:spPr>
          <a:xfrm rot="7200000">
            <a:off x="3293026" y="3238791"/>
            <a:ext cx="3924536" cy="45724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3294942231"/>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614257" y="169184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2843658" y="1695655"/>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2" name="図プレースホルダー 5"/>
          <p:cNvSpPr>
            <a:spLocks noGrp="1"/>
          </p:cNvSpPr>
          <p:nvPr>
            <p:ph type="pic" sz="quarter" idx="22" hasCustomPrompt="1"/>
          </p:nvPr>
        </p:nvSpPr>
        <p:spPr>
          <a:xfrm>
            <a:off x="5076100" y="1695655"/>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3" name="図プレースホルダー 5"/>
          <p:cNvSpPr>
            <a:spLocks noGrp="1"/>
          </p:cNvSpPr>
          <p:nvPr>
            <p:ph type="pic" sz="quarter" idx="23" hasCustomPrompt="1"/>
          </p:nvPr>
        </p:nvSpPr>
        <p:spPr>
          <a:xfrm>
            <a:off x="7308541" y="1695655"/>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4" name="図プレースホルダー 5"/>
          <p:cNvSpPr>
            <a:spLocks noGrp="1"/>
          </p:cNvSpPr>
          <p:nvPr>
            <p:ph type="pic" sz="quarter" idx="24" hasCustomPrompt="1"/>
          </p:nvPr>
        </p:nvSpPr>
        <p:spPr>
          <a:xfrm>
            <a:off x="-996482" y="3883200"/>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vl1pPr>
          </a:lstStyle>
          <a:p>
            <a:r>
              <a:rPr lang="en-US" dirty="0"/>
              <a:t>                       Add Image</a:t>
            </a:r>
          </a:p>
        </p:txBody>
      </p:sp>
      <p:sp>
        <p:nvSpPr>
          <p:cNvPr id="25" name="図プレースホルダー 5"/>
          <p:cNvSpPr>
            <a:spLocks noGrp="1"/>
          </p:cNvSpPr>
          <p:nvPr>
            <p:ph type="pic" sz="quarter" idx="25" hasCustomPrompt="1"/>
          </p:nvPr>
        </p:nvSpPr>
        <p:spPr>
          <a:xfrm>
            <a:off x="1223337" y="388312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6" name="図プレースホルダー 5"/>
          <p:cNvSpPr>
            <a:spLocks noGrp="1"/>
          </p:cNvSpPr>
          <p:nvPr>
            <p:ph type="pic" sz="quarter" idx="26" hasCustomPrompt="1"/>
          </p:nvPr>
        </p:nvSpPr>
        <p:spPr>
          <a:xfrm>
            <a:off x="3455779" y="388312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7" name="図プレースホルダー 5"/>
          <p:cNvSpPr>
            <a:spLocks noGrp="1"/>
          </p:cNvSpPr>
          <p:nvPr>
            <p:ph type="pic" sz="quarter" idx="27" hasCustomPrompt="1"/>
          </p:nvPr>
        </p:nvSpPr>
        <p:spPr>
          <a:xfrm>
            <a:off x="5685180" y="3883123"/>
            <a:ext cx="3047983" cy="1829356"/>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389845" y="2437420"/>
            <a:ext cx="3121865" cy="431837"/>
          </a:xfrm>
          <a:blipFill>
            <a:blip r:embed="rId2"/>
            <a:stretch>
              <a:fillRect/>
            </a:stretch>
          </a:blipFill>
        </p:spPr>
        <p:txBody>
          <a:body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6576473" y="4645666"/>
            <a:ext cx="3121865" cy="431837"/>
          </a:xfrm>
          <a:blipFill>
            <a:blip r:embed="rId2"/>
            <a:stretch>
              <a:fillRect/>
            </a:stretch>
          </a:blipFill>
        </p:spPr>
        <p:txBody>
          <a:bodyPr/>
          <a:lstStyle/>
          <a:p>
            <a:pPr lvl="0"/>
            <a:r>
              <a:rPr lang="en-US" altLang="ja-JP" dirty="0"/>
              <a:t> </a:t>
            </a:r>
            <a:endParaRPr lang="en-US" dirty="0"/>
          </a:p>
        </p:txBody>
      </p:sp>
    </p:spTree>
    <p:extLst>
      <p:ext uri="{BB962C8B-B14F-4D97-AF65-F5344CB8AC3E}">
        <p14:creationId xmlns:p14="http://schemas.microsoft.com/office/powerpoint/2010/main" val="1577890842"/>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235" y="1268760"/>
            <a:ext cx="1788402" cy="4944549"/>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3059701" y="2708920"/>
            <a:ext cx="5580212"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3059701" y="3140968"/>
            <a:ext cx="5580212" cy="2016224"/>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071105" y="1895989"/>
            <a:ext cx="1542734" cy="3684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556277374"/>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225" y="1863336"/>
            <a:ext cx="4615451" cy="4205957"/>
          </a:xfrm>
          <a:prstGeom prst="rect">
            <a:avLst/>
          </a:prstGeom>
        </p:spPr>
      </p:pic>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2328998" y="2036846"/>
            <a:ext cx="3528698" cy="3072341"/>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3" name="テキスト プレースホルダー 12"/>
          <p:cNvSpPr>
            <a:spLocks noGrp="1"/>
          </p:cNvSpPr>
          <p:nvPr>
            <p:ph type="body" sz="quarter" idx="20" hasCustomPrompt="1"/>
          </p:nvPr>
        </p:nvSpPr>
        <p:spPr>
          <a:xfrm>
            <a:off x="369727" y="2852936"/>
            <a:ext cx="2082587" cy="3746011"/>
          </a:xfrm>
          <a:blipFill>
            <a:blip r:embed="rId3"/>
            <a:stretch>
              <a:fillRect/>
            </a:stretch>
          </a:blipFill>
        </p:spPr>
        <p:txBody>
          <a:bodyPr/>
          <a:lstStyle/>
          <a:p>
            <a:pPr lvl="0"/>
            <a:r>
              <a:rPr lang="en-US" dirty="0"/>
              <a:t> </a:t>
            </a:r>
          </a:p>
        </p:txBody>
      </p:sp>
      <p:sp>
        <p:nvSpPr>
          <p:cNvPr id="20" name="図プレースホルダー 7"/>
          <p:cNvSpPr>
            <a:spLocks noGrp="1"/>
          </p:cNvSpPr>
          <p:nvPr>
            <p:ph type="pic" sz="quarter" idx="22" hasCustomPrompt="1"/>
          </p:nvPr>
        </p:nvSpPr>
        <p:spPr>
          <a:xfrm>
            <a:off x="662202" y="3148800"/>
            <a:ext cx="1485129" cy="2628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9" name="テキスト プレースホルダー 18"/>
          <p:cNvSpPr>
            <a:spLocks noGrp="1"/>
          </p:cNvSpPr>
          <p:nvPr>
            <p:ph type="body" sz="quarter" idx="21" hasCustomPrompt="1"/>
          </p:nvPr>
        </p:nvSpPr>
        <p:spPr>
          <a:xfrm>
            <a:off x="1882780" y="3621022"/>
            <a:ext cx="1212928" cy="2715183"/>
          </a:xfrm>
          <a:blipFill>
            <a:blip r:embed="rId4"/>
            <a:stretch>
              <a:fillRect/>
            </a:stretch>
          </a:blipFill>
        </p:spPr>
        <p:txBody>
          <a:bodyPr/>
          <a:lstStyle/>
          <a:p>
            <a:pPr lvl="0"/>
            <a:r>
              <a:rPr lang="en-US" dirty="0"/>
              <a:t> </a:t>
            </a:r>
          </a:p>
        </p:txBody>
      </p:sp>
      <p:sp>
        <p:nvSpPr>
          <p:cNvPr id="21" name="図プレースホルダー 7"/>
          <p:cNvSpPr>
            <a:spLocks noGrp="1"/>
          </p:cNvSpPr>
          <p:nvPr>
            <p:ph type="pic" sz="quarter" idx="23" hasCustomPrompt="1"/>
          </p:nvPr>
        </p:nvSpPr>
        <p:spPr>
          <a:xfrm>
            <a:off x="2076115" y="3948000"/>
            <a:ext cx="824472" cy="1968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22" name="テキスト プレースホルダー 11"/>
          <p:cNvSpPr>
            <a:spLocks noGrp="1"/>
          </p:cNvSpPr>
          <p:nvPr>
            <p:ph type="body" sz="quarter" idx="14" hasCustomPrompt="1"/>
          </p:nvPr>
        </p:nvSpPr>
        <p:spPr>
          <a:xfrm>
            <a:off x="6084299" y="3189255"/>
            <a:ext cx="2808556" cy="959825"/>
          </a:xfrm>
        </p:spPr>
        <p:txBody>
          <a:bodyPr anchor="b">
            <a:noAutofit/>
          </a:bodyPr>
          <a:lstStyle>
            <a:lvl1pPr>
              <a:lnSpc>
                <a:spcPts val="2000"/>
              </a:lnSpc>
              <a:defRPr sz="2200">
                <a:solidFill>
                  <a:schemeClr val="accent1"/>
                </a:solidFill>
                <a:latin typeface="Bebas Neue Regular" pitchFamily="50"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6084299" y="4101075"/>
            <a:ext cx="2808556" cy="2016224"/>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281886077"/>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16" y="1556792"/>
            <a:ext cx="5267915" cy="4800533"/>
          </a:xfrm>
          <a:prstGeom prst="rect">
            <a:avLst/>
          </a:prstGeom>
        </p:spPr>
      </p:pic>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694105" y="1796819"/>
            <a:ext cx="4068805" cy="3456384"/>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5" name="テキスト プレースホルダー 11"/>
          <p:cNvSpPr>
            <a:spLocks noGrp="1"/>
          </p:cNvSpPr>
          <p:nvPr>
            <p:ph type="body" sz="quarter" idx="14" hasCustomPrompt="1"/>
          </p:nvPr>
        </p:nvSpPr>
        <p:spPr>
          <a:xfrm>
            <a:off x="5076100" y="1700808"/>
            <a:ext cx="3563813" cy="2472134"/>
          </a:xfrm>
        </p:spPr>
        <p:txBody>
          <a:bodyPr anchor="b">
            <a:noAutofit/>
          </a:bodyPr>
          <a:lstStyle>
            <a:lvl1pPr>
              <a:lnSpc>
                <a:spcPts val="3500"/>
              </a:lnSpc>
              <a:defRPr sz="4000"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5076100" y="4173223"/>
            <a:ext cx="3563813" cy="196821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17016729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55399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30056"/>
            <a:ext cx="7772400"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629400"/>
            <a:ext cx="1905000" cy="228600"/>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629400"/>
            <a:ext cx="2895600" cy="228600"/>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5" name="円/楕円 24"/>
          <p:cNvSpPr/>
          <p:nvPr userDrawn="1"/>
        </p:nvSpPr>
        <p:spPr>
          <a:xfrm>
            <a:off x="5580199" y="1604798"/>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39" hasCustomPrompt="1"/>
          </p:nvPr>
        </p:nvSpPr>
        <p:spPr>
          <a:xfrm>
            <a:off x="5743075" y="1808821"/>
            <a:ext cx="315062" cy="420047"/>
          </a:xfrm>
        </p:spPr>
        <p:txBody>
          <a:bodyPr>
            <a:normAutofit/>
          </a:bodyPr>
          <a:lstStyle>
            <a:lvl1pPr>
              <a:defRPr sz="550"/>
            </a:lvl1pPr>
          </a:lstStyle>
          <a:p>
            <a:r>
              <a:rPr lang="en-US" dirty="0"/>
              <a:t>ICON</a:t>
            </a:r>
          </a:p>
        </p:txBody>
      </p:sp>
      <p:sp>
        <p:nvSpPr>
          <p:cNvPr id="29" name="円/楕円 28"/>
          <p:cNvSpPr/>
          <p:nvPr userDrawn="1"/>
        </p:nvSpPr>
        <p:spPr>
          <a:xfrm>
            <a:off x="6696420" y="2300875"/>
            <a:ext cx="1062210" cy="141615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3" name="図プレースホルダー 5"/>
          <p:cNvSpPr>
            <a:spLocks noGrp="1"/>
          </p:cNvSpPr>
          <p:nvPr>
            <p:ph type="pic" sz="quarter" idx="40" hasCustomPrompt="1"/>
          </p:nvPr>
        </p:nvSpPr>
        <p:spPr>
          <a:xfrm>
            <a:off x="6961973" y="2648913"/>
            <a:ext cx="531105" cy="708079"/>
          </a:xfrm>
        </p:spPr>
        <p:txBody>
          <a:bodyPr>
            <a:normAutofit/>
          </a:bodyPr>
          <a:lstStyle>
            <a:lvl1pPr>
              <a:defRPr sz="550"/>
            </a:lvl1pPr>
          </a:lstStyle>
          <a:p>
            <a:r>
              <a:rPr lang="en-US" dirty="0"/>
              <a:t>ICON</a:t>
            </a:r>
          </a:p>
        </p:txBody>
      </p:sp>
      <p:sp>
        <p:nvSpPr>
          <p:cNvPr id="36" name="円/楕円 35"/>
          <p:cNvSpPr/>
          <p:nvPr userDrawn="1"/>
        </p:nvSpPr>
        <p:spPr>
          <a:xfrm>
            <a:off x="5773429" y="3840531"/>
            <a:ext cx="922991" cy="123054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9" name="図プレースホルダー 5"/>
          <p:cNvSpPr>
            <a:spLocks noGrp="1"/>
          </p:cNvSpPr>
          <p:nvPr>
            <p:ph type="pic" sz="quarter" idx="41" hasCustomPrompt="1"/>
          </p:nvPr>
        </p:nvSpPr>
        <p:spPr>
          <a:xfrm>
            <a:off x="6012285" y="4150018"/>
            <a:ext cx="461496" cy="615274"/>
          </a:xfrm>
        </p:spPr>
        <p:txBody>
          <a:bodyPr>
            <a:normAutofit/>
          </a:bodyPr>
          <a:lstStyle>
            <a:lvl1pPr>
              <a:defRPr sz="550"/>
            </a:lvl1pPr>
          </a:lstStyle>
          <a:p>
            <a:r>
              <a:rPr lang="en-US" dirty="0"/>
              <a:t>ICON</a:t>
            </a:r>
          </a:p>
        </p:txBody>
      </p:sp>
      <p:sp>
        <p:nvSpPr>
          <p:cNvPr id="49" name="円/楕円 48"/>
          <p:cNvSpPr/>
          <p:nvPr userDrawn="1"/>
        </p:nvSpPr>
        <p:spPr>
          <a:xfrm>
            <a:off x="1907473" y="1424323"/>
            <a:ext cx="1062210" cy="141615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0" name="図プレースホルダー 5"/>
          <p:cNvSpPr>
            <a:spLocks noGrp="1"/>
          </p:cNvSpPr>
          <p:nvPr>
            <p:ph type="pic" sz="quarter" idx="42" hasCustomPrompt="1"/>
          </p:nvPr>
        </p:nvSpPr>
        <p:spPr>
          <a:xfrm>
            <a:off x="2173025" y="1778362"/>
            <a:ext cx="531105" cy="708079"/>
          </a:xfrm>
        </p:spPr>
        <p:txBody>
          <a:bodyPr>
            <a:normAutofit/>
          </a:bodyPr>
          <a:lstStyle>
            <a:lvl1pPr>
              <a:defRPr sz="550"/>
            </a:lvl1pPr>
          </a:lstStyle>
          <a:p>
            <a:r>
              <a:rPr lang="en-US" dirty="0"/>
              <a:t>ICON</a:t>
            </a:r>
          </a:p>
        </p:txBody>
      </p:sp>
      <p:sp>
        <p:nvSpPr>
          <p:cNvPr id="51" name="円/楕円 50"/>
          <p:cNvSpPr/>
          <p:nvPr userDrawn="1"/>
        </p:nvSpPr>
        <p:spPr>
          <a:xfrm>
            <a:off x="647223" y="2186093"/>
            <a:ext cx="724496" cy="965911"/>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2" name="図プレースホルダー 5"/>
          <p:cNvSpPr>
            <a:spLocks noGrp="1"/>
          </p:cNvSpPr>
          <p:nvPr>
            <p:ph type="pic" sz="quarter" idx="43" hasCustomPrompt="1"/>
          </p:nvPr>
        </p:nvSpPr>
        <p:spPr>
          <a:xfrm>
            <a:off x="820855" y="2407310"/>
            <a:ext cx="370829" cy="494395"/>
          </a:xfrm>
        </p:spPr>
        <p:txBody>
          <a:bodyPr>
            <a:normAutofit/>
          </a:bodyPr>
          <a:lstStyle>
            <a:lvl1pPr>
              <a:defRPr sz="550"/>
            </a:lvl1pPr>
          </a:lstStyle>
          <a:p>
            <a:r>
              <a:rPr lang="en-US" dirty="0"/>
              <a:t>ICON</a:t>
            </a:r>
          </a:p>
        </p:txBody>
      </p:sp>
      <p:sp>
        <p:nvSpPr>
          <p:cNvPr id="53" name="円/楕円 52"/>
          <p:cNvSpPr/>
          <p:nvPr userDrawn="1"/>
        </p:nvSpPr>
        <p:spPr>
          <a:xfrm>
            <a:off x="863266" y="3284984"/>
            <a:ext cx="1296256" cy="172819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4" name="図プレースホルダー 5"/>
          <p:cNvSpPr>
            <a:spLocks noGrp="1"/>
          </p:cNvSpPr>
          <p:nvPr>
            <p:ph type="pic" sz="quarter" idx="44" hasCustomPrompt="1"/>
          </p:nvPr>
        </p:nvSpPr>
        <p:spPr>
          <a:xfrm>
            <a:off x="1187330" y="3717032"/>
            <a:ext cx="648128" cy="864096"/>
          </a:xfrm>
        </p:spPr>
        <p:txBody>
          <a:bodyPr>
            <a:normAutofit/>
          </a:bodyPr>
          <a:lstStyle>
            <a:lvl1pPr>
              <a:defRPr sz="550"/>
            </a:lvl1pPr>
          </a:lstStyle>
          <a:p>
            <a:r>
              <a:rPr lang="en-US" dirty="0"/>
              <a:t>ICON</a:t>
            </a:r>
          </a:p>
        </p:txBody>
      </p:sp>
      <p:sp>
        <p:nvSpPr>
          <p:cNvPr id="55" name="円/楕円 54"/>
          <p:cNvSpPr/>
          <p:nvPr userDrawn="1"/>
        </p:nvSpPr>
        <p:spPr>
          <a:xfrm>
            <a:off x="2532023" y="4129523"/>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6" name="図プレースホルダー 5"/>
          <p:cNvSpPr>
            <a:spLocks noGrp="1"/>
          </p:cNvSpPr>
          <p:nvPr>
            <p:ph type="pic" sz="quarter" idx="45" hasCustomPrompt="1"/>
          </p:nvPr>
        </p:nvSpPr>
        <p:spPr>
          <a:xfrm>
            <a:off x="2694898" y="4333546"/>
            <a:ext cx="315062" cy="420047"/>
          </a:xfrm>
        </p:spPr>
        <p:txBody>
          <a:bodyPr>
            <a:normAutofit/>
          </a:bodyPr>
          <a:lstStyle>
            <a:lvl1pPr>
              <a:defRPr sz="550"/>
            </a:lvl1pPr>
          </a:lstStyle>
          <a:p>
            <a:r>
              <a:rPr lang="en-US" dirty="0"/>
              <a:t>ICON</a:t>
            </a:r>
          </a:p>
        </p:txBody>
      </p:sp>
      <p:sp>
        <p:nvSpPr>
          <p:cNvPr id="59" name="円/楕円 58"/>
          <p:cNvSpPr/>
          <p:nvPr userDrawn="1"/>
        </p:nvSpPr>
        <p:spPr>
          <a:xfrm>
            <a:off x="7915366" y="3666183"/>
            <a:ext cx="747854" cy="99705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60" name="図プレースホルダー 5"/>
          <p:cNvSpPr>
            <a:spLocks noGrp="1"/>
          </p:cNvSpPr>
          <p:nvPr>
            <p:ph type="pic" sz="quarter" idx="47" hasCustomPrompt="1"/>
          </p:nvPr>
        </p:nvSpPr>
        <p:spPr>
          <a:xfrm>
            <a:off x="8099024" y="3918212"/>
            <a:ext cx="384160" cy="512169"/>
          </a:xfrm>
        </p:spPr>
        <p:txBody>
          <a:bodyPr>
            <a:normAutofit/>
          </a:bodyPr>
          <a:lstStyle>
            <a:lvl1pPr>
              <a:defRPr sz="550"/>
            </a:lvl1pPr>
          </a:lstStyle>
          <a:p>
            <a:r>
              <a:rPr lang="en-US" dirty="0"/>
              <a:t>ICON</a:t>
            </a:r>
          </a:p>
        </p:txBody>
      </p:sp>
      <p:sp>
        <p:nvSpPr>
          <p:cNvPr id="61" name="円/楕円 60"/>
          <p:cNvSpPr/>
          <p:nvPr userDrawn="1"/>
        </p:nvSpPr>
        <p:spPr>
          <a:xfrm>
            <a:off x="7285241" y="1274378"/>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62" name="図プレースホルダー 5"/>
          <p:cNvSpPr>
            <a:spLocks noGrp="1"/>
          </p:cNvSpPr>
          <p:nvPr>
            <p:ph type="pic" sz="quarter" idx="48" hasCustomPrompt="1"/>
          </p:nvPr>
        </p:nvSpPr>
        <p:spPr>
          <a:xfrm>
            <a:off x="7448117" y="1478401"/>
            <a:ext cx="315062" cy="420047"/>
          </a:xfrm>
        </p:spPr>
        <p:txBody>
          <a:bodyPr>
            <a:normAutofit/>
          </a:bodyPr>
          <a:lstStyle>
            <a:lvl1pPr>
              <a:defRPr sz="550"/>
            </a:lvl1pPr>
          </a:lstStyle>
          <a:p>
            <a:r>
              <a:rPr lang="en-US" dirty="0"/>
              <a:t>ICON</a:t>
            </a:r>
          </a:p>
        </p:txBody>
      </p:sp>
      <p:sp>
        <p:nvSpPr>
          <p:cNvPr id="63" name="テキスト プレースホルダー 11"/>
          <p:cNvSpPr>
            <a:spLocks noGrp="1"/>
          </p:cNvSpPr>
          <p:nvPr>
            <p:ph type="body" sz="quarter" idx="14" hasCustomPrompt="1"/>
          </p:nvPr>
        </p:nvSpPr>
        <p:spPr>
          <a:xfrm>
            <a:off x="1115316" y="5253203"/>
            <a:ext cx="6895364"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1115316" y="5685251"/>
            <a:ext cx="6895364" cy="624069"/>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2969683" y="2420888"/>
            <a:ext cx="1566310" cy="91907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4535993" y="3236979"/>
            <a:ext cx="144028" cy="205963"/>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46" name="直線コネクタ 45"/>
          <p:cNvCxnSpPr>
            <a:endCxn id="4" idx="1"/>
          </p:cNvCxnSpPr>
          <p:nvPr userDrawn="1"/>
        </p:nvCxnSpPr>
        <p:spPr>
          <a:xfrm flipV="1">
            <a:off x="2159523" y="3339961"/>
            <a:ext cx="2376470" cy="6524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1371719" y="2785909"/>
            <a:ext cx="3164274" cy="55405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3162148" y="3339961"/>
            <a:ext cx="1373845" cy="100114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4680021" y="2321862"/>
            <a:ext cx="992458" cy="101809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4680021" y="1892830"/>
            <a:ext cx="2605220" cy="144713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4680021" y="3062935"/>
            <a:ext cx="2016399" cy="27702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4680021" y="3339963"/>
            <a:ext cx="3235345" cy="71310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4680022" y="3339960"/>
            <a:ext cx="1152227" cy="7895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3785897" y="1555075"/>
            <a:ext cx="1578260" cy="3532991"/>
          </a:xfrm>
          <a:blipFill>
            <a:blip r:embed="rId2"/>
            <a:stretch>
              <a:fillRect/>
            </a:stretch>
          </a:blipFill>
        </p:spPr>
        <p:txBody>
          <a:bodyPr/>
          <a:lstStyle/>
          <a:p>
            <a:pPr lvl="0"/>
            <a:r>
              <a:rPr lang="en-US" dirty="0"/>
              <a:t> </a:t>
            </a:r>
          </a:p>
        </p:txBody>
      </p:sp>
      <p:sp>
        <p:nvSpPr>
          <p:cNvPr id="28" name="図プレースホルダー 7"/>
          <p:cNvSpPr>
            <a:spLocks noGrp="1"/>
          </p:cNvSpPr>
          <p:nvPr>
            <p:ph type="pic" sz="quarter" idx="23" hasCustomPrompt="1"/>
          </p:nvPr>
        </p:nvSpPr>
        <p:spPr>
          <a:xfrm>
            <a:off x="4035203" y="1972366"/>
            <a:ext cx="1072801" cy="2560757"/>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31927243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3869464" y="1988840"/>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 name="図プレースホルダー 5"/>
          <p:cNvSpPr>
            <a:spLocks noGrp="1"/>
          </p:cNvSpPr>
          <p:nvPr>
            <p:ph type="pic" sz="quarter" idx="38" hasCustomPrompt="1"/>
          </p:nvPr>
        </p:nvSpPr>
        <p:spPr>
          <a:xfrm>
            <a:off x="4319553" y="2588907"/>
            <a:ext cx="504100" cy="672075"/>
          </a:xfrm>
        </p:spPr>
        <p:txBody>
          <a:bodyPr>
            <a:normAutofit/>
          </a:bodyPr>
          <a:lstStyle>
            <a:lvl1pPr>
              <a:defRPr sz="550"/>
            </a:lvl1pPr>
          </a:lstStyle>
          <a:p>
            <a:r>
              <a:rPr lang="en-US" dirty="0"/>
              <a:t>ICON</a:t>
            </a:r>
          </a:p>
        </p:txBody>
      </p:sp>
      <p:sp>
        <p:nvSpPr>
          <p:cNvPr id="10" name="円/楕円 9"/>
          <p:cNvSpPr/>
          <p:nvPr userDrawn="1"/>
        </p:nvSpPr>
        <p:spPr>
          <a:xfrm>
            <a:off x="2951679" y="3957059"/>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図プレースホルダー 5"/>
          <p:cNvSpPr>
            <a:spLocks noGrp="1"/>
          </p:cNvSpPr>
          <p:nvPr>
            <p:ph type="pic" sz="quarter" idx="39" hasCustomPrompt="1"/>
          </p:nvPr>
        </p:nvSpPr>
        <p:spPr>
          <a:xfrm>
            <a:off x="3401768" y="4557125"/>
            <a:ext cx="504100" cy="672075"/>
          </a:xfrm>
        </p:spPr>
        <p:txBody>
          <a:bodyPr>
            <a:normAutofit/>
          </a:bodyPr>
          <a:lstStyle>
            <a:lvl1pPr>
              <a:defRPr sz="550"/>
            </a:lvl1pPr>
          </a:lstStyle>
          <a:p>
            <a:r>
              <a:rPr lang="en-US" dirty="0"/>
              <a:t>ICON</a:t>
            </a:r>
          </a:p>
        </p:txBody>
      </p:sp>
      <p:sp>
        <p:nvSpPr>
          <p:cNvPr id="14" name="円/楕円 13"/>
          <p:cNvSpPr/>
          <p:nvPr userDrawn="1"/>
        </p:nvSpPr>
        <p:spPr>
          <a:xfrm>
            <a:off x="4752035" y="3957059"/>
            <a:ext cx="1404278" cy="187220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5" name="図プレースホルダー 5"/>
          <p:cNvSpPr>
            <a:spLocks noGrp="1"/>
          </p:cNvSpPr>
          <p:nvPr>
            <p:ph type="pic" sz="quarter" idx="40" hasCustomPrompt="1"/>
          </p:nvPr>
        </p:nvSpPr>
        <p:spPr>
          <a:xfrm>
            <a:off x="5202124" y="4557125"/>
            <a:ext cx="504100" cy="672075"/>
          </a:xfrm>
        </p:spPr>
        <p:txBody>
          <a:bodyPr>
            <a:normAutofit/>
          </a:bodyPr>
          <a:lstStyle>
            <a:lvl1pPr>
              <a:defRPr sz="550"/>
            </a:lvl1pPr>
          </a:lstStyle>
          <a:p>
            <a:r>
              <a:rPr lang="en-US" dirty="0"/>
              <a:t>ICON</a:t>
            </a:r>
          </a:p>
        </p:txBody>
      </p:sp>
      <p:sp>
        <p:nvSpPr>
          <p:cNvPr id="16" name="テキスト プレースホルダー 11"/>
          <p:cNvSpPr>
            <a:spLocks noGrp="1"/>
          </p:cNvSpPr>
          <p:nvPr>
            <p:ph type="body" sz="quarter" idx="14" hasCustomPrompt="1"/>
          </p:nvPr>
        </p:nvSpPr>
        <p:spPr>
          <a:xfrm>
            <a:off x="5544192" y="1556792"/>
            <a:ext cx="216042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5544192" y="1988840"/>
            <a:ext cx="2160427" cy="1247585"/>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6552392" y="4139871"/>
            <a:ext cx="216042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6552392" y="4571919"/>
            <a:ext cx="2160427" cy="1247585"/>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503195" y="3285538"/>
            <a:ext cx="2160427"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503195" y="3717586"/>
            <a:ext cx="2160427" cy="1247585"/>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cxnSp>
        <p:nvCxnSpPr>
          <p:cNvPr id="24" name="直線コネクタ 23"/>
          <p:cNvCxnSpPr/>
          <p:nvPr userDrawn="1"/>
        </p:nvCxnSpPr>
        <p:spPr>
          <a:xfrm>
            <a:off x="359166" y="3717032"/>
            <a:ext cx="2304456"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2663622" y="3717032"/>
            <a:ext cx="493709" cy="51420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5544192" y="1988840"/>
            <a:ext cx="2434485" cy="3286"/>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5068090" y="1992126"/>
            <a:ext cx="476102" cy="27089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6156313" y="4576088"/>
            <a:ext cx="396078" cy="317075"/>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6552392" y="4576088"/>
            <a:ext cx="237647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20040"/>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151323" y="1797100"/>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51323" y="2228867"/>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395173" y="1796819"/>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39" hasCustomPrompt="1"/>
          </p:nvPr>
        </p:nvSpPr>
        <p:spPr>
          <a:xfrm>
            <a:off x="558049" y="2000842"/>
            <a:ext cx="315062" cy="420047"/>
          </a:xfrm>
        </p:spPr>
        <p:txBody>
          <a:bodyPr>
            <a:normAutofit/>
          </a:bodyPr>
          <a:lstStyle>
            <a:lvl1pPr>
              <a:defRPr sz="550"/>
            </a:lvl1pPr>
          </a:lstStyle>
          <a:p>
            <a:r>
              <a:rPr lang="en-US" dirty="0"/>
              <a:t>ICON</a:t>
            </a:r>
          </a:p>
        </p:txBody>
      </p:sp>
      <p:cxnSp>
        <p:nvCxnSpPr>
          <p:cNvPr id="30" name="直線コネクタ 29"/>
          <p:cNvCxnSpPr>
            <a:endCxn id="25" idx="6"/>
          </p:cNvCxnSpPr>
          <p:nvPr userDrawn="1"/>
        </p:nvCxnSpPr>
        <p:spPr>
          <a:xfrm flipH="1">
            <a:off x="1025298" y="2216865"/>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1151323" y="4101355"/>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1151323" y="4533123"/>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34" name="円/楕円 33"/>
          <p:cNvSpPr/>
          <p:nvPr userDrawn="1"/>
        </p:nvSpPr>
        <p:spPr>
          <a:xfrm>
            <a:off x="395173" y="410107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5" name="図プレースホルダー 5"/>
          <p:cNvSpPr>
            <a:spLocks noGrp="1"/>
          </p:cNvSpPr>
          <p:nvPr>
            <p:ph type="pic" sz="quarter" idx="42" hasCustomPrompt="1"/>
          </p:nvPr>
        </p:nvSpPr>
        <p:spPr>
          <a:xfrm>
            <a:off x="558049" y="4305097"/>
            <a:ext cx="315062" cy="420047"/>
          </a:xfrm>
        </p:spPr>
        <p:txBody>
          <a:bodyPr>
            <a:normAutofit/>
          </a:bodyPr>
          <a:lstStyle>
            <a:lvl1pPr>
              <a:defRPr sz="550"/>
            </a:lvl1pPr>
          </a:lstStyle>
          <a:p>
            <a:r>
              <a:rPr lang="en-US" dirty="0"/>
              <a:t>ICON</a:t>
            </a:r>
          </a:p>
        </p:txBody>
      </p:sp>
      <p:cxnSp>
        <p:nvCxnSpPr>
          <p:cNvPr id="37" name="直線コネクタ 36"/>
          <p:cNvCxnSpPr>
            <a:endCxn id="34" idx="6"/>
          </p:cNvCxnSpPr>
          <p:nvPr userDrawn="1"/>
        </p:nvCxnSpPr>
        <p:spPr>
          <a:xfrm flipH="1">
            <a:off x="1025298" y="4521121"/>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5472178" y="1749095"/>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5472178" y="2180862"/>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4716028" y="174881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2" name="図プレースホルダー 5"/>
          <p:cNvSpPr>
            <a:spLocks noGrp="1"/>
          </p:cNvSpPr>
          <p:nvPr>
            <p:ph type="pic" sz="quarter" idx="45" hasCustomPrompt="1"/>
          </p:nvPr>
        </p:nvSpPr>
        <p:spPr>
          <a:xfrm>
            <a:off x="4878424" y="1952837"/>
            <a:ext cx="315062" cy="420047"/>
          </a:xfrm>
        </p:spPr>
        <p:txBody>
          <a:bodyPr>
            <a:normAutofit/>
          </a:bodyPr>
          <a:lstStyle>
            <a:lvl1pPr>
              <a:defRPr sz="550"/>
            </a:lvl1pPr>
          </a:lstStyle>
          <a:p>
            <a:r>
              <a:rPr lang="en-US" dirty="0"/>
              <a:t>ICON</a:t>
            </a:r>
          </a:p>
        </p:txBody>
      </p:sp>
      <p:cxnSp>
        <p:nvCxnSpPr>
          <p:cNvPr id="43" name="直線コネクタ 42"/>
          <p:cNvCxnSpPr>
            <a:endCxn id="41" idx="6"/>
          </p:cNvCxnSpPr>
          <p:nvPr userDrawn="1"/>
        </p:nvCxnSpPr>
        <p:spPr>
          <a:xfrm flipH="1">
            <a:off x="5346153" y="2168860"/>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5472178" y="4053350"/>
            <a:ext cx="3096613"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5472178" y="4485117"/>
            <a:ext cx="3096613" cy="1440160"/>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4716028" y="4053069"/>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7" name="図プレースホルダー 5"/>
          <p:cNvSpPr>
            <a:spLocks noGrp="1"/>
          </p:cNvSpPr>
          <p:nvPr>
            <p:ph type="pic" sz="quarter" idx="48" hasCustomPrompt="1"/>
          </p:nvPr>
        </p:nvSpPr>
        <p:spPr>
          <a:xfrm>
            <a:off x="4878424" y="4257092"/>
            <a:ext cx="315062" cy="420047"/>
          </a:xfrm>
        </p:spPr>
        <p:txBody>
          <a:bodyPr>
            <a:normAutofit/>
          </a:bodyPr>
          <a:lstStyle>
            <a:lvl1pPr>
              <a:defRPr sz="550"/>
            </a:lvl1pPr>
          </a:lstStyle>
          <a:p>
            <a:r>
              <a:rPr lang="en-US" dirty="0"/>
              <a:t>ICON</a:t>
            </a:r>
          </a:p>
        </p:txBody>
      </p:sp>
      <p:cxnSp>
        <p:nvCxnSpPr>
          <p:cNvPr id="48" name="直線コネクタ 47"/>
          <p:cNvCxnSpPr>
            <a:endCxn id="46" idx="6"/>
          </p:cNvCxnSpPr>
          <p:nvPr userDrawn="1"/>
        </p:nvCxnSpPr>
        <p:spPr>
          <a:xfrm flipH="1">
            <a:off x="5346153" y="4473115"/>
            <a:ext cx="3438680"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074151"/>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863266" y="1845105"/>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863266" y="2276873"/>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467188" y="1796819"/>
            <a:ext cx="405923" cy="541184"/>
          </a:xfrm>
        </p:spPr>
        <p:txBody>
          <a:bodyPr>
            <a:normAutofit/>
          </a:bodyPr>
          <a:lstStyle>
            <a:lvl1pPr>
              <a:defRPr sz="550"/>
            </a:lvl1pPr>
          </a:lstStyle>
          <a:p>
            <a:r>
              <a:rPr lang="en-US" dirty="0"/>
              <a:t>ICON</a:t>
            </a:r>
          </a:p>
        </p:txBody>
      </p:sp>
      <p:sp>
        <p:nvSpPr>
          <p:cNvPr id="54" name="テキスト プレースホルダー 11"/>
          <p:cNvSpPr>
            <a:spLocks noGrp="1"/>
          </p:cNvSpPr>
          <p:nvPr>
            <p:ph type="body" sz="quarter" idx="40" hasCustomPrompt="1"/>
          </p:nvPr>
        </p:nvSpPr>
        <p:spPr>
          <a:xfrm>
            <a:off x="3635815" y="1845105"/>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3635815" y="2276872"/>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3239736" y="1796818"/>
            <a:ext cx="405923" cy="541184"/>
          </a:xfrm>
        </p:spPr>
        <p:txBody>
          <a:bodyPr>
            <a:normAutofit/>
          </a:bodyPr>
          <a:lstStyle>
            <a:lvl1pPr>
              <a:defRPr sz="550"/>
            </a:lvl1pPr>
          </a:lstStyle>
          <a:p>
            <a:r>
              <a:rPr lang="en-US" dirty="0"/>
              <a:t>ICON</a:t>
            </a:r>
          </a:p>
        </p:txBody>
      </p:sp>
      <p:sp>
        <p:nvSpPr>
          <p:cNvPr id="57" name="テキスト プレースホルダー 11"/>
          <p:cNvSpPr>
            <a:spLocks noGrp="1"/>
          </p:cNvSpPr>
          <p:nvPr>
            <p:ph type="body" sz="quarter" idx="43" hasCustomPrompt="1"/>
          </p:nvPr>
        </p:nvSpPr>
        <p:spPr>
          <a:xfrm>
            <a:off x="6408363" y="1845105"/>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6408363" y="2276872"/>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6012285" y="1796818"/>
            <a:ext cx="405923" cy="541184"/>
          </a:xfrm>
        </p:spPr>
        <p:txBody>
          <a:bodyPr>
            <a:normAutofit/>
          </a:bodyPr>
          <a:lstStyle>
            <a:lvl1pPr>
              <a:defRPr sz="550"/>
            </a:lvl1pPr>
          </a:lstStyle>
          <a:p>
            <a:r>
              <a:rPr lang="en-US" dirty="0"/>
              <a:t>ICON</a:t>
            </a:r>
          </a:p>
        </p:txBody>
      </p:sp>
      <p:sp>
        <p:nvSpPr>
          <p:cNvPr id="60" name="テキスト プレースホルダー 11"/>
          <p:cNvSpPr>
            <a:spLocks noGrp="1"/>
          </p:cNvSpPr>
          <p:nvPr>
            <p:ph type="body" sz="quarter" idx="46" hasCustomPrompt="1"/>
          </p:nvPr>
        </p:nvSpPr>
        <p:spPr>
          <a:xfrm>
            <a:off x="863266" y="4053350"/>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863266" y="4485117"/>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467188" y="4005063"/>
            <a:ext cx="405923" cy="541184"/>
          </a:xfrm>
        </p:spPr>
        <p:txBody>
          <a:bodyPr>
            <a:normAutofit/>
          </a:bodyPr>
          <a:lstStyle>
            <a:lvl1pPr>
              <a:defRPr sz="550"/>
            </a:lvl1pPr>
          </a:lstStyle>
          <a:p>
            <a:r>
              <a:rPr lang="en-US" dirty="0"/>
              <a:t>ICON</a:t>
            </a:r>
          </a:p>
        </p:txBody>
      </p:sp>
      <p:sp>
        <p:nvSpPr>
          <p:cNvPr id="63" name="テキスト プレースホルダー 11"/>
          <p:cNvSpPr>
            <a:spLocks noGrp="1"/>
          </p:cNvSpPr>
          <p:nvPr>
            <p:ph type="body" sz="quarter" idx="49" hasCustomPrompt="1"/>
          </p:nvPr>
        </p:nvSpPr>
        <p:spPr>
          <a:xfrm>
            <a:off x="3635815" y="4053349"/>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3635815" y="4485117"/>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3239736" y="4005063"/>
            <a:ext cx="405923" cy="541184"/>
          </a:xfrm>
        </p:spPr>
        <p:txBody>
          <a:bodyPr>
            <a:normAutofit/>
          </a:bodyPr>
          <a:lstStyle>
            <a:lvl1pPr>
              <a:defRPr sz="550"/>
            </a:lvl1pPr>
          </a:lstStyle>
          <a:p>
            <a:r>
              <a:rPr lang="en-US" dirty="0"/>
              <a:t>ICON</a:t>
            </a:r>
          </a:p>
        </p:txBody>
      </p:sp>
      <p:sp>
        <p:nvSpPr>
          <p:cNvPr id="66" name="テキスト プレースホルダー 11"/>
          <p:cNvSpPr>
            <a:spLocks noGrp="1"/>
          </p:cNvSpPr>
          <p:nvPr>
            <p:ph type="body" sz="quarter" idx="52" hasCustomPrompt="1"/>
          </p:nvPr>
        </p:nvSpPr>
        <p:spPr>
          <a:xfrm>
            <a:off x="6408363" y="4053349"/>
            <a:ext cx="2160427" cy="431767"/>
          </a:xfrm>
        </p:spPr>
        <p:txBody>
          <a:bodyPr anchor="ctr">
            <a:noAutofit/>
          </a:bodyPr>
          <a:lstStyle>
            <a:lvl1pPr>
              <a:defRPr sz="1600">
                <a:solidFill>
                  <a:schemeClr val="accent1"/>
                </a:solidFill>
                <a:latin typeface="Bebas Neue Regular" pitchFamily="50"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6408363" y="4485117"/>
            <a:ext cx="2160427" cy="1440160"/>
          </a:xfrm>
        </p:spPr>
        <p:txBody>
          <a:bodyPr anchor="t">
            <a:noAutofit/>
          </a:bodyPr>
          <a:lstStyle>
            <a:lvl1pPr>
              <a:defRPr sz="1000">
                <a:solidFill>
                  <a:schemeClr val="bg1"/>
                </a:solidFill>
                <a:latin typeface="+mn-lt"/>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6012285" y="4005063"/>
            <a:ext cx="405923" cy="541184"/>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2462616621"/>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4175921" y="1556792"/>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3527793" y="1604797"/>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39" hasCustomPrompt="1"/>
          </p:nvPr>
        </p:nvSpPr>
        <p:spPr>
          <a:xfrm>
            <a:off x="3671822" y="1796818"/>
            <a:ext cx="288057" cy="384043"/>
          </a:xfrm>
        </p:spPr>
        <p:txBody>
          <a:bodyPr>
            <a:normAutofit/>
          </a:bodyPr>
          <a:lstStyle>
            <a:lvl1pPr>
              <a:defRPr sz="550"/>
            </a:lvl1pPr>
          </a:lstStyle>
          <a:p>
            <a:r>
              <a:rPr lang="en-US" dirty="0"/>
              <a:t>ICON</a:t>
            </a:r>
          </a:p>
        </p:txBody>
      </p:sp>
      <p:sp>
        <p:nvSpPr>
          <p:cNvPr id="27" name="テキスト プレースホルダー 11"/>
          <p:cNvSpPr>
            <a:spLocks noGrp="1"/>
          </p:cNvSpPr>
          <p:nvPr>
            <p:ph type="body" sz="quarter" idx="40" hasCustomPrompt="1"/>
          </p:nvPr>
        </p:nvSpPr>
        <p:spPr>
          <a:xfrm>
            <a:off x="4175921" y="2516899"/>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28" name="円/楕円 27"/>
          <p:cNvSpPr/>
          <p:nvPr userDrawn="1"/>
        </p:nvSpPr>
        <p:spPr>
          <a:xfrm>
            <a:off x="3527793" y="2564904"/>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9" name="図プレースホルダー 5"/>
          <p:cNvSpPr>
            <a:spLocks noGrp="1"/>
          </p:cNvSpPr>
          <p:nvPr>
            <p:ph type="pic" sz="quarter" idx="41" hasCustomPrompt="1"/>
          </p:nvPr>
        </p:nvSpPr>
        <p:spPr>
          <a:xfrm>
            <a:off x="3671822" y="2756925"/>
            <a:ext cx="288057" cy="384043"/>
          </a:xfrm>
        </p:spPr>
        <p:txBody>
          <a:bodyPr>
            <a:normAutofit/>
          </a:bodyPr>
          <a:lstStyle>
            <a:lvl1pPr>
              <a:defRPr sz="550"/>
            </a:lvl1pPr>
          </a:lstStyle>
          <a:p>
            <a:r>
              <a:rPr lang="en-US" dirty="0"/>
              <a:t>ICON</a:t>
            </a:r>
          </a:p>
        </p:txBody>
      </p:sp>
      <p:sp>
        <p:nvSpPr>
          <p:cNvPr id="33" name="テキスト プレースホルダー 11"/>
          <p:cNvSpPr>
            <a:spLocks noGrp="1"/>
          </p:cNvSpPr>
          <p:nvPr>
            <p:ph type="body" sz="quarter" idx="42" hasCustomPrompt="1"/>
          </p:nvPr>
        </p:nvSpPr>
        <p:spPr>
          <a:xfrm>
            <a:off x="4175921" y="3477006"/>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3527793" y="3525011"/>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9" name="図プレースホルダー 5"/>
          <p:cNvSpPr>
            <a:spLocks noGrp="1"/>
          </p:cNvSpPr>
          <p:nvPr>
            <p:ph type="pic" sz="quarter" idx="43" hasCustomPrompt="1"/>
          </p:nvPr>
        </p:nvSpPr>
        <p:spPr>
          <a:xfrm>
            <a:off x="3671822" y="3717032"/>
            <a:ext cx="288057" cy="384043"/>
          </a:xfrm>
        </p:spPr>
        <p:txBody>
          <a:bodyPr>
            <a:normAutofit/>
          </a:bodyPr>
          <a:lstStyle>
            <a:lvl1pPr>
              <a:defRPr sz="550"/>
            </a:lvl1pPr>
          </a:lstStyle>
          <a:p>
            <a:r>
              <a:rPr lang="en-US" dirty="0"/>
              <a:t>ICON</a:t>
            </a:r>
          </a:p>
        </p:txBody>
      </p:sp>
      <p:sp>
        <p:nvSpPr>
          <p:cNvPr id="49" name="テキスト プレースホルダー 11"/>
          <p:cNvSpPr>
            <a:spLocks noGrp="1"/>
          </p:cNvSpPr>
          <p:nvPr>
            <p:ph type="body" sz="quarter" idx="44" hasCustomPrompt="1"/>
          </p:nvPr>
        </p:nvSpPr>
        <p:spPr>
          <a:xfrm>
            <a:off x="4175921" y="4437112"/>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50" name="円/楕円 49"/>
          <p:cNvSpPr/>
          <p:nvPr userDrawn="1"/>
        </p:nvSpPr>
        <p:spPr>
          <a:xfrm>
            <a:off x="3527793" y="4485118"/>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1" name="図プレースホルダー 5"/>
          <p:cNvSpPr>
            <a:spLocks noGrp="1"/>
          </p:cNvSpPr>
          <p:nvPr>
            <p:ph type="pic" sz="quarter" idx="45" hasCustomPrompt="1"/>
          </p:nvPr>
        </p:nvSpPr>
        <p:spPr>
          <a:xfrm>
            <a:off x="3671822" y="4677139"/>
            <a:ext cx="288057" cy="384043"/>
          </a:xfrm>
        </p:spPr>
        <p:txBody>
          <a:bodyPr>
            <a:normAutofit/>
          </a:bodyPr>
          <a:lstStyle>
            <a:lvl1pPr>
              <a:defRPr sz="550"/>
            </a:lvl1pPr>
          </a:lstStyle>
          <a:p>
            <a:r>
              <a:rPr lang="en-US" dirty="0"/>
              <a:t>ICON</a:t>
            </a:r>
          </a:p>
        </p:txBody>
      </p:sp>
      <p:sp>
        <p:nvSpPr>
          <p:cNvPr id="52" name="テキスト プレースホルダー 11"/>
          <p:cNvSpPr>
            <a:spLocks noGrp="1"/>
          </p:cNvSpPr>
          <p:nvPr>
            <p:ph type="body" sz="quarter" idx="46" hasCustomPrompt="1"/>
          </p:nvPr>
        </p:nvSpPr>
        <p:spPr>
          <a:xfrm>
            <a:off x="4175921" y="5397219"/>
            <a:ext cx="4500891" cy="840093"/>
          </a:xfrm>
        </p:spPr>
        <p:txBody>
          <a:bodyPr anchor="ctr">
            <a:noAutofit/>
          </a:bodyPr>
          <a:lstStyle>
            <a:lvl1pPr algn="l">
              <a:defRPr sz="1200">
                <a:solidFill>
                  <a:schemeClr val="bg1"/>
                </a:solidFill>
                <a:latin typeface="+mn-lt"/>
              </a:defRPr>
            </a:lvl1pPr>
          </a:lstStyle>
          <a:p>
            <a:pPr lvl="0"/>
            <a:r>
              <a:rPr lang="en-US" altLang="ja-JP" dirty="0"/>
              <a:t>Text Here</a:t>
            </a:r>
            <a:endParaRPr lang="en-US" dirty="0"/>
          </a:p>
        </p:txBody>
      </p:sp>
      <p:sp>
        <p:nvSpPr>
          <p:cNvPr id="53" name="円/楕円 52"/>
          <p:cNvSpPr/>
          <p:nvPr userDrawn="1"/>
        </p:nvSpPr>
        <p:spPr>
          <a:xfrm>
            <a:off x="3527793" y="5445224"/>
            <a:ext cx="576114" cy="768085"/>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4" name="図プレースホルダー 5"/>
          <p:cNvSpPr>
            <a:spLocks noGrp="1"/>
          </p:cNvSpPr>
          <p:nvPr>
            <p:ph type="pic" sz="quarter" idx="47" hasCustomPrompt="1"/>
          </p:nvPr>
        </p:nvSpPr>
        <p:spPr>
          <a:xfrm>
            <a:off x="3671822" y="5637245"/>
            <a:ext cx="288057" cy="384043"/>
          </a:xfrm>
        </p:spPr>
        <p:txBody>
          <a:bodyPr>
            <a:normAutofit/>
          </a:bodyPr>
          <a:lstStyle>
            <a:lvl1pPr>
              <a:defRPr sz="550"/>
            </a:lvl1pPr>
          </a:lstStyle>
          <a:p>
            <a:r>
              <a:rPr lang="en-US" dirty="0"/>
              <a:t>ICON</a:t>
            </a:r>
          </a:p>
        </p:txBody>
      </p:sp>
      <p:sp>
        <p:nvSpPr>
          <p:cNvPr id="55" name="テキスト プレースホルダー 11"/>
          <p:cNvSpPr>
            <a:spLocks noGrp="1"/>
          </p:cNvSpPr>
          <p:nvPr>
            <p:ph type="body" sz="quarter" idx="14" hasCustomPrompt="1"/>
          </p:nvPr>
        </p:nvSpPr>
        <p:spPr>
          <a:xfrm>
            <a:off x="431181" y="1796819"/>
            <a:ext cx="2988591" cy="4080453"/>
          </a:xfrm>
        </p:spPr>
        <p:txBody>
          <a:bodyPr anchor="ctr">
            <a:noAutofit/>
          </a:bodyPr>
          <a:lstStyle>
            <a:lvl1pPr>
              <a:lnSpc>
                <a:spcPts val="3000"/>
              </a:lnSpc>
              <a:defRPr sz="3300">
                <a:solidFill>
                  <a:schemeClr val="bg1"/>
                </a:solidFill>
                <a:latin typeface="+mj-lt"/>
              </a:defRPr>
            </a:lvl1pPr>
          </a:lstStyle>
          <a:p>
            <a:pPr lvl="0"/>
            <a:r>
              <a:rPr lang="en-US" altLang="ja-JP" dirty="0"/>
              <a:t>Text Here</a:t>
            </a:r>
          </a:p>
        </p:txBody>
      </p:sp>
    </p:spTree>
    <p:extLst>
      <p:ext uri="{BB962C8B-B14F-4D97-AF65-F5344CB8AC3E}">
        <p14:creationId xmlns:p14="http://schemas.microsoft.com/office/powerpoint/2010/main" val="312685405"/>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1961553" y="2732923"/>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9" name="図プレースホルダー 5"/>
          <p:cNvSpPr>
            <a:spLocks noGrp="1"/>
          </p:cNvSpPr>
          <p:nvPr>
            <p:ph type="pic" sz="quarter" idx="45" hasCustomPrompt="1"/>
          </p:nvPr>
        </p:nvSpPr>
        <p:spPr>
          <a:xfrm>
            <a:off x="2124429" y="2936946"/>
            <a:ext cx="315062" cy="420047"/>
          </a:xfrm>
        </p:spPr>
        <p:txBody>
          <a:bodyPr>
            <a:normAutofit/>
          </a:bodyPr>
          <a:lstStyle>
            <a:lvl1pPr>
              <a:defRPr sz="550"/>
            </a:lvl1pPr>
          </a:lstStyle>
          <a:p>
            <a:r>
              <a:rPr lang="en-US" dirty="0"/>
              <a:t>ICON</a:t>
            </a:r>
          </a:p>
        </p:txBody>
      </p:sp>
      <p:sp>
        <p:nvSpPr>
          <p:cNvPr id="12" name="テキスト プレースホルダー 7"/>
          <p:cNvSpPr>
            <a:spLocks noGrp="1"/>
          </p:cNvSpPr>
          <p:nvPr>
            <p:ph type="body" sz="quarter" idx="28" hasCustomPrompt="1"/>
          </p:nvPr>
        </p:nvSpPr>
        <p:spPr>
          <a:xfrm>
            <a:off x="665297" y="2732923"/>
            <a:ext cx="630055"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14" name="直線コネクタ 13"/>
          <p:cNvCxnSpPr>
            <a:stCxn id="12" idx="6"/>
            <a:endCxn id="8" idx="2"/>
          </p:cNvCxnSpPr>
          <p:nvPr userDrawn="1"/>
        </p:nvCxnSpPr>
        <p:spPr>
          <a:xfrm>
            <a:off x="1295351" y="3152923"/>
            <a:ext cx="666202"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2591678" y="3152923"/>
            <a:ext cx="66755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3259237" y="27328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2" name="図プレースホルダー 5"/>
          <p:cNvSpPr>
            <a:spLocks noGrp="1"/>
          </p:cNvSpPr>
          <p:nvPr>
            <p:ph type="pic" sz="quarter" idx="46" hasCustomPrompt="1"/>
          </p:nvPr>
        </p:nvSpPr>
        <p:spPr>
          <a:xfrm>
            <a:off x="3422112" y="2936899"/>
            <a:ext cx="315062" cy="420047"/>
          </a:xfrm>
        </p:spPr>
        <p:txBody>
          <a:bodyPr>
            <a:normAutofit/>
          </a:bodyPr>
          <a:lstStyle>
            <a:lvl1pPr>
              <a:defRPr sz="550"/>
            </a:lvl1pPr>
          </a:lstStyle>
          <a:p>
            <a:r>
              <a:rPr lang="en-US" dirty="0"/>
              <a:t>ICON</a:t>
            </a:r>
          </a:p>
        </p:txBody>
      </p:sp>
      <p:cxnSp>
        <p:nvCxnSpPr>
          <p:cNvPr id="24" name="直線コネクタ 23"/>
          <p:cNvCxnSpPr>
            <a:stCxn id="21" idx="6"/>
            <a:endCxn id="25" idx="2"/>
          </p:cNvCxnSpPr>
          <p:nvPr userDrawn="1"/>
        </p:nvCxnSpPr>
        <p:spPr>
          <a:xfrm>
            <a:off x="3889362" y="3152923"/>
            <a:ext cx="68413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4573497" y="27328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26" name="図プレースホルダー 5"/>
          <p:cNvSpPr>
            <a:spLocks noGrp="1"/>
          </p:cNvSpPr>
          <p:nvPr>
            <p:ph type="pic" sz="quarter" idx="47" hasCustomPrompt="1"/>
          </p:nvPr>
        </p:nvSpPr>
        <p:spPr>
          <a:xfrm>
            <a:off x="4736372" y="2936899"/>
            <a:ext cx="315062" cy="420047"/>
          </a:xfrm>
        </p:spPr>
        <p:txBody>
          <a:bodyPr>
            <a:normAutofit/>
          </a:bodyPr>
          <a:lstStyle>
            <a:lvl1pPr>
              <a:defRPr sz="550"/>
            </a:lvl1pPr>
          </a:lstStyle>
          <a:p>
            <a:r>
              <a:rPr lang="en-US" dirty="0"/>
              <a:t>ICON</a:t>
            </a:r>
          </a:p>
        </p:txBody>
      </p:sp>
      <p:cxnSp>
        <p:nvCxnSpPr>
          <p:cNvPr id="30" name="直線コネクタ 29"/>
          <p:cNvCxnSpPr>
            <a:stCxn id="25" idx="6"/>
            <a:endCxn id="31" idx="2"/>
          </p:cNvCxnSpPr>
          <p:nvPr userDrawn="1"/>
        </p:nvCxnSpPr>
        <p:spPr>
          <a:xfrm flipV="1">
            <a:off x="5203622" y="3147329"/>
            <a:ext cx="682708"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5886330" y="2727282"/>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2" name="図プレースホルダー 5"/>
          <p:cNvSpPr>
            <a:spLocks noGrp="1"/>
          </p:cNvSpPr>
          <p:nvPr>
            <p:ph type="pic" sz="quarter" idx="48" hasCustomPrompt="1"/>
          </p:nvPr>
        </p:nvSpPr>
        <p:spPr>
          <a:xfrm>
            <a:off x="6049205" y="2931305"/>
            <a:ext cx="315062" cy="420047"/>
          </a:xfrm>
        </p:spPr>
        <p:txBody>
          <a:bodyPr>
            <a:normAutofit/>
          </a:bodyPr>
          <a:lstStyle>
            <a:lvl1pPr>
              <a:defRPr sz="550"/>
            </a:lvl1pPr>
          </a:lstStyle>
          <a:p>
            <a:r>
              <a:rPr lang="en-US" dirty="0"/>
              <a:t>ICON</a:t>
            </a:r>
          </a:p>
        </p:txBody>
      </p:sp>
      <p:sp>
        <p:nvSpPr>
          <p:cNvPr id="34" name="円/楕円 33"/>
          <p:cNvSpPr/>
          <p:nvPr userDrawn="1"/>
        </p:nvSpPr>
        <p:spPr>
          <a:xfrm>
            <a:off x="2645688" y="4058710"/>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5" name="図プレースホルダー 5"/>
          <p:cNvSpPr>
            <a:spLocks noGrp="1"/>
          </p:cNvSpPr>
          <p:nvPr>
            <p:ph type="pic" sz="quarter" idx="49" hasCustomPrompt="1"/>
          </p:nvPr>
        </p:nvSpPr>
        <p:spPr>
          <a:xfrm>
            <a:off x="2808564" y="4262733"/>
            <a:ext cx="315062" cy="420047"/>
          </a:xfrm>
        </p:spPr>
        <p:txBody>
          <a:bodyPr>
            <a:normAutofit/>
          </a:bodyPr>
          <a:lstStyle>
            <a:lvl1pPr>
              <a:defRPr sz="550"/>
            </a:lvl1pPr>
          </a:lstStyle>
          <a:p>
            <a:r>
              <a:rPr lang="en-US" dirty="0"/>
              <a:t>ICON</a:t>
            </a:r>
          </a:p>
        </p:txBody>
      </p:sp>
      <p:cxnSp>
        <p:nvCxnSpPr>
          <p:cNvPr id="36" name="直線コネクタ 35"/>
          <p:cNvCxnSpPr>
            <a:stCxn id="34" idx="6"/>
            <a:endCxn id="37" idx="2"/>
          </p:cNvCxnSpPr>
          <p:nvPr userDrawn="1"/>
        </p:nvCxnSpPr>
        <p:spPr>
          <a:xfrm flipV="1">
            <a:off x="3275813" y="4478710"/>
            <a:ext cx="667559"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3943372" y="405866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8" name="図プレースホルダー 5"/>
          <p:cNvSpPr>
            <a:spLocks noGrp="1"/>
          </p:cNvSpPr>
          <p:nvPr>
            <p:ph type="pic" sz="quarter" idx="50" hasCustomPrompt="1"/>
          </p:nvPr>
        </p:nvSpPr>
        <p:spPr>
          <a:xfrm>
            <a:off x="4106248" y="4262687"/>
            <a:ext cx="315062" cy="420047"/>
          </a:xfrm>
        </p:spPr>
        <p:txBody>
          <a:bodyPr>
            <a:normAutofit/>
          </a:bodyPr>
          <a:lstStyle>
            <a:lvl1pPr>
              <a:defRPr sz="550"/>
            </a:lvl1pPr>
          </a:lstStyle>
          <a:p>
            <a:r>
              <a:rPr lang="en-US" dirty="0"/>
              <a:t>ICON</a:t>
            </a:r>
          </a:p>
        </p:txBody>
      </p:sp>
      <p:cxnSp>
        <p:nvCxnSpPr>
          <p:cNvPr id="39" name="直線コネクタ 38"/>
          <p:cNvCxnSpPr>
            <a:stCxn id="37" idx="6"/>
            <a:endCxn id="40" idx="2"/>
          </p:cNvCxnSpPr>
          <p:nvPr userDrawn="1"/>
        </p:nvCxnSpPr>
        <p:spPr>
          <a:xfrm>
            <a:off x="4573497" y="4478710"/>
            <a:ext cx="684135"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5257632" y="4058664"/>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1" name="図プレースホルダー 5"/>
          <p:cNvSpPr>
            <a:spLocks noGrp="1"/>
          </p:cNvSpPr>
          <p:nvPr>
            <p:ph type="pic" sz="quarter" idx="51" hasCustomPrompt="1"/>
          </p:nvPr>
        </p:nvSpPr>
        <p:spPr>
          <a:xfrm>
            <a:off x="5420508" y="4262687"/>
            <a:ext cx="315062" cy="420047"/>
          </a:xfrm>
        </p:spPr>
        <p:txBody>
          <a:bodyPr>
            <a:normAutofit/>
          </a:bodyPr>
          <a:lstStyle>
            <a:lvl1pPr>
              <a:defRPr sz="550"/>
            </a:lvl1pPr>
          </a:lstStyle>
          <a:p>
            <a:r>
              <a:rPr lang="en-US" dirty="0"/>
              <a:t>ICON</a:t>
            </a:r>
          </a:p>
        </p:txBody>
      </p:sp>
      <p:cxnSp>
        <p:nvCxnSpPr>
          <p:cNvPr id="42" name="直線コネクタ 41"/>
          <p:cNvCxnSpPr>
            <a:stCxn id="40" idx="6"/>
            <a:endCxn id="43" idx="2"/>
          </p:cNvCxnSpPr>
          <p:nvPr userDrawn="1"/>
        </p:nvCxnSpPr>
        <p:spPr>
          <a:xfrm flipV="1">
            <a:off x="5887757" y="4473116"/>
            <a:ext cx="682708" cy="559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6570465" y="4053070"/>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4" name="図プレースホルダー 5"/>
          <p:cNvSpPr>
            <a:spLocks noGrp="1"/>
          </p:cNvSpPr>
          <p:nvPr>
            <p:ph type="pic" sz="quarter" idx="52" hasCustomPrompt="1"/>
          </p:nvPr>
        </p:nvSpPr>
        <p:spPr>
          <a:xfrm>
            <a:off x="6733340" y="4257093"/>
            <a:ext cx="315062" cy="420047"/>
          </a:xfrm>
        </p:spPr>
        <p:txBody>
          <a:bodyPr>
            <a:normAutofit/>
          </a:bodyPr>
          <a:lstStyle>
            <a:lvl1pPr>
              <a:defRPr sz="550"/>
            </a:lvl1pPr>
          </a:lstStyle>
          <a:p>
            <a:r>
              <a:rPr lang="en-US" dirty="0"/>
              <a:t>ICON</a:t>
            </a:r>
          </a:p>
        </p:txBody>
      </p:sp>
      <p:sp>
        <p:nvSpPr>
          <p:cNvPr id="45" name="テキスト プレースホルダー 7"/>
          <p:cNvSpPr>
            <a:spLocks noGrp="1"/>
          </p:cNvSpPr>
          <p:nvPr>
            <p:ph type="body" sz="quarter" idx="53" hasCustomPrompt="1"/>
          </p:nvPr>
        </p:nvSpPr>
        <p:spPr>
          <a:xfrm>
            <a:off x="7866721" y="4053069"/>
            <a:ext cx="630055" cy="84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46" name="直線コネクタ 45"/>
          <p:cNvCxnSpPr>
            <a:stCxn id="43" idx="6"/>
            <a:endCxn id="45" idx="2"/>
          </p:cNvCxnSpPr>
          <p:nvPr userDrawn="1"/>
        </p:nvCxnSpPr>
        <p:spPr>
          <a:xfrm flipV="1">
            <a:off x="7200590" y="4473069"/>
            <a:ext cx="666132" cy="4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6516455" y="3147329"/>
            <a:ext cx="107951" cy="665714"/>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1704863" y="1796819"/>
            <a:ext cx="1138795" cy="867407"/>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71" name="テキスト プレースホルダー 70"/>
          <p:cNvSpPr>
            <a:spLocks noGrp="1"/>
          </p:cNvSpPr>
          <p:nvPr>
            <p:ph type="body" sz="quarter" idx="54" hasCustomPrompt="1"/>
          </p:nvPr>
        </p:nvSpPr>
        <p:spPr>
          <a:xfrm>
            <a:off x="1763444" y="187606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72" name="グループ化 71"/>
          <p:cNvGrpSpPr/>
          <p:nvPr userDrawn="1"/>
        </p:nvGrpSpPr>
        <p:grpSpPr>
          <a:xfrm>
            <a:off x="3004902" y="1796819"/>
            <a:ext cx="1138795" cy="867407"/>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75" name="テキスト プレースホルダー 70"/>
          <p:cNvSpPr>
            <a:spLocks noGrp="1"/>
          </p:cNvSpPr>
          <p:nvPr>
            <p:ph type="body" sz="quarter" idx="55" hasCustomPrompt="1"/>
          </p:nvPr>
        </p:nvSpPr>
        <p:spPr>
          <a:xfrm>
            <a:off x="3063483" y="187606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76" name="グループ化 75"/>
          <p:cNvGrpSpPr/>
          <p:nvPr userDrawn="1"/>
        </p:nvGrpSpPr>
        <p:grpSpPr>
          <a:xfrm>
            <a:off x="4325878" y="1793508"/>
            <a:ext cx="1138795" cy="867407"/>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79" name="テキスト プレースホルダー 70"/>
          <p:cNvSpPr>
            <a:spLocks noGrp="1"/>
          </p:cNvSpPr>
          <p:nvPr>
            <p:ph type="body" sz="quarter" idx="56" hasCustomPrompt="1"/>
          </p:nvPr>
        </p:nvSpPr>
        <p:spPr>
          <a:xfrm>
            <a:off x="4384460" y="187275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80" name="グループ化 79"/>
          <p:cNvGrpSpPr/>
          <p:nvPr userDrawn="1"/>
        </p:nvGrpSpPr>
        <p:grpSpPr>
          <a:xfrm>
            <a:off x="5638711" y="1793508"/>
            <a:ext cx="1138795" cy="867407"/>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83" name="テキスト プレースホルダー 70"/>
          <p:cNvSpPr>
            <a:spLocks noGrp="1"/>
          </p:cNvSpPr>
          <p:nvPr>
            <p:ph type="body" sz="quarter" idx="57" hasCustomPrompt="1"/>
          </p:nvPr>
        </p:nvSpPr>
        <p:spPr>
          <a:xfrm>
            <a:off x="5697293" y="1872751"/>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84" name="グループ化 83"/>
          <p:cNvGrpSpPr/>
          <p:nvPr userDrawn="1"/>
        </p:nvGrpSpPr>
        <p:grpSpPr>
          <a:xfrm rot="10800000">
            <a:off x="2391353" y="5016487"/>
            <a:ext cx="1138795" cy="867407"/>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87" name="テキスト プレースホルダー 70"/>
          <p:cNvSpPr>
            <a:spLocks noGrp="1"/>
          </p:cNvSpPr>
          <p:nvPr>
            <p:ph type="body" sz="quarter" idx="58" hasCustomPrompt="1"/>
          </p:nvPr>
        </p:nvSpPr>
        <p:spPr>
          <a:xfrm>
            <a:off x="2449935" y="5284440"/>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88" name="グループ化 87"/>
          <p:cNvGrpSpPr/>
          <p:nvPr userDrawn="1"/>
        </p:nvGrpSpPr>
        <p:grpSpPr>
          <a:xfrm rot="10800000">
            <a:off x="3691392" y="5016487"/>
            <a:ext cx="1138795" cy="867407"/>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1" name="テキスト プレースホルダー 70"/>
          <p:cNvSpPr>
            <a:spLocks noGrp="1"/>
          </p:cNvSpPr>
          <p:nvPr>
            <p:ph type="body" sz="quarter" idx="59" hasCustomPrompt="1"/>
          </p:nvPr>
        </p:nvSpPr>
        <p:spPr>
          <a:xfrm>
            <a:off x="3749974" y="5284440"/>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92" name="グループ化 91"/>
          <p:cNvGrpSpPr/>
          <p:nvPr userDrawn="1"/>
        </p:nvGrpSpPr>
        <p:grpSpPr>
          <a:xfrm rot="10800000">
            <a:off x="5012369" y="5013176"/>
            <a:ext cx="1138795" cy="867407"/>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5" name="テキスト プレースホルダー 70"/>
          <p:cNvSpPr>
            <a:spLocks noGrp="1"/>
          </p:cNvSpPr>
          <p:nvPr>
            <p:ph type="body" sz="quarter" idx="60" hasCustomPrompt="1"/>
          </p:nvPr>
        </p:nvSpPr>
        <p:spPr>
          <a:xfrm>
            <a:off x="5070950" y="5281129"/>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grpSp>
        <p:nvGrpSpPr>
          <p:cNvPr id="96" name="グループ化 95"/>
          <p:cNvGrpSpPr/>
          <p:nvPr userDrawn="1"/>
        </p:nvGrpSpPr>
        <p:grpSpPr>
          <a:xfrm rot="10800000">
            <a:off x="6325202" y="5013176"/>
            <a:ext cx="1138795" cy="867407"/>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99" name="テキスト プレースホルダー 70"/>
          <p:cNvSpPr>
            <a:spLocks noGrp="1"/>
          </p:cNvSpPr>
          <p:nvPr>
            <p:ph type="body" sz="quarter" idx="61" hasCustomPrompt="1"/>
          </p:nvPr>
        </p:nvSpPr>
        <p:spPr>
          <a:xfrm>
            <a:off x="6383783" y="5281129"/>
            <a:ext cx="1008199" cy="544827"/>
          </a:xfrm>
        </p:spPr>
        <p:txBody>
          <a:bodyPr anchor="ctr"/>
          <a:lstStyle>
            <a:lvl1pPr algn="ctr">
              <a:lnSpc>
                <a:spcPts val="1000"/>
              </a:lnSpc>
              <a:defRPr>
                <a:latin typeface="Bebas Neue Regular" pitchFamily="50" charset="0"/>
              </a:defRPr>
            </a:lvl1pPr>
          </a:lstStyle>
          <a:p>
            <a:pPr lvl="0"/>
            <a:r>
              <a:rPr lang="en-US" dirty="0"/>
              <a:t>TEXT</a:t>
            </a:r>
          </a:p>
          <a:p>
            <a:pPr lvl="0"/>
            <a:r>
              <a:rPr lang="en-US" dirty="0"/>
              <a:t>TEXT</a:t>
            </a:r>
          </a:p>
        </p:txBody>
      </p:sp>
      <p:cxnSp>
        <p:nvCxnSpPr>
          <p:cNvPr id="102" name="直線コネクタ 101"/>
          <p:cNvCxnSpPr/>
          <p:nvPr userDrawn="1"/>
        </p:nvCxnSpPr>
        <p:spPr>
          <a:xfrm flipH="1">
            <a:off x="2391353" y="3813043"/>
            <a:ext cx="423305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2185664" y="4018731"/>
            <a:ext cx="665714" cy="254336"/>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647485"/>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71">
                                            <p:txEl>
                                              <p:pRg st="0" end="0"/>
                                            </p:txEl>
                                          </p:spTgt>
                                        </p:tgtEl>
                                        <p:attrNameLst>
                                          <p:attrName>style.visibility</p:attrName>
                                        </p:attrNameLst>
                                      </p:cBhvr>
                                      <p:to>
                                        <p:strVal val="visible"/>
                                      </p:to>
                                    </p:set>
                                    <p:anim calcmode="lin" valueType="num">
                                      <p:cBhvr additive="base">
                                        <p:cTn id="34"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71">
                                            <p:txEl>
                                              <p:pRg st="1" end="1"/>
                                            </p:txEl>
                                          </p:spTgt>
                                        </p:tgtEl>
                                        <p:attrNameLst>
                                          <p:attrName>style.visibility</p:attrName>
                                        </p:attrNameLst>
                                      </p:cBhvr>
                                      <p:to>
                                        <p:strVal val="visible"/>
                                      </p:to>
                                    </p:set>
                                    <p:anim calcmode="lin" valueType="num">
                                      <p:cBhvr additive="base">
                                        <p:cTn id="38" dur="500" fill="hold"/>
                                        <p:tgtEl>
                                          <p:spTgt spid="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1">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2" presetClass="entr" presetSubtype="8"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2750"/>
                            </p:stCondLst>
                            <p:childTnLst>
                              <p:par>
                                <p:cTn id="45" presetID="2" presetClass="entr" presetSubtype="8" decel="10000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ppt_x"/>
                                          </p:val>
                                        </p:tav>
                                        <p:tav tm="100000">
                                          <p:val>
                                            <p:strVal val="#ppt_x"/>
                                          </p:val>
                                        </p:tav>
                                      </p:tavLst>
                                    </p:anim>
                                    <p:anim calcmode="lin" valueType="num">
                                      <p:cBhvr additive="base">
                                        <p:cTn id="56" dur="500" fill="hold"/>
                                        <p:tgtEl>
                                          <p:spTgt spid="72"/>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75">
                                            <p:txEl>
                                              <p:pRg st="0" end="0"/>
                                            </p:txEl>
                                          </p:spTgt>
                                        </p:tgtEl>
                                        <p:attrNameLst>
                                          <p:attrName>style.visibility</p:attrName>
                                        </p:attrNameLst>
                                      </p:cBhvr>
                                      <p:to>
                                        <p:strVal val="visible"/>
                                      </p:to>
                                    </p:set>
                                    <p:anim calcmode="lin" valueType="num">
                                      <p:cBhvr additive="base">
                                        <p:cTn id="59"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5">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75">
                                            <p:txEl>
                                              <p:pRg st="1" end="1"/>
                                            </p:txEl>
                                          </p:spTgt>
                                        </p:tgtEl>
                                        <p:attrNameLst>
                                          <p:attrName>style.visibility</p:attrName>
                                        </p:attrNameLst>
                                      </p:cBhvr>
                                      <p:to>
                                        <p:strVal val="visible"/>
                                      </p:to>
                                    </p:set>
                                    <p:anim calcmode="lin" valueType="num">
                                      <p:cBhvr additive="base">
                                        <p:cTn id="6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5">
                                            <p:txEl>
                                              <p:pRg st="1" end="1"/>
                                            </p:txEl>
                                          </p:spTgt>
                                        </p:tgtEl>
                                        <p:attrNameLst>
                                          <p:attrName>ppt_y</p:attrName>
                                        </p:attrNameLst>
                                      </p:cBhvr>
                                      <p:tavLst>
                                        <p:tav tm="0">
                                          <p:val>
                                            <p:strVal val="0-#ppt_h/2"/>
                                          </p:val>
                                        </p:tav>
                                        <p:tav tm="100000">
                                          <p:val>
                                            <p:strVal val="#ppt_y"/>
                                          </p:val>
                                        </p:tav>
                                      </p:tavLst>
                                    </p:anim>
                                  </p:childTnLst>
                                </p:cTn>
                              </p:par>
                            </p:childTnLst>
                          </p:cTn>
                        </p:par>
                        <p:par>
                          <p:cTn id="65" fill="hold">
                            <p:stCondLst>
                              <p:cond delay="3250"/>
                            </p:stCondLst>
                            <p:childTnLst>
                              <p:par>
                                <p:cTn id="66" presetID="22" presetClass="entr" presetSubtype="8" fill="hold" nodeType="afterEffect">
                                  <p:stCondLst>
                                    <p:cond delay="25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000"/>
                            </p:stCondLst>
                            <p:childTnLst>
                              <p:par>
                                <p:cTn id="70" presetID="2" presetClass="entr" presetSubtype="8" decel="10000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decel="10000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0"/>
                                  </p:stCondLst>
                                  <p:childTnLst>
                                    <p:set>
                                      <p:cBhvr>
                                        <p:cTn id="83" dur="1" fill="hold">
                                          <p:stCondLst>
                                            <p:cond delay="0"/>
                                          </p:stCondLst>
                                        </p:cTn>
                                        <p:tgtEl>
                                          <p:spTgt spid="79">
                                            <p:txEl>
                                              <p:pRg st="0" end="0"/>
                                            </p:txEl>
                                          </p:spTgt>
                                        </p:tgtEl>
                                        <p:attrNameLst>
                                          <p:attrName>style.visibility</p:attrName>
                                        </p:attrNameLst>
                                      </p:cBhvr>
                                      <p:to>
                                        <p:strVal val="visible"/>
                                      </p:to>
                                    </p:set>
                                    <p:anim calcmode="lin" valueType="num">
                                      <p:cBhvr additive="base">
                                        <p:cTn id="84"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79">
                                            <p:txEl>
                                              <p:pRg st="1" end="1"/>
                                            </p:txEl>
                                          </p:spTgt>
                                        </p:tgtEl>
                                        <p:attrNameLst>
                                          <p:attrName>style.visibility</p:attrName>
                                        </p:attrNameLst>
                                      </p:cBhvr>
                                      <p:to>
                                        <p:strVal val="visible"/>
                                      </p:to>
                                    </p:set>
                                    <p:anim calcmode="lin" valueType="num">
                                      <p:cBhvr additive="base">
                                        <p:cTn id="88"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9">
                                            <p:txEl>
                                              <p:pRg st="1" end="1"/>
                                            </p:txEl>
                                          </p:spTgt>
                                        </p:tgtEl>
                                        <p:attrNameLst>
                                          <p:attrName>ppt_y</p:attrName>
                                        </p:attrNameLst>
                                      </p:cBhvr>
                                      <p:tavLst>
                                        <p:tav tm="0">
                                          <p:val>
                                            <p:strVal val="0-#ppt_h/2"/>
                                          </p:val>
                                        </p:tav>
                                        <p:tav tm="100000">
                                          <p:val>
                                            <p:strVal val="#ppt_y"/>
                                          </p:val>
                                        </p:tav>
                                      </p:tavLst>
                                    </p:anim>
                                  </p:childTnLst>
                                </p:cTn>
                              </p:par>
                            </p:childTnLst>
                          </p:cTn>
                        </p:par>
                        <p:par>
                          <p:cTn id="90" fill="hold">
                            <p:stCondLst>
                              <p:cond delay="4500"/>
                            </p:stCondLst>
                            <p:childTnLst>
                              <p:par>
                                <p:cTn id="91" presetID="22" presetClass="entr" presetSubtype="8" fill="hold" nodeType="afterEffect">
                                  <p:stCondLst>
                                    <p:cond delay="250"/>
                                  </p:stCondLst>
                                  <p:childTnLst>
                                    <p:set>
                                      <p:cBhvr>
                                        <p:cTn id="92" dur="1" fill="hold">
                                          <p:stCondLst>
                                            <p:cond delay="0"/>
                                          </p:stCondLst>
                                        </p:cTn>
                                        <p:tgtEl>
                                          <p:spTgt spid="30"/>
                                        </p:tgtEl>
                                        <p:attrNameLst>
                                          <p:attrName>style.visibility</p:attrName>
                                        </p:attrNameLst>
                                      </p:cBhvr>
                                      <p:to>
                                        <p:strVal val="visible"/>
                                      </p:to>
                                    </p:set>
                                    <p:animEffect transition="in" filter="wipe(left)">
                                      <p:cBhvr>
                                        <p:cTn id="93" dur="500"/>
                                        <p:tgtEl>
                                          <p:spTgt spid="30"/>
                                        </p:tgtEl>
                                      </p:cBhvr>
                                    </p:animEffect>
                                  </p:childTnLst>
                                </p:cTn>
                              </p:par>
                            </p:childTnLst>
                          </p:cTn>
                        </p:par>
                        <p:par>
                          <p:cTn id="94" fill="hold">
                            <p:stCondLst>
                              <p:cond delay="5250"/>
                            </p:stCondLst>
                            <p:childTnLst>
                              <p:par>
                                <p:cTn id="95" presetID="2" presetClass="entr" presetSubtype="8" decel="10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0-#ppt_w/2"/>
                                          </p:val>
                                        </p:tav>
                                        <p:tav tm="100000">
                                          <p:val>
                                            <p:strVal val="#ppt_x"/>
                                          </p:val>
                                        </p:tav>
                                      </p:tavLst>
                                    </p:anim>
                                    <p:anim calcmode="lin" valueType="num">
                                      <p:cBhvr additive="base">
                                        <p:cTn id="102" dur="5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83">
                                            <p:txEl>
                                              <p:pRg st="0" end="0"/>
                                            </p:txEl>
                                          </p:spTgt>
                                        </p:tgtEl>
                                        <p:attrNameLst>
                                          <p:attrName>style.visibility</p:attrName>
                                        </p:attrNameLst>
                                      </p:cBhvr>
                                      <p:to>
                                        <p:strVal val="visible"/>
                                      </p:to>
                                    </p:set>
                                    <p:anim calcmode="lin" valueType="num">
                                      <p:cBhvr additive="base">
                                        <p:cTn id="109"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3">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83">
                                            <p:txEl>
                                              <p:pRg st="1" end="1"/>
                                            </p:txEl>
                                          </p:spTgt>
                                        </p:tgtEl>
                                        <p:attrNameLst>
                                          <p:attrName>style.visibility</p:attrName>
                                        </p:attrNameLst>
                                      </p:cBhvr>
                                      <p:to>
                                        <p:strVal val="visible"/>
                                      </p:to>
                                    </p:set>
                                    <p:anim calcmode="lin" valueType="num">
                                      <p:cBhvr additive="base">
                                        <p:cTn id="1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3">
                                            <p:txEl>
                                              <p:pRg st="1" end="1"/>
                                            </p:txEl>
                                          </p:spTgt>
                                        </p:tgtEl>
                                        <p:attrNameLst>
                                          <p:attrName>ppt_y</p:attrName>
                                        </p:attrNameLst>
                                      </p:cBhvr>
                                      <p:tavLst>
                                        <p:tav tm="0">
                                          <p:val>
                                            <p:strVal val="0-#ppt_h/2"/>
                                          </p:val>
                                        </p:tav>
                                        <p:tav tm="100000">
                                          <p:val>
                                            <p:strVal val="#ppt_y"/>
                                          </p:val>
                                        </p:tav>
                                      </p:tavLst>
                                    </p:anim>
                                  </p:childTnLst>
                                </p:cTn>
                              </p:par>
                            </p:childTnLst>
                          </p:cTn>
                        </p:par>
                        <p:par>
                          <p:cTn id="115" fill="hold">
                            <p:stCondLst>
                              <p:cond delay="5750"/>
                            </p:stCondLst>
                            <p:childTnLst>
                              <p:par>
                                <p:cTn id="116" presetID="22" presetClass="entr" presetSubtype="1" fill="hold" nodeType="afterEffect">
                                  <p:stCondLst>
                                    <p:cond delay="250"/>
                                  </p:stCondLst>
                                  <p:childTnLst>
                                    <p:set>
                                      <p:cBhvr>
                                        <p:cTn id="117" dur="1" fill="hold">
                                          <p:stCondLst>
                                            <p:cond delay="0"/>
                                          </p:stCondLst>
                                        </p:cTn>
                                        <p:tgtEl>
                                          <p:spTgt spid="49"/>
                                        </p:tgtEl>
                                        <p:attrNameLst>
                                          <p:attrName>style.visibility</p:attrName>
                                        </p:attrNameLst>
                                      </p:cBhvr>
                                      <p:to>
                                        <p:strVal val="visible"/>
                                      </p:to>
                                    </p:set>
                                    <p:animEffect transition="in" filter="wipe(up)">
                                      <p:cBhvr>
                                        <p:cTn id="118" dur="250"/>
                                        <p:tgtEl>
                                          <p:spTgt spid="49"/>
                                        </p:tgtEl>
                                      </p:cBhvr>
                                    </p:animEffect>
                                  </p:childTnLst>
                                </p:cTn>
                              </p:par>
                            </p:childTnLst>
                          </p:cTn>
                        </p:par>
                        <p:par>
                          <p:cTn id="119" fill="hold">
                            <p:stCondLst>
                              <p:cond delay="6250"/>
                            </p:stCondLst>
                            <p:childTnLst>
                              <p:par>
                                <p:cTn id="120" presetID="22" presetClass="entr" presetSubtype="2" fill="hold" nodeType="after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wipe(right)">
                                      <p:cBhvr>
                                        <p:cTn id="122" dur="250"/>
                                        <p:tgtEl>
                                          <p:spTgt spid="102"/>
                                        </p:tgtEl>
                                      </p:cBhvr>
                                    </p:animEffect>
                                  </p:childTnLst>
                                </p:cTn>
                              </p:par>
                            </p:childTnLst>
                          </p:cTn>
                        </p:par>
                        <p:par>
                          <p:cTn id="123" fill="hold">
                            <p:stCondLst>
                              <p:cond delay="6500"/>
                            </p:stCondLst>
                            <p:childTnLst>
                              <p:par>
                                <p:cTn id="124" presetID="22" presetClass="entr" presetSubtype="1" fill="hold" nodeType="after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wipe(up)">
                                      <p:cBhvr>
                                        <p:cTn id="126" dur="250"/>
                                        <p:tgtEl>
                                          <p:spTgt spid="105"/>
                                        </p:tgtEl>
                                      </p:cBhvr>
                                    </p:animEffect>
                                  </p:childTnLst>
                                </p:cTn>
                              </p:par>
                            </p:childTnLst>
                          </p:cTn>
                        </p:par>
                        <p:par>
                          <p:cTn id="127" fill="hold">
                            <p:stCondLst>
                              <p:cond delay="6750"/>
                            </p:stCondLst>
                            <p:childTnLst>
                              <p:par>
                                <p:cTn id="128" presetID="2" presetClass="entr" presetSubtype="8" decel="100000" fill="hold" grpId="0" nodeType="after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fill="hold"/>
                                        <p:tgtEl>
                                          <p:spTgt spid="35"/>
                                        </p:tgtEl>
                                        <p:attrNameLst>
                                          <p:attrName>ppt_x</p:attrName>
                                        </p:attrNameLst>
                                      </p:cBhvr>
                                      <p:tavLst>
                                        <p:tav tm="0">
                                          <p:val>
                                            <p:strVal val="0-#ppt_w/2"/>
                                          </p:val>
                                        </p:tav>
                                        <p:tav tm="100000">
                                          <p:val>
                                            <p:strVal val="#ppt_x"/>
                                          </p:val>
                                        </p:tav>
                                      </p:tavLst>
                                    </p:anim>
                                    <p:anim calcmode="lin" valueType="num">
                                      <p:cBhvr additive="base">
                                        <p:cTn id="131" dur="500" fill="hold"/>
                                        <p:tgtEl>
                                          <p:spTgt spid="35"/>
                                        </p:tgtEl>
                                        <p:attrNameLst>
                                          <p:attrName>ppt_y</p:attrName>
                                        </p:attrNameLst>
                                      </p:cBhvr>
                                      <p:tavLst>
                                        <p:tav tm="0">
                                          <p:val>
                                            <p:strVal val="#ppt_y"/>
                                          </p:val>
                                        </p:tav>
                                        <p:tav tm="100000">
                                          <p:val>
                                            <p:strVal val="#ppt_y"/>
                                          </p:val>
                                        </p:tav>
                                      </p:tavLst>
                                    </p:anim>
                                  </p:childTnLst>
                                </p:cTn>
                              </p:par>
                              <p:par>
                                <p:cTn id="132" presetID="2" presetClass="entr" presetSubtype="8" decel="10000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4" decel="10000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500" fill="hold"/>
                                        <p:tgtEl>
                                          <p:spTgt spid="84"/>
                                        </p:tgtEl>
                                        <p:attrNameLst>
                                          <p:attrName>ppt_x</p:attrName>
                                        </p:attrNameLst>
                                      </p:cBhvr>
                                      <p:tavLst>
                                        <p:tav tm="0">
                                          <p:val>
                                            <p:strVal val="#ppt_x"/>
                                          </p:val>
                                        </p:tav>
                                        <p:tav tm="100000">
                                          <p:val>
                                            <p:strVal val="#ppt_x"/>
                                          </p:val>
                                        </p:tav>
                                      </p:tavLst>
                                    </p:anim>
                                    <p:anim calcmode="lin" valueType="num">
                                      <p:cBhvr additive="base">
                                        <p:cTn id="139" dur="500" fill="hold"/>
                                        <p:tgtEl>
                                          <p:spTgt spid="84"/>
                                        </p:tgtEl>
                                        <p:attrNameLst>
                                          <p:attrName>ppt_y</p:attrName>
                                        </p:attrNameLst>
                                      </p:cBhvr>
                                      <p:tavLst>
                                        <p:tav tm="0">
                                          <p:val>
                                            <p:strVal val="1+#ppt_h/2"/>
                                          </p:val>
                                        </p:tav>
                                        <p:tav tm="100000">
                                          <p:val>
                                            <p:strVal val="#ppt_y"/>
                                          </p:val>
                                        </p:tav>
                                      </p:tavLst>
                                    </p:anim>
                                  </p:childTnLst>
                                </p:cTn>
                              </p:par>
                              <p:par>
                                <p:cTn id="140" presetID="2" presetClass="entr" presetSubtype="4" decel="100000" fill="hold" grpId="0" nodeType="with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0"/>
                                  </p:stCondLst>
                                  <p:childTnLst>
                                    <p:set>
                                      <p:cBhvr>
                                        <p:cTn id="145" dur="1" fill="hold">
                                          <p:stCondLst>
                                            <p:cond delay="0"/>
                                          </p:stCondLst>
                                        </p:cTn>
                                        <p:tgtEl>
                                          <p:spTgt spid="87">
                                            <p:txEl>
                                              <p:pRg st="1" end="1"/>
                                            </p:txEl>
                                          </p:spTgt>
                                        </p:tgtEl>
                                        <p:attrNameLst>
                                          <p:attrName>style.visibility</p:attrName>
                                        </p:attrNameLst>
                                      </p:cBhvr>
                                      <p:to>
                                        <p:strVal val="visible"/>
                                      </p:to>
                                    </p:set>
                                    <p:anim calcmode="lin" valueType="num">
                                      <p:cBhvr additive="base">
                                        <p:cTn id="146"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7250"/>
                            </p:stCondLst>
                            <p:childTnLst>
                              <p:par>
                                <p:cTn id="149" presetID="22" presetClass="entr" presetSubtype="8" fill="hold" nodeType="afterEffect">
                                  <p:stCondLst>
                                    <p:cond delay="25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par>
                          <p:cTn id="152" fill="hold">
                            <p:stCondLst>
                              <p:cond delay="8000"/>
                            </p:stCondLst>
                            <p:childTnLst>
                              <p:par>
                                <p:cTn id="153" presetID="2" presetClass="entr" presetSubtype="8" decel="100000"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0-#ppt_w/2"/>
                                          </p:val>
                                        </p:tav>
                                        <p:tav tm="100000">
                                          <p:val>
                                            <p:strVal val="#ppt_x"/>
                                          </p:val>
                                        </p:tav>
                                      </p:tavLst>
                                    </p:anim>
                                    <p:anim calcmode="lin" valueType="num">
                                      <p:cBhvr additive="base">
                                        <p:cTn id="156" dur="500" fill="hold"/>
                                        <p:tgtEl>
                                          <p:spTgt spid="38"/>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0-#ppt_w/2"/>
                                          </p:val>
                                        </p:tav>
                                        <p:tav tm="100000">
                                          <p:val>
                                            <p:strVal val="#ppt_x"/>
                                          </p:val>
                                        </p:tav>
                                      </p:tavLst>
                                    </p:anim>
                                    <p:anim calcmode="lin" valueType="num">
                                      <p:cBhvr additive="base">
                                        <p:cTn id="160" dur="500" fill="hold"/>
                                        <p:tgtEl>
                                          <p:spTgt spid="37"/>
                                        </p:tgtEl>
                                        <p:attrNameLst>
                                          <p:attrName>ppt_y</p:attrName>
                                        </p:attrNameLst>
                                      </p:cBhvr>
                                      <p:tavLst>
                                        <p:tav tm="0">
                                          <p:val>
                                            <p:strVal val="#ppt_y"/>
                                          </p:val>
                                        </p:tav>
                                        <p:tav tm="100000">
                                          <p:val>
                                            <p:strVal val="#ppt_y"/>
                                          </p:val>
                                        </p:tav>
                                      </p:tavLst>
                                    </p:anim>
                                  </p:childTnLst>
                                </p:cTn>
                              </p:par>
                              <p:par>
                                <p:cTn id="161" presetID="2" presetClass="entr" presetSubtype="4" decel="100000"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500" fill="hold"/>
                                        <p:tgtEl>
                                          <p:spTgt spid="88"/>
                                        </p:tgtEl>
                                        <p:attrNameLst>
                                          <p:attrName>ppt_x</p:attrName>
                                        </p:attrNameLst>
                                      </p:cBhvr>
                                      <p:tavLst>
                                        <p:tav tm="0">
                                          <p:val>
                                            <p:strVal val="#ppt_x"/>
                                          </p:val>
                                        </p:tav>
                                        <p:tav tm="100000">
                                          <p:val>
                                            <p:strVal val="#ppt_x"/>
                                          </p:val>
                                        </p:tav>
                                      </p:tavLst>
                                    </p:anim>
                                    <p:anim calcmode="lin" valueType="num">
                                      <p:cBhvr additive="base">
                                        <p:cTn id="164" dur="500" fill="hold"/>
                                        <p:tgtEl>
                                          <p:spTgt spid="88"/>
                                        </p:tgtEl>
                                        <p:attrNameLst>
                                          <p:attrName>ppt_y</p:attrName>
                                        </p:attrNameLst>
                                      </p:cBhvr>
                                      <p:tavLst>
                                        <p:tav tm="0">
                                          <p:val>
                                            <p:strVal val="1+#ppt_h/2"/>
                                          </p:val>
                                        </p:tav>
                                        <p:tav tm="100000">
                                          <p:val>
                                            <p:strVal val="#ppt_y"/>
                                          </p:val>
                                        </p:tav>
                                      </p:tavLst>
                                    </p:anim>
                                  </p:childTnLst>
                                </p:cTn>
                              </p:par>
                              <p:par>
                                <p:cTn id="165" presetID="2" presetClass="entr" presetSubtype="4" decel="100000" fill="hold" grpId="0" nodeType="withEffect">
                                  <p:stCondLst>
                                    <p:cond delay="0"/>
                                  </p:stCondLst>
                                  <p:childTnLst>
                                    <p:set>
                                      <p:cBhvr>
                                        <p:cTn id="166" dur="1" fill="hold">
                                          <p:stCondLst>
                                            <p:cond delay="0"/>
                                          </p:stCondLst>
                                        </p:cTn>
                                        <p:tgtEl>
                                          <p:spTgt spid="91">
                                            <p:txEl>
                                              <p:pRg st="0" end="0"/>
                                            </p:txEl>
                                          </p:spTgt>
                                        </p:tgtEl>
                                        <p:attrNameLst>
                                          <p:attrName>style.visibility</p:attrName>
                                        </p:attrNameLst>
                                      </p:cBhvr>
                                      <p:to>
                                        <p:strVal val="visible"/>
                                      </p:to>
                                    </p:set>
                                    <p:anim calcmode="lin" valueType="num">
                                      <p:cBhvr additive="base">
                                        <p:cTn id="16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69" presetID="2" presetClass="entr" presetSubtype="4" decel="100000" fill="hold" grpId="0" nodeType="withEffect">
                                  <p:stCondLst>
                                    <p:cond delay="0"/>
                                  </p:stCondLst>
                                  <p:childTnLst>
                                    <p:set>
                                      <p:cBhvr>
                                        <p:cTn id="170" dur="1" fill="hold">
                                          <p:stCondLst>
                                            <p:cond delay="0"/>
                                          </p:stCondLst>
                                        </p:cTn>
                                        <p:tgtEl>
                                          <p:spTgt spid="91">
                                            <p:txEl>
                                              <p:pRg st="1" end="1"/>
                                            </p:txEl>
                                          </p:spTgt>
                                        </p:tgtEl>
                                        <p:attrNameLst>
                                          <p:attrName>style.visibility</p:attrName>
                                        </p:attrNameLst>
                                      </p:cBhvr>
                                      <p:to>
                                        <p:strVal val="visible"/>
                                      </p:to>
                                    </p:set>
                                    <p:anim calcmode="lin" valueType="num">
                                      <p:cBhvr additive="base">
                                        <p:cTn id="171"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par>
                          <p:cTn id="173" fill="hold">
                            <p:stCondLst>
                              <p:cond delay="8500"/>
                            </p:stCondLst>
                            <p:childTnLst>
                              <p:par>
                                <p:cTn id="174" presetID="22" presetClass="entr" presetSubtype="8" fill="hold" nodeType="afterEffect">
                                  <p:stCondLst>
                                    <p:cond delay="250"/>
                                  </p:stCondLst>
                                  <p:childTnLst>
                                    <p:set>
                                      <p:cBhvr>
                                        <p:cTn id="175" dur="1" fill="hold">
                                          <p:stCondLst>
                                            <p:cond delay="0"/>
                                          </p:stCondLst>
                                        </p:cTn>
                                        <p:tgtEl>
                                          <p:spTgt spid="39"/>
                                        </p:tgtEl>
                                        <p:attrNameLst>
                                          <p:attrName>style.visibility</p:attrName>
                                        </p:attrNameLst>
                                      </p:cBhvr>
                                      <p:to>
                                        <p:strVal val="visible"/>
                                      </p:to>
                                    </p:set>
                                    <p:animEffect transition="in" filter="wipe(left)">
                                      <p:cBhvr>
                                        <p:cTn id="176" dur="500"/>
                                        <p:tgtEl>
                                          <p:spTgt spid="39"/>
                                        </p:tgtEl>
                                      </p:cBhvr>
                                    </p:animEffect>
                                  </p:childTnLst>
                                </p:cTn>
                              </p:par>
                            </p:childTnLst>
                          </p:cTn>
                        </p:par>
                        <p:par>
                          <p:cTn id="177" fill="hold">
                            <p:stCondLst>
                              <p:cond delay="9250"/>
                            </p:stCondLst>
                            <p:childTnLst>
                              <p:par>
                                <p:cTn id="178" presetID="2" presetClass="entr" presetSubtype="8" decel="100000" fill="hold" grpId="0" nodeType="after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0-#ppt_w/2"/>
                                          </p:val>
                                        </p:tav>
                                        <p:tav tm="100000">
                                          <p:val>
                                            <p:strVal val="#ppt_x"/>
                                          </p:val>
                                        </p:tav>
                                      </p:tavLst>
                                    </p:anim>
                                    <p:anim calcmode="lin" valueType="num">
                                      <p:cBhvr additive="base">
                                        <p:cTn id="181" dur="500" fill="hold"/>
                                        <p:tgtEl>
                                          <p:spTgt spid="41"/>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0-#ppt_w/2"/>
                                          </p:val>
                                        </p:tav>
                                        <p:tav tm="100000">
                                          <p:val>
                                            <p:strVal val="#ppt_x"/>
                                          </p:val>
                                        </p:tav>
                                      </p:tavLst>
                                    </p:anim>
                                    <p:anim calcmode="lin" valueType="num">
                                      <p:cBhvr additive="base">
                                        <p:cTn id="185" dur="500" fill="hold"/>
                                        <p:tgtEl>
                                          <p:spTgt spid="40"/>
                                        </p:tgtEl>
                                        <p:attrNameLst>
                                          <p:attrName>ppt_y</p:attrName>
                                        </p:attrNameLst>
                                      </p:cBhvr>
                                      <p:tavLst>
                                        <p:tav tm="0">
                                          <p:val>
                                            <p:strVal val="#ppt_y"/>
                                          </p:val>
                                        </p:tav>
                                        <p:tav tm="100000">
                                          <p:val>
                                            <p:strVal val="#ppt_y"/>
                                          </p:val>
                                        </p:tav>
                                      </p:tavLst>
                                    </p:anim>
                                  </p:childTnLst>
                                </p:cTn>
                              </p:par>
                              <p:par>
                                <p:cTn id="186" presetID="2" presetClass="entr" presetSubtype="4" decel="100000" fill="hold" nodeType="withEffect">
                                  <p:stCondLst>
                                    <p:cond delay="0"/>
                                  </p:stCondLst>
                                  <p:childTnLst>
                                    <p:set>
                                      <p:cBhvr>
                                        <p:cTn id="187" dur="1" fill="hold">
                                          <p:stCondLst>
                                            <p:cond delay="0"/>
                                          </p:stCondLst>
                                        </p:cTn>
                                        <p:tgtEl>
                                          <p:spTgt spid="92"/>
                                        </p:tgtEl>
                                        <p:attrNameLst>
                                          <p:attrName>style.visibility</p:attrName>
                                        </p:attrNameLst>
                                      </p:cBhvr>
                                      <p:to>
                                        <p:strVal val="visible"/>
                                      </p:to>
                                    </p:set>
                                    <p:anim calcmode="lin" valueType="num">
                                      <p:cBhvr additive="base">
                                        <p:cTn id="188" dur="500" fill="hold"/>
                                        <p:tgtEl>
                                          <p:spTgt spid="92"/>
                                        </p:tgtEl>
                                        <p:attrNameLst>
                                          <p:attrName>ppt_x</p:attrName>
                                        </p:attrNameLst>
                                      </p:cBhvr>
                                      <p:tavLst>
                                        <p:tav tm="0">
                                          <p:val>
                                            <p:strVal val="#ppt_x"/>
                                          </p:val>
                                        </p:tav>
                                        <p:tav tm="100000">
                                          <p:val>
                                            <p:strVal val="#ppt_x"/>
                                          </p:val>
                                        </p:tav>
                                      </p:tavLst>
                                    </p:anim>
                                    <p:anim calcmode="lin" valueType="num">
                                      <p:cBhvr additive="base">
                                        <p:cTn id="189" dur="500" fill="hold"/>
                                        <p:tgtEl>
                                          <p:spTgt spid="92"/>
                                        </p:tgtEl>
                                        <p:attrNameLst>
                                          <p:attrName>ppt_y</p:attrName>
                                        </p:attrNameLst>
                                      </p:cBhvr>
                                      <p:tavLst>
                                        <p:tav tm="0">
                                          <p:val>
                                            <p:strVal val="1+#ppt_h/2"/>
                                          </p:val>
                                        </p:tav>
                                        <p:tav tm="100000">
                                          <p:val>
                                            <p:strVal val="#ppt_y"/>
                                          </p:val>
                                        </p:tav>
                                      </p:tavLst>
                                    </p:anim>
                                  </p:childTnLst>
                                </p:cTn>
                              </p:par>
                              <p:par>
                                <p:cTn id="190" presetID="2" presetClass="entr" presetSubtype="4" decel="100000" fill="hold" grpId="0" nodeType="withEffect">
                                  <p:stCondLst>
                                    <p:cond delay="0"/>
                                  </p:stCondLst>
                                  <p:childTnLst>
                                    <p:set>
                                      <p:cBhvr>
                                        <p:cTn id="191" dur="1" fill="hold">
                                          <p:stCondLst>
                                            <p:cond delay="0"/>
                                          </p:stCondLst>
                                        </p:cTn>
                                        <p:tgtEl>
                                          <p:spTgt spid="95">
                                            <p:txEl>
                                              <p:pRg st="0" end="0"/>
                                            </p:txEl>
                                          </p:spTgt>
                                        </p:tgtEl>
                                        <p:attrNameLst>
                                          <p:attrName>style.visibility</p:attrName>
                                        </p:attrNameLst>
                                      </p:cBhvr>
                                      <p:to>
                                        <p:strVal val="visible"/>
                                      </p:to>
                                    </p:set>
                                    <p:anim calcmode="lin" valueType="num">
                                      <p:cBhvr additive="base">
                                        <p:cTn id="192"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95">
                                            <p:txEl>
                                              <p:pRg st="0" end="0"/>
                                            </p:txEl>
                                          </p:spTgt>
                                        </p:tgtEl>
                                        <p:attrNameLst>
                                          <p:attrName>ppt_y</p:attrName>
                                        </p:attrNameLst>
                                      </p:cBhvr>
                                      <p:tavLst>
                                        <p:tav tm="0">
                                          <p:val>
                                            <p:strVal val="1+#ppt_h/2"/>
                                          </p:val>
                                        </p:tav>
                                        <p:tav tm="100000">
                                          <p:val>
                                            <p:strVal val="#ppt_y"/>
                                          </p:val>
                                        </p:tav>
                                      </p:tavLst>
                                    </p:anim>
                                  </p:childTnLst>
                                </p:cTn>
                              </p:par>
                              <p:par>
                                <p:cTn id="194" presetID="2" presetClass="entr" presetSubtype="4" decel="100000" fill="hold" grpId="0" nodeType="withEffect">
                                  <p:stCondLst>
                                    <p:cond delay="0"/>
                                  </p:stCondLst>
                                  <p:childTnLst>
                                    <p:set>
                                      <p:cBhvr>
                                        <p:cTn id="195" dur="1" fill="hold">
                                          <p:stCondLst>
                                            <p:cond delay="0"/>
                                          </p:stCondLst>
                                        </p:cTn>
                                        <p:tgtEl>
                                          <p:spTgt spid="95">
                                            <p:txEl>
                                              <p:pRg st="1" end="1"/>
                                            </p:txEl>
                                          </p:spTgt>
                                        </p:tgtEl>
                                        <p:attrNameLst>
                                          <p:attrName>style.visibility</p:attrName>
                                        </p:attrNameLst>
                                      </p:cBhvr>
                                      <p:to>
                                        <p:strVal val="visible"/>
                                      </p:to>
                                    </p:set>
                                    <p:anim calcmode="lin" valueType="num">
                                      <p:cBhvr additive="base">
                                        <p:cTn id="196"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base">
                                        <p:cTn id="197"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par>
                          <p:cTn id="198" fill="hold">
                            <p:stCondLst>
                              <p:cond delay="9750"/>
                            </p:stCondLst>
                            <p:childTnLst>
                              <p:par>
                                <p:cTn id="199" presetID="22" presetClass="entr" presetSubtype="8" fill="hold" nodeType="afterEffect">
                                  <p:stCondLst>
                                    <p:cond delay="250"/>
                                  </p:stCondLst>
                                  <p:childTnLst>
                                    <p:set>
                                      <p:cBhvr>
                                        <p:cTn id="200" dur="1" fill="hold">
                                          <p:stCondLst>
                                            <p:cond delay="0"/>
                                          </p:stCondLst>
                                        </p:cTn>
                                        <p:tgtEl>
                                          <p:spTgt spid="42"/>
                                        </p:tgtEl>
                                        <p:attrNameLst>
                                          <p:attrName>style.visibility</p:attrName>
                                        </p:attrNameLst>
                                      </p:cBhvr>
                                      <p:to>
                                        <p:strVal val="visible"/>
                                      </p:to>
                                    </p:set>
                                    <p:animEffect transition="in" filter="wipe(left)">
                                      <p:cBhvr>
                                        <p:cTn id="201" dur="500"/>
                                        <p:tgtEl>
                                          <p:spTgt spid="42"/>
                                        </p:tgtEl>
                                      </p:cBhvr>
                                    </p:animEffect>
                                  </p:childTnLst>
                                </p:cTn>
                              </p:par>
                            </p:childTnLst>
                          </p:cTn>
                        </p:par>
                        <p:par>
                          <p:cTn id="202" fill="hold">
                            <p:stCondLst>
                              <p:cond delay="10500"/>
                            </p:stCondLst>
                            <p:childTnLst>
                              <p:par>
                                <p:cTn id="203" presetID="2" presetClass="entr" presetSubtype="8" decel="100000" fill="hold" grpId="0" nodeType="after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additive="base">
                                        <p:cTn id="205" dur="500" fill="hold"/>
                                        <p:tgtEl>
                                          <p:spTgt spid="44"/>
                                        </p:tgtEl>
                                        <p:attrNameLst>
                                          <p:attrName>ppt_x</p:attrName>
                                        </p:attrNameLst>
                                      </p:cBhvr>
                                      <p:tavLst>
                                        <p:tav tm="0">
                                          <p:val>
                                            <p:strVal val="0-#ppt_w/2"/>
                                          </p:val>
                                        </p:tav>
                                        <p:tav tm="100000">
                                          <p:val>
                                            <p:strVal val="#ppt_x"/>
                                          </p:val>
                                        </p:tav>
                                      </p:tavLst>
                                    </p:anim>
                                    <p:anim calcmode="lin" valueType="num">
                                      <p:cBhvr additive="base">
                                        <p:cTn id="206" dur="500" fill="hold"/>
                                        <p:tgtEl>
                                          <p:spTgt spid="44"/>
                                        </p:tgtEl>
                                        <p:attrNameLst>
                                          <p:attrName>ppt_y</p:attrName>
                                        </p:attrNameLst>
                                      </p:cBhvr>
                                      <p:tavLst>
                                        <p:tav tm="0">
                                          <p:val>
                                            <p:strVal val="#ppt_y"/>
                                          </p:val>
                                        </p:tav>
                                        <p:tav tm="100000">
                                          <p:val>
                                            <p:strVal val="#ppt_y"/>
                                          </p:val>
                                        </p:tav>
                                      </p:tavLst>
                                    </p:anim>
                                  </p:childTnLst>
                                </p:cTn>
                              </p:par>
                              <p:par>
                                <p:cTn id="207" presetID="2" presetClass="entr" presetSubtype="8" decel="10000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additive="base">
                                        <p:cTn id="209" dur="500" fill="hold"/>
                                        <p:tgtEl>
                                          <p:spTgt spid="43"/>
                                        </p:tgtEl>
                                        <p:attrNameLst>
                                          <p:attrName>ppt_x</p:attrName>
                                        </p:attrNameLst>
                                      </p:cBhvr>
                                      <p:tavLst>
                                        <p:tav tm="0">
                                          <p:val>
                                            <p:strVal val="0-#ppt_w/2"/>
                                          </p:val>
                                        </p:tav>
                                        <p:tav tm="100000">
                                          <p:val>
                                            <p:strVal val="#ppt_x"/>
                                          </p:val>
                                        </p:tav>
                                      </p:tavLst>
                                    </p:anim>
                                    <p:anim calcmode="lin" valueType="num">
                                      <p:cBhvr additive="base">
                                        <p:cTn id="210" dur="500" fill="hold"/>
                                        <p:tgtEl>
                                          <p:spTgt spid="43"/>
                                        </p:tgtEl>
                                        <p:attrNameLst>
                                          <p:attrName>ppt_y</p:attrName>
                                        </p:attrNameLst>
                                      </p:cBhvr>
                                      <p:tavLst>
                                        <p:tav tm="0">
                                          <p:val>
                                            <p:strVal val="#ppt_y"/>
                                          </p:val>
                                        </p:tav>
                                        <p:tav tm="100000">
                                          <p:val>
                                            <p:strVal val="#ppt_y"/>
                                          </p:val>
                                        </p:tav>
                                      </p:tavLst>
                                    </p:anim>
                                  </p:childTnLst>
                                </p:cTn>
                              </p:par>
                              <p:par>
                                <p:cTn id="211" presetID="2" presetClass="entr" presetSubtype="4" decel="10000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 calcmode="lin" valueType="num">
                                      <p:cBhvr additive="base">
                                        <p:cTn id="213" dur="500" fill="hold"/>
                                        <p:tgtEl>
                                          <p:spTgt spid="96"/>
                                        </p:tgtEl>
                                        <p:attrNameLst>
                                          <p:attrName>ppt_x</p:attrName>
                                        </p:attrNameLst>
                                      </p:cBhvr>
                                      <p:tavLst>
                                        <p:tav tm="0">
                                          <p:val>
                                            <p:strVal val="#ppt_x"/>
                                          </p:val>
                                        </p:tav>
                                        <p:tav tm="100000">
                                          <p:val>
                                            <p:strVal val="#ppt_x"/>
                                          </p:val>
                                        </p:tav>
                                      </p:tavLst>
                                    </p:anim>
                                    <p:anim calcmode="lin" valueType="num">
                                      <p:cBhvr additive="base">
                                        <p:cTn id="214" dur="500" fill="hold"/>
                                        <p:tgtEl>
                                          <p:spTgt spid="96"/>
                                        </p:tgtEl>
                                        <p:attrNameLst>
                                          <p:attrName>ppt_y</p:attrName>
                                        </p:attrNameLst>
                                      </p:cBhvr>
                                      <p:tavLst>
                                        <p:tav tm="0">
                                          <p:val>
                                            <p:strVal val="1+#ppt_h/2"/>
                                          </p:val>
                                        </p:tav>
                                        <p:tav tm="100000">
                                          <p:val>
                                            <p:strVal val="#ppt_y"/>
                                          </p:val>
                                        </p:tav>
                                      </p:tavLst>
                                    </p:anim>
                                  </p:childTnLst>
                                </p:cTn>
                              </p:par>
                              <p:par>
                                <p:cTn id="215" presetID="2" presetClass="entr" presetSubtype="4" decel="100000" fill="hold" grpId="0" nodeType="withEffect">
                                  <p:stCondLst>
                                    <p:cond delay="0"/>
                                  </p:stCondLst>
                                  <p:childTnLst>
                                    <p:set>
                                      <p:cBhvr>
                                        <p:cTn id="216" dur="1" fill="hold">
                                          <p:stCondLst>
                                            <p:cond delay="0"/>
                                          </p:stCondLst>
                                        </p:cTn>
                                        <p:tgtEl>
                                          <p:spTgt spid="99">
                                            <p:txEl>
                                              <p:pRg st="0" end="0"/>
                                            </p:txEl>
                                          </p:spTgt>
                                        </p:tgtEl>
                                        <p:attrNameLst>
                                          <p:attrName>style.visibility</p:attrName>
                                        </p:attrNameLst>
                                      </p:cBhvr>
                                      <p:to>
                                        <p:strVal val="visible"/>
                                      </p:to>
                                    </p:set>
                                    <p:anim calcmode="lin" valueType="num">
                                      <p:cBhvr additive="base">
                                        <p:cTn id="21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219" presetID="2" presetClass="entr" presetSubtype="4" decel="100000" fill="hold" grpId="0" nodeType="withEffect">
                                  <p:stCondLst>
                                    <p:cond delay="0"/>
                                  </p:stCondLst>
                                  <p:childTnLst>
                                    <p:set>
                                      <p:cBhvr>
                                        <p:cTn id="220" dur="1" fill="hold">
                                          <p:stCondLst>
                                            <p:cond delay="0"/>
                                          </p:stCondLst>
                                        </p:cTn>
                                        <p:tgtEl>
                                          <p:spTgt spid="99">
                                            <p:txEl>
                                              <p:pRg st="1" end="1"/>
                                            </p:txEl>
                                          </p:spTgt>
                                        </p:tgtEl>
                                        <p:attrNameLst>
                                          <p:attrName>style.visibility</p:attrName>
                                        </p:attrNameLst>
                                      </p:cBhvr>
                                      <p:to>
                                        <p:strVal val="visible"/>
                                      </p:to>
                                    </p:set>
                                    <p:anim calcmode="lin" valueType="num">
                                      <p:cBhvr additive="base">
                                        <p:cTn id="221"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222"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par>
                          <p:cTn id="223" fill="hold">
                            <p:stCondLst>
                              <p:cond delay="11000"/>
                            </p:stCondLst>
                            <p:childTnLst>
                              <p:par>
                                <p:cTn id="224" presetID="22" presetClass="entr" presetSubtype="8" fill="hold" nodeType="afterEffect">
                                  <p:stCondLst>
                                    <p:cond delay="250"/>
                                  </p:stCondLst>
                                  <p:childTnLst>
                                    <p:set>
                                      <p:cBhvr>
                                        <p:cTn id="225" dur="1" fill="hold">
                                          <p:stCondLst>
                                            <p:cond delay="0"/>
                                          </p:stCondLst>
                                        </p:cTn>
                                        <p:tgtEl>
                                          <p:spTgt spid="46"/>
                                        </p:tgtEl>
                                        <p:attrNameLst>
                                          <p:attrName>style.visibility</p:attrName>
                                        </p:attrNameLst>
                                      </p:cBhvr>
                                      <p:to>
                                        <p:strVal val="visible"/>
                                      </p:to>
                                    </p:set>
                                    <p:animEffect transition="in" filter="wipe(left)">
                                      <p:cBhvr>
                                        <p:cTn id="226" dur="500"/>
                                        <p:tgtEl>
                                          <p:spTgt spid="46"/>
                                        </p:tgtEl>
                                      </p:cBhvr>
                                    </p:animEffect>
                                  </p:childTnLst>
                                </p:cTn>
                              </p:par>
                            </p:childTnLst>
                          </p:cTn>
                        </p:par>
                        <p:par>
                          <p:cTn id="227" fill="hold">
                            <p:stCondLst>
                              <p:cond delay="11750"/>
                            </p:stCondLst>
                            <p:childTnLst>
                              <p:par>
                                <p:cTn id="228" presetID="10" presetClass="entr" presetSubtype="0" fill="hold" grpId="0" nodeType="afterEffect">
                                  <p:stCondLst>
                                    <p:cond delay="0"/>
                                  </p:stCondLst>
                                  <p:childTnLst>
                                    <p:set>
                                      <p:cBhvr>
                                        <p:cTn id="229" dur="1" fill="hold">
                                          <p:stCondLst>
                                            <p:cond delay="0"/>
                                          </p:stCondLst>
                                        </p:cTn>
                                        <p:tgtEl>
                                          <p:spTgt spid="45">
                                            <p:bg/>
                                          </p:spTgt>
                                        </p:tgtEl>
                                        <p:attrNameLst>
                                          <p:attrName>style.visibility</p:attrName>
                                        </p:attrNameLst>
                                      </p:cBhvr>
                                      <p:to>
                                        <p:strVal val="visible"/>
                                      </p:to>
                                    </p:set>
                                    <p:animEffect transition="in" filter="fade">
                                      <p:cBhvr>
                                        <p:cTn id="230" dur="500"/>
                                        <p:tgtEl>
                                          <p:spTgt spid="45">
                                            <p:bg/>
                                          </p:spTgt>
                                        </p:tgtEl>
                                      </p:cBhvr>
                                    </p:animEffect>
                                  </p:childTnLst>
                                </p:cTn>
                              </p:par>
                            </p:childTnLst>
                          </p:cTn>
                        </p:par>
                        <p:par>
                          <p:cTn id="231" fill="hold">
                            <p:stCondLst>
                              <p:cond delay="12250"/>
                            </p:stCondLst>
                            <p:childTnLst>
                              <p:par>
                                <p:cTn id="232" presetID="10" presetClass="entr" presetSubtype="0" fill="hold" grpId="0" nodeType="afterEffect">
                                  <p:stCondLst>
                                    <p:cond delay="0"/>
                                  </p:stCondLst>
                                  <p:childTnLst>
                                    <p:set>
                                      <p:cBhvr>
                                        <p:cTn id="233" dur="1" fill="hold">
                                          <p:stCondLst>
                                            <p:cond delay="0"/>
                                          </p:stCondLst>
                                        </p:cTn>
                                        <p:tgtEl>
                                          <p:spTgt spid="45">
                                            <p:txEl>
                                              <p:pRg st="0" end="0"/>
                                            </p:txEl>
                                          </p:spTgt>
                                        </p:tgtEl>
                                        <p:attrNameLst>
                                          <p:attrName>style.visibility</p:attrName>
                                        </p:attrNameLst>
                                      </p:cBhvr>
                                      <p:to>
                                        <p:strVal val="visible"/>
                                      </p:to>
                                    </p:set>
                                    <p:animEffect transition="in" filter="fade">
                                      <p:cBhvr>
                                        <p:cTn id="23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2" grpId="0" build="allAtOnce"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1" grpId="0" animBg="1"/>
      <p:bldP spid="22" grpId="0"/>
      <p:bldP spid="25" grpId="0" animBg="1"/>
      <p:bldP spid="26" grpId="0"/>
      <p:bldP spid="31" grpId="0" animBg="1"/>
      <p:bldP spid="32" grpId="0"/>
      <p:bldP spid="34" grpId="0" animBg="1"/>
      <p:bldP spid="35" grpId="0"/>
      <p:bldP spid="37" grpId="0" animBg="1"/>
      <p:bldP spid="38" grpId="0"/>
      <p:bldP spid="40" grpId="0" animBg="1"/>
      <p:bldP spid="41" grpId="0"/>
      <p:bldP spid="43" grpId="0" animBg="1"/>
      <p:bldP spid="44" grpId="0"/>
      <p:bldP spid="45" grpId="0" build="allAtOnce"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71" grpId="0" build="allAtOnce">
        <p:tmplLst>
          <p:tmpl lvl="1">
            <p:tnLst>
              <p:par>
                <p:cTn presetID="2" presetClass="entr" presetSubtype="1" decel="10000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ppt_x"/>
                          </p:val>
                        </p:tav>
                        <p:tav tm="100000">
                          <p:val>
                            <p:strVal val="#ppt_x"/>
                          </p:val>
                        </p:tav>
                      </p:tavLst>
                    </p:anim>
                    <p:anim calcmode="lin" valueType="num">
                      <p:cBhvr additive="base">
                        <p:cTn dur="500" fill="hold"/>
                        <p:tgtEl>
                          <p:spTgt spid="71"/>
                        </p:tgtEl>
                        <p:attrNameLst>
                          <p:attrName>ppt_y</p:attrName>
                        </p:attrNameLst>
                      </p:cBhvr>
                      <p:tavLst>
                        <p:tav tm="0">
                          <p:val>
                            <p:strVal val="0-#ppt_h/2"/>
                          </p:val>
                        </p:tav>
                        <p:tav tm="100000">
                          <p:val>
                            <p:strVal val="#ppt_y"/>
                          </p:val>
                        </p:tav>
                      </p:tavLst>
                    </p:anim>
                  </p:childTnLst>
                </p:cTn>
              </p:par>
            </p:tnLst>
          </p:tmpl>
        </p:tmplLst>
      </p:bldP>
      <p:bldP spid="75" grpId="0" build="allAtOnce">
        <p:tmplLst>
          <p:tmpl lvl="1">
            <p:tnLst>
              <p:par>
                <p:cTn presetID="2" presetClass="entr" presetSubtype="1" decel="10000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500" fill="hold"/>
                        <p:tgtEl>
                          <p:spTgt spid="75"/>
                        </p:tgtEl>
                        <p:attrNameLst>
                          <p:attrName>ppt_x</p:attrName>
                        </p:attrNameLst>
                      </p:cBhvr>
                      <p:tavLst>
                        <p:tav tm="0">
                          <p:val>
                            <p:strVal val="#ppt_x"/>
                          </p:val>
                        </p:tav>
                        <p:tav tm="100000">
                          <p:val>
                            <p:strVal val="#ppt_x"/>
                          </p:val>
                        </p:tav>
                      </p:tavLst>
                    </p:anim>
                    <p:anim calcmode="lin" valueType="num">
                      <p:cBhvr additive="base">
                        <p:cTn dur="500" fill="hold"/>
                        <p:tgtEl>
                          <p:spTgt spid="75"/>
                        </p:tgtEl>
                        <p:attrNameLst>
                          <p:attrName>ppt_y</p:attrName>
                        </p:attrNameLst>
                      </p:cBhvr>
                      <p:tavLst>
                        <p:tav tm="0">
                          <p:val>
                            <p:strVal val="0-#ppt_h/2"/>
                          </p:val>
                        </p:tav>
                        <p:tav tm="100000">
                          <p:val>
                            <p:strVal val="#ppt_y"/>
                          </p:val>
                        </p:tav>
                      </p:tavLst>
                    </p:anim>
                  </p:childTnLst>
                </p:cTn>
              </p:par>
            </p:tnLst>
          </p:tmpl>
        </p:tmplLst>
      </p:bldP>
      <p:bldP spid="79" grpId="0" build="allAtOnce">
        <p:tmplLst>
          <p:tmpl lvl="1">
            <p:tnLst>
              <p:par>
                <p:cTn presetID="2" presetClass="entr" presetSubtype="1" decel="10000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0-#ppt_h/2"/>
                          </p:val>
                        </p:tav>
                        <p:tav tm="100000">
                          <p:val>
                            <p:strVal val="#ppt_y"/>
                          </p:val>
                        </p:tav>
                      </p:tavLst>
                    </p:anim>
                  </p:childTnLst>
                </p:cTn>
              </p:par>
            </p:tnLst>
          </p:tmpl>
        </p:tmplLst>
      </p:bldP>
      <p:bldP spid="83" grpId="0" build="allAtOnce">
        <p:tmplLst>
          <p:tmpl lvl="1">
            <p:tnLst>
              <p:par>
                <p:cTn presetID="2" presetClass="entr" presetSubtype="1" decel="10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0-#ppt_h/2"/>
                          </p:val>
                        </p:tav>
                        <p:tav tm="100000">
                          <p:val>
                            <p:strVal val="#ppt_y"/>
                          </p:val>
                        </p:tav>
                      </p:tavLst>
                    </p:anim>
                  </p:childTnLst>
                </p:cTn>
              </p:par>
            </p:tnLst>
          </p:tmpl>
        </p:tmplLst>
      </p:bldP>
      <p:bldP spid="87" grpId="0" build="allAtOnce">
        <p:tmplLst>
          <p:tmpl lvl="1">
            <p:tnLst>
              <p:par>
                <p:cTn presetID="2" presetClass="entr" presetSubtype="4" decel="10000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91" grpId="0" build="allAtOnce">
        <p:tmplLst>
          <p:tmpl lvl="1">
            <p:tnLst>
              <p:par>
                <p:cTn presetID="2" presetClass="entr" presetSubtype="4" decel="100000" fill="hold" nodeType="with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fill="hold"/>
                        <p:tgtEl>
                          <p:spTgt spid="91"/>
                        </p:tgtEl>
                        <p:attrNameLst>
                          <p:attrName>ppt_x</p:attrName>
                        </p:attrNameLst>
                      </p:cBhvr>
                      <p:tavLst>
                        <p:tav tm="0">
                          <p:val>
                            <p:strVal val="#ppt_x"/>
                          </p:val>
                        </p:tav>
                        <p:tav tm="100000">
                          <p:val>
                            <p:strVal val="#ppt_x"/>
                          </p:val>
                        </p:tav>
                      </p:tavLst>
                    </p:anim>
                    <p:anim calcmode="lin" valueType="num">
                      <p:cBhvr additive="base">
                        <p:cTn dur="500" fill="hold"/>
                        <p:tgtEl>
                          <p:spTgt spid="91"/>
                        </p:tgtEl>
                        <p:attrNameLst>
                          <p:attrName>ppt_y</p:attrName>
                        </p:attrNameLst>
                      </p:cBhvr>
                      <p:tavLst>
                        <p:tav tm="0">
                          <p:val>
                            <p:strVal val="1+#ppt_h/2"/>
                          </p:val>
                        </p:tav>
                        <p:tav tm="100000">
                          <p:val>
                            <p:strVal val="#ppt_y"/>
                          </p:val>
                        </p:tav>
                      </p:tavLst>
                    </p:anim>
                  </p:childTnLst>
                </p:cTn>
              </p:par>
            </p:tnLst>
          </p:tmpl>
        </p:tmplLst>
      </p:bldP>
      <p:bldP spid="95" grpId="0" build="allAtOnce">
        <p:tmplLst>
          <p:tmpl lvl="1">
            <p:tnLst>
              <p:par>
                <p:cTn presetID="2" presetClass="entr" presetSubtype="4" decel="100000" fill="hold" nodeType="withEffect">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fill="hold"/>
                        <p:tgtEl>
                          <p:spTgt spid="95"/>
                        </p:tgtEl>
                        <p:attrNameLst>
                          <p:attrName>ppt_x</p:attrName>
                        </p:attrNameLst>
                      </p:cBhvr>
                      <p:tavLst>
                        <p:tav tm="0">
                          <p:val>
                            <p:strVal val="#ppt_x"/>
                          </p:val>
                        </p:tav>
                        <p:tav tm="100000">
                          <p:val>
                            <p:strVal val="#ppt_x"/>
                          </p:val>
                        </p:tav>
                      </p:tavLst>
                    </p:anim>
                    <p:anim calcmode="lin" valueType="num">
                      <p:cBhvr additive="base">
                        <p:cTn dur="500" fill="hold"/>
                        <p:tgtEl>
                          <p:spTgt spid="95"/>
                        </p:tgtEl>
                        <p:attrNameLst>
                          <p:attrName>ppt_y</p:attrName>
                        </p:attrNameLst>
                      </p:cBhvr>
                      <p:tavLst>
                        <p:tav tm="0">
                          <p:val>
                            <p:strVal val="1+#ppt_h/2"/>
                          </p:val>
                        </p:tav>
                        <p:tav tm="100000">
                          <p:val>
                            <p:strVal val="#ppt_y"/>
                          </p:val>
                        </p:tav>
                      </p:tavLst>
                    </p:anim>
                  </p:childTnLst>
                </p:cTn>
              </p:par>
            </p:tnLst>
          </p:tmpl>
        </p:tmplLst>
      </p:bldP>
      <p:bldP spid="99" grpId="0" build="allAtOnce">
        <p:tmplLst>
          <p:tmpl lvl="1">
            <p:tnLst>
              <p:par>
                <p:cTn presetID="2" presetClass="entr" presetSubtype="4" decel="100000" fill="hold" nodeType="withEffect">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fill="hold"/>
                        <p:tgtEl>
                          <p:spTgt spid="99"/>
                        </p:tgtEl>
                        <p:attrNameLst>
                          <p:attrName>ppt_x</p:attrName>
                        </p:attrNameLst>
                      </p:cBhvr>
                      <p:tavLst>
                        <p:tav tm="0">
                          <p:val>
                            <p:strVal val="#ppt_x"/>
                          </p:val>
                        </p:tav>
                        <p:tav tm="100000">
                          <p:val>
                            <p:strVal val="#ppt_x"/>
                          </p:val>
                        </p:tav>
                      </p:tavLst>
                    </p:anim>
                    <p:anim calcmode="lin" valueType="num">
                      <p:cBhvr additive="base">
                        <p:cTn dur="500" fill="hold"/>
                        <p:tgtEl>
                          <p:spTgt spid="99"/>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4" name="山形 3"/>
          <p:cNvSpPr/>
          <p:nvPr userDrawn="1"/>
        </p:nvSpPr>
        <p:spPr>
          <a:xfrm>
            <a:off x="503195" y="3669027"/>
            <a:ext cx="2052406" cy="288032"/>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0" name="山形 9"/>
          <p:cNvSpPr/>
          <p:nvPr userDrawn="1"/>
        </p:nvSpPr>
        <p:spPr>
          <a:xfrm>
            <a:off x="2530715" y="3669027"/>
            <a:ext cx="2052406" cy="288032"/>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山形 11"/>
          <p:cNvSpPr/>
          <p:nvPr userDrawn="1"/>
        </p:nvSpPr>
        <p:spPr>
          <a:xfrm>
            <a:off x="4560879" y="3669027"/>
            <a:ext cx="2052406" cy="288032"/>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3" name="山形 12"/>
          <p:cNvSpPr/>
          <p:nvPr userDrawn="1"/>
        </p:nvSpPr>
        <p:spPr>
          <a:xfrm>
            <a:off x="6588399" y="3669027"/>
            <a:ext cx="2052406" cy="288032"/>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8" name="図プレースホルダー 5"/>
          <p:cNvSpPr>
            <a:spLocks noGrp="1"/>
          </p:cNvSpPr>
          <p:nvPr>
            <p:ph type="pic" sz="quarter" idx="46" hasCustomPrompt="1"/>
          </p:nvPr>
        </p:nvSpPr>
        <p:spPr>
          <a:xfrm>
            <a:off x="5850253" y="4389107"/>
            <a:ext cx="431172" cy="574847"/>
          </a:xfrm>
        </p:spPr>
        <p:txBody>
          <a:bodyPr>
            <a:normAutofit/>
          </a:bodyPr>
          <a:lstStyle>
            <a:lvl1pPr>
              <a:defRPr sz="550"/>
            </a:lvl1pPr>
          </a:lstStyle>
          <a:p>
            <a:r>
              <a:rPr lang="en-US" dirty="0"/>
              <a:t>ICON</a:t>
            </a:r>
          </a:p>
        </p:txBody>
      </p:sp>
      <p:sp>
        <p:nvSpPr>
          <p:cNvPr id="19" name="テキスト プレースホルダー 11"/>
          <p:cNvSpPr>
            <a:spLocks noGrp="1"/>
          </p:cNvSpPr>
          <p:nvPr>
            <p:ph type="body" sz="quarter" idx="47" hasCustomPrompt="1"/>
          </p:nvPr>
        </p:nvSpPr>
        <p:spPr>
          <a:xfrm>
            <a:off x="6282338" y="4485117"/>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6282338" y="4869160"/>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4409968" y="1844824"/>
            <a:ext cx="431172" cy="574847"/>
          </a:xfrm>
        </p:spPr>
        <p:txBody>
          <a:bodyPr>
            <a:normAutofit/>
          </a:bodyPr>
          <a:lstStyle>
            <a:lvl1pPr>
              <a:defRPr sz="550"/>
            </a:lvl1pPr>
          </a:lstStyle>
          <a:p>
            <a:r>
              <a:rPr lang="en-US" dirty="0"/>
              <a:t>ICON</a:t>
            </a:r>
          </a:p>
        </p:txBody>
      </p:sp>
      <p:sp>
        <p:nvSpPr>
          <p:cNvPr id="22" name="テキスト プレースホルダー 11"/>
          <p:cNvSpPr>
            <a:spLocks noGrp="1"/>
          </p:cNvSpPr>
          <p:nvPr>
            <p:ph type="body" sz="quarter" idx="50" hasCustomPrompt="1"/>
          </p:nvPr>
        </p:nvSpPr>
        <p:spPr>
          <a:xfrm>
            <a:off x="4842053" y="1940835"/>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4842053" y="2324877"/>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2123515" y="4389107"/>
            <a:ext cx="431172" cy="574847"/>
          </a:xfrm>
        </p:spPr>
        <p:txBody>
          <a:bodyPr>
            <a:normAutofit/>
          </a:bodyPr>
          <a:lstStyle>
            <a:lvl1pPr>
              <a:defRPr sz="550"/>
            </a:lvl1pPr>
          </a:lstStyle>
          <a:p>
            <a:r>
              <a:rPr lang="en-US" dirty="0"/>
              <a:t>ICON</a:t>
            </a:r>
          </a:p>
        </p:txBody>
      </p:sp>
      <p:sp>
        <p:nvSpPr>
          <p:cNvPr id="25" name="テキスト プレースホルダー 11"/>
          <p:cNvSpPr>
            <a:spLocks noGrp="1"/>
          </p:cNvSpPr>
          <p:nvPr>
            <p:ph type="body" sz="quarter" idx="53" hasCustomPrompt="1"/>
          </p:nvPr>
        </p:nvSpPr>
        <p:spPr>
          <a:xfrm>
            <a:off x="2555601" y="4485117"/>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2555601" y="4869160"/>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1025298" y="1844824"/>
            <a:ext cx="431172" cy="574847"/>
          </a:xfrm>
        </p:spPr>
        <p:txBody>
          <a:bodyPr>
            <a:normAutofit/>
          </a:bodyPr>
          <a:lstStyle>
            <a:lvl1pPr>
              <a:defRPr sz="550"/>
            </a:lvl1pPr>
          </a:lstStyle>
          <a:p>
            <a:r>
              <a:rPr lang="en-US" dirty="0"/>
              <a:t>ICON</a:t>
            </a:r>
          </a:p>
        </p:txBody>
      </p:sp>
      <p:sp>
        <p:nvSpPr>
          <p:cNvPr id="28" name="テキスト プレースホルダー 11"/>
          <p:cNvSpPr>
            <a:spLocks noGrp="1"/>
          </p:cNvSpPr>
          <p:nvPr>
            <p:ph type="body" sz="quarter" idx="56" hasCustomPrompt="1"/>
          </p:nvPr>
        </p:nvSpPr>
        <p:spPr>
          <a:xfrm>
            <a:off x="1457383" y="1940835"/>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1457383" y="2324877"/>
            <a:ext cx="2466488" cy="1008112"/>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454948" y="2648587"/>
            <a:ext cx="1536779" cy="504100"/>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4175928" y="2311883"/>
            <a:ext cx="1539269" cy="1175018"/>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2436521" y="3610143"/>
            <a:ext cx="719471" cy="1413303"/>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6319730" y="3435668"/>
            <a:ext cx="719471" cy="1762253"/>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971288" y="2036237"/>
            <a:ext cx="144028" cy="19202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8" name="正方形/長方形 47"/>
          <p:cNvSpPr/>
          <p:nvPr userDrawn="1"/>
        </p:nvSpPr>
        <p:spPr>
          <a:xfrm>
            <a:off x="4358053" y="2036237"/>
            <a:ext cx="141932"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0" name="正方形/長方形 49"/>
          <p:cNvSpPr/>
          <p:nvPr userDrawn="1"/>
        </p:nvSpPr>
        <p:spPr>
          <a:xfrm>
            <a:off x="2089604" y="4583010"/>
            <a:ext cx="141932"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52" name="正方形/長方形 51"/>
          <p:cNvSpPr/>
          <p:nvPr userDrawn="1"/>
        </p:nvSpPr>
        <p:spPr>
          <a:xfrm>
            <a:off x="5798338" y="4583010"/>
            <a:ext cx="141932" cy="18704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Tree>
    <p:extLst>
      <p:ext uri="{BB962C8B-B14F-4D97-AF65-F5344CB8AC3E}">
        <p14:creationId xmlns:p14="http://schemas.microsoft.com/office/powerpoint/2010/main" val="1246672448"/>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4" name="円/楕円 13"/>
          <p:cNvSpPr/>
          <p:nvPr userDrawn="1"/>
        </p:nvSpPr>
        <p:spPr>
          <a:xfrm>
            <a:off x="4265939" y="1604798"/>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5" name="図プレースホルダー 5"/>
          <p:cNvSpPr>
            <a:spLocks noGrp="1"/>
          </p:cNvSpPr>
          <p:nvPr>
            <p:ph type="pic" sz="quarter" idx="45" hasCustomPrompt="1"/>
          </p:nvPr>
        </p:nvSpPr>
        <p:spPr>
          <a:xfrm>
            <a:off x="4428814" y="1808821"/>
            <a:ext cx="315062" cy="420047"/>
          </a:xfrm>
        </p:spPr>
        <p:txBody>
          <a:bodyPr>
            <a:normAutofit/>
          </a:bodyPr>
          <a:lstStyle>
            <a:lvl1pPr>
              <a:defRPr sz="550"/>
            </a:lvl1pPr>
          </a:lstStyle>
          <a:p>
            <a:r>
              <a:rPr lang="en-US" dirty="0"/>
              <a:t>ICON</a:t>
            </a:r>
          </a:p>
        </p:txBody>
      </p:sp>
      <p:sp>
        <p:nvSpPr>
          <p:cNvPr id="16" name="円/楕円 15"/>
          <p:cNvSpPr/>
          <p:nvPr userDrawn="1"/>
        </p:nvSpPr>
        <p:spPr>
          <a:xfrm>
            <a:off x="4265939" y="537321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8" name="図プレースホルダー 5"/>
          <p:cNvSpPr>
            <a:spLocks noGrp="1"/>
          </p:cNvSpPr>
          <p:nvPr>
            <p:ph type="pic" sz="quarter" idx="46" hasCustomPrompt="1"/>
          </p:nvPr>
        </p:nvSpPr>
        <p:spPr>
          <a:xfrm>
            <a:off x="4428814" y="5577239"/>
            <a:ext cx="315062" cy="420047"/>
          </a:xfrm>
        </p:spPr>
        <p:txBody>
          <a:bodyPr>
            <a:normAutofit/>
          </a:bodyPr>
          <a:lstStyle>
            <a:lvl1pPr>
              <a:defRPr sz="550"/>
            </a:lvl1pPr>
          </a:lstStyle>
          <a:p>
            <a:r>
              <a:rPr lang="en-US" dirty="0"/>
              <a:t>ICON</a:t>
            </a:r>
          </a:p>
        </p:txBody>
      </p:sp>
      <p:cxnSp>
        <p:nvCxnSpPr>
          <p:cNvPr id="19" name="直線コネクタ 18"/>
          <p:cNvCxnSpPr>
            <a:stCxn id="16" idx="0"/>
            <a:endCxn id="14" idx="4"/>
          </p:cNvCxnSpPr>
          <p:nvPr userDrawn="1"/>
        </p:nvCxnSpPr>
        <p:spPr>
          <a:xfrm flipV="1">
            <a:off x="4581002" y="2444891"/>
            <a:ext cx="0" cy="2928325"/>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3005690" y="258890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1" name="図プレースホルダー 5"/>
          <p:cNvSpPr>
            <a:spLocks noGrp="1"/>
          </p:cNvSpPr>
          <p:nvPr>
            <p:ph type="pic" sz="quarter" idx="47" hasCustomPrompt="1"/>
          </p:nvPr>
        </p:nvSpPr>
        <p:spPr>
          <a:xfrm>
            <a:off x="3168565" y="2792930"/>
            <a:ext cx="315062" cy="420047"/>
          </a:xfrm>
        </p:spPr>
        <p:txBody>
          <a:bodyPr>
            <a:normAutofit/>
          </a:bodyPr>
          <a:lstStyle>
            <a:lvl1pPr>
              <a:defRPr sz="550"/>
            </a:lvl1pPr>
          </a:lstStyle>
          <a:p>
            <a:r>
              <a:rPr lang="en-US" dirty="0"/>
              <a:t>ICON</a:t>
            </a:r>
          </a:p>
        </p:txBody>
      </p:sp>
      <p:sp>
        <p:nvSpPr>
          <p:cNvPr id="35" name="円/楕円 34"/>
          <p:cNvSpPr/>
          <p:nvPr userDrawn="1"/>
        </p:nvSpPr>
        <p:spPr>
          <a:xfrm>
            <a:off x="3005690" y="4389107"/>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6" name="図プレースホルダー 5"/>
          <p:cNvSpPr>
            <a:spLocks noGrp="1"/>
          </p:cNvSpPr>
          <p:nvPr>
            <p:ph type="pic" sz="quarter" idx="48" hasCustomPrompt="1"/>
          </p:nvPr>
        </p:nvSpPr>
        <p:spPr>
          <a:xfrm>
            <a:off x="3168565" y="4593130"/>
            <a:ext cx="315062" cy="420047"/>
          </a:xfrm>
        </p:spPr>
        <p:txBody>
          <a:bodyPr>
            <a:normAutofit/>
          </a:bodyPr>
          <a:lstStyle>
            <a:lvl1pPr>
              <a:defRPr sz="550"/>
            </a:lvl1pPr>
          </a:lstStyle>
          <a:p>
            <a:r>
              <a:rPr lang="en-US" dirty="0"/>
              <a:t>ICON</a:t>
            </a:r>
          </a:p>
        </p:txBody>
      </p:sp>
      <p:sp>
        <p:nvSpPr>
          <p:cNvPr id="37" name="円/楕円 36"/>
          <p:cNvSpPr/>
          <p:nvPr userDrawn="1"/>
        </p:nvSpPr>
        <p:spPr>
          <a:xfrm>
            <a:off x="5544192" y="25971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38" name="図プレースホルダー 5"/>
          <p:cNvSpPr>
            <a:spLocks noGrp="1"/>
          </p:cNvSpPr>
          <p:nvPr>
            <p:ph type="pic" sz="quarter" idx="49" hasCustomPrompt="1"/>
          </p:nvPr>
        </p:nvSpPr>
        <p:spPr>
          <a:xfrm>
            <a:off x="5707067" y="2801199"/>
            <a:ext cx="315062" cy="420047"/>
          </a:xfrm>
        </p:spPr>
        <p:txBody>
          <a:bodyPr>
            <a:normAutofit/>
          </a:bodyPr>
          <a:lstStyle>
            <a:lvl1pPr>
              <a:defRPr sz="550"/>
            </a:lvl1pPr>
          </a:lstStyle>
          <a:p>
            <a:r>
              <a:rPr lang="en-US" dirty="0"/>
              <a:t>ICON</a:t>
            </a:r>
          </a:p>
        </p:txBody>
      </p:sp>
      <p:sp>
        <p:nvSpPr>
          <p:cNvPr id="39" name="円/楕円 38"/>
          <p:cNvSpPr/>
          <p:nvPr userDrawn="1"/>
        </p:nvSpPr>
        <p:spPr>
          <a:xfrm>
            <a:off x="5544192" y="4397376"/>
            <a:ext cx="630125" cy="840093"/>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40" name="図プレースホルダー 5"/>
          <p:cNvSpPr>
            <a:spLocks noGrp="1"/>
          </p:cNvSpPr>
          <p:nvPr>
            <p:ph type="pic" sz="quarter" idx="50" hasCustomPrompt="1"/>
          </p:nvPr>
        </p:nvSpPr>
        <p:spPr>
          <a:xfrm>
            <a:off x="5707067" y="4601399"/>
            <a:ext cx="315062" cy="420047"/>
          </a:xfrm>
        </p:spPr>
        <p:txBody>
          <a:bodyPr>
            <a:normAutofit/>
          </a:bodyPr>
          <a:lstStyle>
            <a:lvl1pPr>
              <a:defRPr sz="550"/>
            </a:lvl1pPr>
          </a:lstStyle>
          <a:p>
            <a:r>
              <a:rPr lang="en-US" dirty="0"/>
              <a:t>ICON</a:t>
            </a:r>
          </a:p>
        </p:txBody>
      </p:sp>
      <p:cxnSp>
        <p:nvCxnSpPr>
          <p:cNvPr id="42" name="直線コネクタ 41"/>
          <p:cNvCxnSpPr/>
          <p:nvPr userDrawn="1"/>
        </p:nvCxnSpPr>
        <p:spPr>
          <a:xfrm>
            <a:off x="3635814" y="3188973"/>
            <a:ext cx="1908378" cy="144016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3635814" y="3188973"/>
            <a:ext cx="1908378" cy="144016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3690222" y="2709449"/>
            <a:ext cx="1799960" cy="2399738"/>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4" tIns="22862" rIns="45724" bIns="22862"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sp>
        <p:nvSpPr>
          <p:cNvPr id="12" name="テキスト プレースホルダー 11"/>
          <p:cNvSpPr>
            <a:spLocks noGrp="1"/>
          </p:cNvSpPr>
          <p:nvPr>
            <p:ph type="body" sz="quarter" idx="33" hasCustomPrompt="1"/>
          </p:nvPr>
        </p:nvSpPr>
        <p:spPr>
          <a:xfrm>
            <a:off x="3761839" y="3525738"/>
            <a:ext cx="1656328" cy="864096"/>
          </a:xfrm>
        </p:spPr>
        <p:txBody>
          <a:bodyPr anchor="ctr">
            <a:noAutofit/>
          </a:bodyPr>
          <a:lstStyle>
            <a:lvl1pPr algn="ctr">
              <a:lnSpc>
                <a:spcPts val="2250"/>
              </a:lnSpc>
              <a:defRPr sz="2400">
                <a:solidFill>
                  <a:schemeClr val="bg2"/>
                </a:solidFill>
                <a:latin typeface="+mj-lt"/>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5166117" y="1508787"/>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5166117" y="1892829"/>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6426367" y="2512779"/>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6426367" y="2896822"/>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6426367" y="4341101"/>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6426367" y="4725144"/>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323159" y="2512779"/>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323159" y="2896822"/>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323159" y="4044831"/>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323159" y="4428873"/>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1619416" y="5339438"/>
            <a:ext cx="2466488" cy="431767"/>
          </a:xfrm>
        </p:spPr>
        <p:txBody>
          <a:bodyPr anchor="ctr">
            <a:noAutofit/>
          </a:bodyPr>
          <a:lstStyle>
            <a:lvl1pPr algn="l">
              <a:defRPr sz="1800">
                <a:solidFill>
                  <a:schemeClr val="accent1"/>
                </a:solidFill>
                <a:latin typeface="Bebas Neue Regular" pitchFamily="50"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1619416" y="5723481"/>
            <a:ext cx="2466488" cy="584303"/>
          </a:xfrm>
        </p:spPr>
        <p:txBody>
          <a:bodyPr anchor="t">
            <a:noAutofit/>
          </a:bodyPr>
          <a:lstStyle>
            <a:lvl1pPr algn="l">
              <a:defRPr sz="1000">
                <a:solidFill>
                  <a:schemeClr val="bg1"/>
                </a:solidFill>
                <a:latin typeface="+mn-lt"/>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4896064" y="1724670"/>
            <a:ext cx="270053" cy="300174"/>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6174317" y="2728663"/>
            <a:ext cx="252050" cy="28856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1752078" y="1159988"/>
            <a:ext cx="139756" cy="2997593"/>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6174317" y="4556985"/>
            <a:ext cx="252050" cy="260438"/>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1757760" y="2826114"/>
            <a:ext cx="128393" cy="2997593"/>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2959279" y="4156381"/>
            <a:ext cx="59077" cy="2738803"/>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429515"/>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2" name="環状矢印 11"/>
          <p:cNvSpPr/>
          <p:nvPr userDrawn="1"/>
        </p:nvSpPr>
        <p:spPr>
          <a:xfrm>
            <a:off x="3068345" y="1881128"/>
            <a:ext cx="2952584" cy="3936437"/>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4" name="環状矢印 13"/>
          <p:cNvSpPr/>
          <p:nvPr userDrawn="1"/>
        </p:nvSpPr>
        <p:spPr>
          <a:xfrm rot="5400000">
            <a:off x="2603781" y="2324537"/>
            <a:ext cx="3936437" cy="2952584"/>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5" name="環状矢印 14"/>
          <p:cNvSpPr/>
          <p:nvPr userDrawn="1"/>
        </p:nvSpPr>
        <p:spPr>
          <a:xfrm rot="10800000">
            <a:off x="3140756" y="1892830"/>
            <a:ext cx="2952584" cy="3936437"/>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6" name="環状矢印 15"/>
          <p:cNvSpPr/>
          <p:nvPr userDrawn="1"/>
        </p:nvSpPr>
        <p:spPr>
          <a:xfrm rot="16200000">
            <a:off x="2603781" y="2432761"/>
            <a:ext cx="3936437" cy="2952584"/>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8" name="テキスト プレースホルダー 11"/>
          <p:cNvSpPr>
            <a:spLocks noGrp="1"/>
          </p:cNvSpPr>
          <p:nvPr userDrawn="1">
            <p:ph type="body" sz="quarter" idx="14" hasCustomPrompt="1"/>
          </p:nvPr>
        </p:nvSpPr>
        <p:spPr>
          <a:xfrm>
            <a:off x="503195" y="1809104"/>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503195" y="2240872"/>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9" name="正方形/長方形 8"/>
          <p:cNvSpPr/>
          <p:nvPr userDrawn="1"/>
        </p:nvSpPr>
        <p:spPr>
          <a:xfrm>
            <a:off x="431180" y="1688594"/>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20" name="直線コネクタ 66"/>
          <p:cNvCxnSpPr>
            <a:stCxn id="44" idx="1"/>
            <a:endCxn id="9" idx="3"/>
          </p:cNvCxnSpPr>
          <p:nvPr userDrawn="1"/>
        </p:nvCxnSpPr>
        <p:spPr>
          <a:xfrm rot="10800000">
            <a:off x="3059701" y="2606803"/>
            <a:ext cx="414081" cy="30614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6156314" y="1786692"/>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6156314" y="2218460"/>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26" name="正方形/長方形 25"/>
          <p:cNvSpPr/>
          <p:nvPr userDrawn="1"/>
        </p:nvSpPr>
        <p:spPr>
          <a:xfrm>
            <a:off x="6084299" y="1666182"/>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27" name="直線コネクタ 66"/>
          <p:cNvCxnSpPr>
            <a:stCxn id="48" idx="3"/>
            <a:endCxn id="26" idx="1"/>
          </p:cNvCxnSpPr>
          <p:nvPr userDrawn="1"/>
        </p:nvCxnSpPr>
        <p:spPr>
          <a:xfrm flipV="1">
            <a:off x="5652214" y="2584391"/>
            <a:ext cx="432085" cy="30455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503194" y="4305381"/>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503194" y="4737149"/>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32" name="正方形/長方形 31"/>
          <p:cNvSpPr/>
          <p:nvPr userDrawn="1"/>
        </p:nvSpPr>
        <p:spPr>
          <a:xfrm>
            <a:off x="431180" y="4184872"/>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33" name="直線コネクタ 66"/>
          <p:cNvCxnSpPr>
            <a:stCxn id="52" idx="1"/>
            <a:endCxn id="32" idx="3"/>
          </p:cNvCxnSpPr>
          <p:nvPr userDrawn="1"/>
        </p:nvCxnSpPr>
        <p:spPr>
          <a:xfrm rot="10800000" flipV="1">
            <a:off x="3059700" y="4929167"/>
            <a:ext cx="414082" cy="173913"/>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6156314" y="4305381"/>
            <a:ext cx="249588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6156314" y="4737149"/>
            <a:ext cx="2495886" cy="1177721"/>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39" name="正方形/長方形 38"/>
          <p:cNvSpPr/>
          <p:nvPr userDrawn="1"/>
        </p:nvSpPr>
        <p:spPr>
          <a:xfrm>
            <a:off x="6084299" y="4184872"/>
            <a:ext cx="2628520" cy="183641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cxnSp>
        <p:nvCxnSpPr>
          <p:cNvPr id="40" name="直線コネクタ 66"/>
          <p:cNvCxnSpPr>
            <a:stCxn id="51" idx="3"/>
            <a:endCxn id="39" idx="1"/>
          </p:cNvCxnSpPr>
          <p:nvPr userDrawn="1"/>
        </p:nvCxnSpPr>
        <p:spPr>
          <a:xfrm>
            <a:off x="5670218" y="4929167"/>
            <a:ext cx="414081" cy="173913"/>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3473782" y="2636912"/>
            <a:ext cx="414082" cy="552062"/>
          </a:xfrm>
        </p:spPr>
        <p:txBody>
          <a:bodyPr>
            <a:normAutofit/>
          </a:bodyPr>
          <a:lstStyle>
            <a:lvl1pPr>
              <a:defRPr sz="550"/>
            </a:lvl1pPr>
          </a:lstStyle>
          <a:p>
            <a:r>
              <a:rPr lang="en-US" dirty="0"/>
              <a:t>ICON</a:t>
            </a:r>
          </a:p>
        </p:txBody>
      </p:sp>
      <p:sp>
        <p:nvSpPr>
          <p:cNvPr id="48" name="図プレースホルダー 5"/>
          <p:cNvSpPr>
            <a:spLocks noGrp="1"/>
          </p:cNvSpPr>
          <p:nvPr>
            <p:ph type="pic" sz="quarter" idx="48" hasCustomPrompt="1"/>
          </p:nvPr>
        </p:nvSpPr>
        <p:spPr>
          <a:xfrm>
            <a:off x="5238132" y="2612910"/>
            <a:ext cx="414082" cy="552062"/>
          </a:xfrm>
        </p:spPr>
        <p:txBody>
          <a:bodyPr>
            <a:normAutofit/>
          </a:bodyPr>
          <a:lstStyle>
            <a:lvl1pPr>
              <a:defRPr sz="550"/>
            </a:lvl1pPr>
          </a:lstStyle>
          <a:p>
            <a:r>
              <a:rPr lang="en-US" dirty="0"/>
              <a:t>ICON</a:t>
            </a:r>
          </a:p>
        </p:txBody>
      </p:sp>
      <p:sp>
        <p:nvSpPr>
          <p:cNvPr id="51" name="図プレースホルダー 5"/>
          <p:cNvSpPr>
            <a:spLocks noGrp="1"/>
          </p:cNvSpPr>
          <p:nvPr>
            <p:ph type="pic" sz="quarter" idx="49" hasCustomPrompt="1"/>
          </p:nvPr>
        </p:nvSpPr>
        <p:spPr>
          <a:xfrm>
            <a:off x="5256136" y="4653136"/>
            <a:ext cx="414082" cy="552062"/>
          </a:xfrm>
        </p:spPr>
        <p:txBody>
          <a:bodyPr>
            <a:normAutofit/>
          </a:bodyPr>
          <a:lstStyle>
            <a:lvl1pPr>
              <a:defRPr sz="550"/>
            </a:lvl1pPr>
          </a:lstStyle>
          <a:p>
            <a:r>
              <a:rPr lang="en-US" dirty="0"/>
              <a:t>ICON</a:t>
            </a:r>
          </a:p>
        </p:txBody>
      </p:sp>
      <p:sp>
        <p:nvSpPr>
          <p:cNvPr id="52" name="図プレースホルダー 5"/>
          <p:cNvSpPr>
            <a:spLocks noGrp="1"/>
          </p:cNvSpPr>
          <p:nvPr>
            <p:ph type="pic" sz="quarter" idx="50" hasCustomPrompt="1"/>
          </p:nvPr>
        </p:nvSpPr>
        <p:spPr>
          <a:xfrm>
            <a:off x="3473782" y="4653136"/>
            <a:ext cx="414082" cy="552062"/>
          </a:xfrm>
        </p:spPr>
        <p:txBody>
          <a:bodyPr>
            <a:normAutofit/>
          </a:bodyPr>
          <a:lstStyle>
            <a:lvl1pPr>
              <a:defRPr sz="550"/>
            </a:lvl1pPr>
          </a:lstStyle>
          <a:p>
            <a:r>
              <a:rPr lang="en-US" dirty="0"/>
              <a:t>ICON</a:t>
            </a:r>
          </a:p>
        </p:txBody>
      </p:sp>
      <p:sp>
        <p:nvSpPr>
          <p:cNvPr id="56" name="テキスト プレースホルダー 11"/>
          <p:cNvSpPr>
            <a:spLocks noGrp="1"/>
          </p:cNvSpPr>
          <p:nvPr>
            <p:ph type="body" sz="quarter" idx="33" hasCustomPrompt="1"/>
          </p:nvPr>
        </p:nvSpPr>
        <p:spPr>
          <a:xfrm>
            <a:off x="3761839" y="3525738"/>
            <a:ext cx="1656328" cy="864096"/>
          </a:xfrm>
        </p:spPr>
        <p:txBody>
          <a:bodyPr anchor="ctr">
            <a:noAutofit/>
          </a:bodyPr>
          <a:lstStyle>
            <a:lvl1pPr algn="ctr">
              <a:lnSpc>
                <a:spcPts val="2250"/>
              </a:lnSpc>
              <a:defRPr sz="2400">
                <a:solidFill>
                  <a:schemeClr val="bg2"/>
                </a:solidFill>
                <a:latin typeface="+mj-lt"/>
              </a:defRPr>
            </a:lvl1pPr>
          </a:lstStyle>
          <a:p>
            <a:pPr lvl="0"/>
            <a:r>
              <a:rPr lang="en-US" altLang="ja-JP" dirty="0"/>
              <a:t>TEXT</a:t>
            </a:r>
            <a:br>
              <a:rPr lang="en-US" altLang="ja-JP" dirty="0"/>
            </a:br>
            <a:r>
              <a:rPr lang="en-US" altLang="ja-JP" dirty="0"/>
              <a:t>TEXT</a:t>
            </a:r>
          </a:p>
        </p:txBody>
      </p:sp>
    </p:spTree>
    <p:extLst>
      <p:ext uri="{BB962C8B-B14F-4D97-AF65-F5344CB8AC3E}">
        <p14:creationId xmlns:p14="http://schemas.microsoft.com/office/powerpoint/2010/main" val="381882399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6534" y="1952761"/>
            <a:ext cx="6001829" cy="4500981"/>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0634" y="3132503"/>
            <a:ext cx="365289" cy="487009"/>
          </a:xfrm>
          <a:prstGeom prst="rect">
            <a:avLst/>
          </a:prstGeom>
        </p:spPr>
      </p:pic>
      <p:grpSp>
        <p:nvGrpSpPr>
          <p:cNvPr id="12" name="グループ化 11"/>
          <p:cNvGrpSpPr/>
          <p:nvPr userDrawn="1"/>
        </p:nvGrpSpPr>
        <p:grpSpPr>
          <a:xfrm>
            <a:off x="514556" y="2197837"/>
            <a:ext cx="1138795" cy="867407"/>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16" name="テキスト プレースホルダー 70"/>
          <p:cNvSpPr>
            <a:spLocks noGrp="1"/>
          </p:cNvSpPr>
          <p:nvPr>
            <p:ph type="body" sz="quarter" idx="54" hasCustomPrompt="1"/>
          </p:nvPr>
        </p:nvSpPr>
        <p:spPr>
          <a:xfrm>
            <a:off x="573137" y="2341853"/>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270" y="4571652"/>
            <a:ext cx="365289" cy="487009"/>
          </a:xfrm>
          <a:prstGeom prst="rect">
            <a:avLst/>
          </a:prstGeom>
        </p:spPr>
      </p:pic>
      <p:grpSp>
        <p:nvGrpSpPr>
          <p:cNvPr id="19" name="グループ化 18"/>
          <p:cNvGrpSpPr/>
          <p:nvPr userDrawn="1"/>
        </p:nvGrpSpPr>
        <p:grpSpPr>
          <a:xfrm>
            <a:off x="1287193" y="3636986"/>
            <a:ext cx="1138795" cy="867407"/>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22" name="テキスト プレースホルダー 70"/>
          <p:cNvSpPr>
            <a:spLocks noGrp="1"/>
          </p:cNvSpPr>
          <p:nvPr>
            <p:ph type="body" sz="quarter" idx="55" hasCustomPrompt="1"/>
          </p:nvPr>
        </p:nvSpPr>
        <p:spPr>
          <a:xfrm>
            <a:off x="1345774" y="3781002"/>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729" y="4132455"/>
            <a:ext cx="365289" cy="487009"/>
          </a:xfrm>
          <a:prstGeom prst="rect">
            <a:avLst/>
          </a:prstGeom>
        </p:spPr>
      </p:pic>
      <p:grpSp>
        <p:nvGrpSpPr>
          <p:cNvPr id="24" name="グループ化 23"/>
          <p:cNvGrpSpPr/>
          <p:nvPr userDrawn="1"/>
        </p:nvGrpSpPr>
        <p:grpSpPr>
          <a:xfrm>
            <a:off x="2807651" y="3197789"/>
            <a:ext cx="1138795" cy="867407"/>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27" name="テキスト プレースホルダー 70"/>
          <p:cNvSpPr>
            <a:spLocks noGrp="1"/>
          </p:cNvSpPr>
          <p:nvPr>
            <p:ph type="body" sz="quarter" idx="56" hasCustomPrompt="1"/>
          </p:nvPr>
        </p:nvSpPr>
        <p:spPr>
          <a:xfrm>
            <a:off x="2866232" y="3341805"/>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3693" y="2635474"/>
            <a:ext cx="365289" cy="487009"/>
          </a:xfrm>
          <a:prstGeom prst="rect">
            <a:avLst/>
          </a:prstGeom>
        </p:spPr>
      </p:pic>
      <p:grpSp>
        <p:nvGrpSpPr>
          <p:cNvPr id="29" name="グループ化 28"/>
          <p:cNvGrpSpPr/>
          <p:nvPr userDrawn="1"/>
        </p:nvGrpSpPr>
        <p:grpSpPr>
          <a:xfrm>
            <a:off x="2627615" y="1700808"/>
            <a:ext cx="1138795" cy="867407"/>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32" name="テキスト プレースホルダー 70"/>
          <p:cNvSpPr>
            <a:spLocks noGrp="1"/>
          </p:cNvSpPr>
          <p:nvPr>
            <p:ph type="body" sz="quarter" idx="57" hasCustomPrompt="1"/>
          </p:nvPr>
        </p:nvSpPr>
        <p:spPr>
          <a:xfrm>
            <a:off x="2686197" y="1844824"/>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6793" y="2946071"/>
            <a:ext cx="365289" cy="487009"/>
          </a:xfrm>
          <a:prstGeom prst="rect">
            <a:avLst/>
          </a:prstGeom>
        </p:spPr>
      </p:pic>
      <p:grpSp>
        <p:nvGrpSpPr>
          <p:cNvPr id="34" name="グループ化 33"/>
          <p:cNvGrpSpPr/>
          <p:nvPr userDrawn="1"/>
        </p:nvGrpSpPr>
        <p:grpSpPr>
          <a:xfrm>
            <a:off x="4200715" y="2011405"/>
            <a:ext cx="1138795" cy="867407"/>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37" name="テキスト プレースホルダー 70"/>
          <p:cNvSpPr>
            <a:spLocks noGrp="1"/>
          </p:cNvSpPr>
          <p:nvPr>
            <p:ph type="body" sz="quarter" idx="58" hasCustomPrompt="1"/>
          </p:nvPr>
        </p:nvSpPr>
        <p:spPr>
          <a:xfrm>
            <a:off x="4259297" y="2155421"/>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8114" y="4822004"/>
            <a:ext cx="365289" cy="487009"/>
          </a:xfrm>
          <a:prstGeom prst="rect">
            <a:avLst/>
          </a:prstGeom>
        </p:spPr>
      </p:pic>
      <p:grpSp>
        <p:nvGrpSpPr>
          <p:cNvPr id="39" name="グループ化 38"/>
          <p:cNvGrpSpPr/>
          <p:nvPr userDrawn="1"/>
        </p:nvGrpSpPr>
        <p:grpSpPr>
          <a:xfrm>
            <a:off x="4752036" y="3887337"/>
            <a:ext cx="1138795" cy="867407"/>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77"/>
              <a:endParaRPr lang="en-US" sz="1600" dirty="0">
                <a:solidFill>
                  <a:srgbClr val="FFFFFF"/>
                </a:solidFill>
              </a:endParaRPr>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16377"/>
              <a:endParaRPr lang="en-US" sz="1600" dirty="0">
                <a:solidFill>
                  <a:srgbClr val="FFFFFF"/>
                </a:solidFill>
              </a:endParaRPr>
            </a:p>
          </p:txBody>
        </p:sp>
      </p:grpSp>
      <p:sp>
        <p:nvSpPr>
          <p:cNvPr id="42" name="テキスト プレースホルダー 70"/>
          <p:cNvSpPr>
            <a:spLocks noGrp="1"/>
          </p:cNvSpPr>
          <p:nvPr>
            <p:ph type="body" sz="quarter" idx="59" hasCustomPrompt="1"/>
          </p:nvPr>
        </p:nvSpPr>
        <p:spPr>
          <a:xfrm>
            <a:off x="4810617" y="4031354"/>
            <a:ext cx="1008199" cy="541741"/>
          </a:xfrm>
        </p:spPr>
        <p:txBody>
          <a:bodyPr anchor="ctr">
            <a:normAutofit/>
          </a:bodyPr>
          <a:lstStyle>
            <a:lvl1pPr algn="ctr">
              <a:lnSpc>
                <a:spcPts val="1000"/>
              </a:lnSpc>
              <a:defRPr sz="2000">
                <a:latin typeface="Bebas Neue Regular" pitchFamily="50"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6082227" y="2660915"/>
            <a:ext cx="2559580"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6082227" y="3092963"/>
            <a:ext cx="2559580" cy="2016224"/>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866377850"/>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HTL HEADER TITLE">
    <p:spTree>
      <p:nvGrpSpPr>
        <p:cNvPr id="1" name=""/>
        <p:cNvGrpSpPr/>
        <p:nvPr/>
      </p:nvGrpSpPr>
      <p:grpSpPr>
        <a:xfrm>
          <a:off x="0" y="0"/>
          <a:ext cx="0" cy="0"/>
          <a:chOff x="0" y="0"/>
          <a:chExt cx="0" cy="0"/>
        </a:xfrm>
      </p:grpSpPr>
      <p:sp>
        <p:nvSpPr>
          <p:cNvPr id="8" name="Rectangle 2"/>
          <p:cNvSpPr>
            <a:spLocks noGrp="1" noChangeArrowheads="1"/>
          </p:cNvSpPr>
          <p:nvPr>
            <p:ph type="body" sz="half" idx="1"/>
          </p:nvPr>
        </p:nvSpPr>
        <p:spPr>
          <a:xfrm>
            <a:off x="685800" y="1676400"/>
            <a:ext cx="8077200" cy="4419600"/>
          </a:xfrm>
        </p:spPr>
        <p:txBody>
          <a:bodyPr/>
          <a:lstStyle>
            <a:lvl1pPr>
              <a:defRPr/>
            </a:lvl1pPr>
          </a:lstStyle>
          <a:p>
            <a:pPr algn="ctr" eaLnBrk="1" hangingPunct="1">
              <a:buFont typeface="Wingdings" pitchFamily="2" charset="2"/>
              <a:buNone/>
            </a:pPr>
            <a:endParaRPr lang="en-US" b="1" i="1" dirty="0" smtClean="0"/>
          </a:p>
          <a:p>
            <a:pPr algn="ctr" eaLnBrk="1" hangingPunct="1">
              <a:buFont typeface="Wingdings" pitchFamily="2" charset="2"/>
              <a:buNone/>
            </a:pPr>
            <a:r>
              <a:rPr lang="en-US" b="1" i="1" dirty="0" err="1" smtClean="0"/>
              <a:t>xxxxxxxxxxxxxxxxxxxxxx</a:t>
            </a:r>
            <a:endParaRPr lang="en-US" sz="1800" dirty="0" smtClean="0"/>
          </a:p>
          <a:p>
            <a:pPr algn="ctr" eaLnBrk="1" hangingPunct="1">
              <a:buFont typeface="Wingdings" pitchFamily="2" charset="2"/>
              <a:buNone/>
            </a:pPr>
            <a:endParaRPr lang="en-US" sz="1800" dirty="0" smtClean="0"/>
          </a:p>
          <a:p>
            <a:pPr algn="ctr" eaLnBrk="1" hangingPunct="1">
              <a:buFont typeface="Wingdings" pitchFamily="2" charset="2"/>
              <a:buNone/>
            </a:pPr>
            <a:r>
              <a:rPr lang="en-US" sz="3200" b="1" dirty="0" smtClean="0"/>
              <a:t>FRONT PAGE</a:t>
            </a:r>
          </a:p>
          <a:p>
            <a:pPr eaLnBrk="1" hangingPunct="1"/>
            <a:endParaRPr lang="en-US" sz="2000" i="1" dirty="0" smtClean="0"/>
          </a:p>
          <a:p>
            <a:pPr algn="ctr" eaLnBrk="1" hangingPunct="1">
              <a:buFont typeface="Wingdings" pitchFamily="2" charset="2"/>
              <a:buNone/>
            </a:pPr>
            <a:r>
              <a:rPr lang="en-US" sz="1600" i="1" dirty="0" err="1" smtClean="0"/>
              <a:t>xxxxxxxxxx</a:t>
            </a:r>
            <a:endParaRPr lang="en-US" sz="1600" i="1" dirty="0" smtClean="0"/>
          </a:p>
          <a:p>
            <a:pPr algn="ctr" eaLnBrk="1" hangingPunct="1">
              <a:buFont typeface="Wingdings" pitchFamily="2" charset="2"/>
              <a:buNone/>
            </a:pPr>
            <a:endParaRPr lang="en-US" sz="1600" i="1" dirty="0" smtClean="0"/>
          </a:p>
          <a:p>
            <a:pPr algn="ctr" eaLnBrk="1" hangingPunct="1">
              <a:buFont typeface="Wingdings" pitchFamily="2" charset="2"/>
              <a:buNone/>
            </a:pPr>
            <a:r>
              <a:rPr lang="en-US" sz="1800" i="1" dirty="0" err="1" smtClean="0"/>
              <a:t>xxxxxxxxxxxxxxxxxxxxxxxxx</a:t>
            </a:r>
            <a:endParaRPr lang="en-US" sz="1800" i="1" dirty="0" smtClean="0"/>
          </a:p>
          <a:p>
            <a:pPr eaLnBrk="1" hangingPunct="1">
              <a:buFont typeface="Wingdings" pitchFamily="2" charset="2"/>
              <a:buNone/>
            </a:pPr>
            <a:endParaRPr lang="en-US" sz="1800" i="1" dirty="0" smtClean="0"/>
          </a:p>
        </p:txBody>
      </p:sp>
      <p:sp>
        <p:nvSpPr>
          <p:cNvPr id="11" name="Footer Placeholder 10"/>
          <p:cNvSpPr>
            <a:spLocks noGrp="1" noChangeArrowheads="1"/>
          </p:cNvSpPr>
          <p:nvPr>
            <p:ph type="ftr" sz="quarter" idx="3"/>
          </p:nvPr>
        </p:nvSpPr>
        <p:spPr bwMode="auto">
          <a:xfrm>
            <a:off x="2819400" y="64008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a:defRPr/>
            </a:pPr>
            <a:endParaRPr lang="en-US" dirty="0">
              <a:solidFill>
                <a:srgbClr val="000000"/>
              </a:solidFill>
            </a:endParaRPr>
          </a:p>
        </p:txBody>
      </p:sp>
      <p:sp>
        <p:nvSpPr>
          <p:cNvPr id="12" name="Slide Number Placeholder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15F0162F-D32D-4644-8C75-7C30F4F9E797}" type="slidenum">
              <a:rPr lang="en-US">
                <a:solidFill>
                  <a:srgbClr val="000000"/>
                </a:solidFill>
              </a:rPr>
              <a:pPr>
                <a:defRPr/>
              </a:pPr>
              <a:t>‹#›</a:t>
            </a:fld>
            <a:endParaRPr lang="en-US" dirty="0">
              <a:solidFill>
                <a:srgbClr val="000000"/>
              </a:solidFill>
            </a:endParaRPr>
          </a:p>
        </p:txBody>
      </p:sp>
      <p:sp>
        <p:nvSpPr>
          <p:cNvPr id="13" name="Date Placeholder 3"/>
          <p:cNvSpPr>
            <a:spLocks noGrp="1"/>
          </p:cNvSpPr>
          <p:nvPr>
            <p:ph type="dt" sz="quarter" idx="2"/>
          </p:nvPr>
        </p:nvSpPr>
        <p:spPr>
          <a:xfrm>
            <a:off x="718457"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smtClean="0">
              <a:solidFill>
                <a:srgbClr val="000000"/>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152400"/>
            <a:ext cx="7848600" cy="1135906"/>
          </a:xfrm>
          <a:prstGeom prst="rect">
            <a:avLst/>
          </a:prstGeom>
        </p:spPr>
      </p:pic>
    </p:spTree>
    <p:extLst>
      <p:ext uri="{BB962C8B-B14F-4D97-AF65-F5344CB8AC3E}">
        <p14:creationId xmlns:p14="http://schemas.microsoft.com/office/powerpoint/2010/main" val="200197803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273" y="1115743"/>
            <a:ext cx="7309446" cy="5481609"/>
          </a:xfrm>
          <a:prstGeom prst="rect">
            <a:avLst/>
          </a:prstGeom>
        </p:spPr>
      </p:pic>
      <p:sp>
        <p:nvSpPr>
          <p:cNvPr id="8" name="グラフ プレースホルダー 7"/>
          <p:cNvSpPr>
            <a:spLocks noGrp="1"/>
          </p:cNvSpPr>
          <p:nvPr>
            <p:ph type="chart" sz="quarter" idx="19" hasCustomPrompt="1"/>
          </p:nvPr>
        </p:nvSpPr>
        <p:spPr>
          <a:xfrm>
            <a:off x="1259345" y="1892830"/>
            <a:ext cx="1116109" cy="1488017"/>
          </a:xfrm>
        </p:spPr>
        <p:txBody>
          <a:bodyPr/>
          <a:lstStyle>
            <a:lvl1pPr>
              <a:defRPr/>
            </a:lvl1pPr>
          </a:lstStyle>
          <a:p>
            <a:r>
              <a:rPr lang="en-US" dirty="0"/>
              <a:t>Add Graph</a:t>
            </a:r>
          </a:p>
        </p:txBody>
      </p:sp>
      <p:sp>
        <p:nvSpPr>
          <p:cNvPr id="45" name="グラフ プレースホルダー 7"/>
          <p:cNvSpPr>
            <a:spLocks noGrp="1"/>
          </p:cNvSpPr>
          <p:nvPr>
            <p:ph type="chart" sz="quarter" idx="20" hasCustomPrompt="1"/>
          </p:nvPr>
        </p:nvSpPr>
        <p:spPr>
          <a:xfrm>
            <a:off x="2015494" y="4053070"/>
            <a:ext cx="1116109" cy="1488017"/>
          </a:xfrm>
        </p:spPr>
        <p:txBody>
          <a:bodyPr/>
          <a:lstStyle>
            <a:lvl1pPr>
              <a:defRPr/>
            </a:lvl1pPr>
          </a:lstStyle>
          <a:p>
            <a:r>
              <a:rPr lang="en-US" dirty="0"/>
              <a:t>Add Graph</a:t>
            </a:r>
          </a:p>
        </p:txBody>
      </p:sp>
      <p:sp>
        <p:nvSpPr>
          <p:cNvPr id="46" name="グラフ プレースホルダー 7"/>
          <p:cNvSpPr>
            <a:spLocks noGrp="1"/>
          </p:cNvSpPr>
          <p:nvPr>
            <p:ph type="chart" sz="quarter" idx="21" hasCustomPrompt="1"/>
          </p:nvPr>
        </p:nvSpPr>
        <p:spPr>
          <a:xfrm>
            <a:off x="3851858" y="3429000"/>
            <a:ext cx="1116109" cy="1488017"/>
          </a:xfrm>
        </p:spPr>
        <p:txBody>
          <a:bodyPr/>
          <a:lstStyle>
            <a:lvl1pPr>
              <a:defRPr/>
            </a:lvl1pPr>
          </a:lstStyle>
          <a:p>
            <a:r>
              <a:rPr lang="en-US" dirty="0"/>
              <a:t>Add Graph</a:t>
            </a:r>
          </a:p>
        </p:txBody>
      </p:sp>
      <p:sp>
        <p:nvSpPr>
          <p:cNvPr id="47" name="グラフ プレースホルダー 7"/>
          <p:cNvSpPr>
            <a:spLocks noGrp="1"/>
          </p:cNvSpPr>
          <p:nvPr>
            <p:ph type="chart" sz="quarter" idx="22" hasCustomPrompt="1"/>
          </p:nvPr>
        </p:nvSpPr>
        <p:spPr>
          <a:xfrm>
            <a:off x="4013549" y="1604798"/>
            <a:ext cx="1116109" cy="1488017"/>
          </a:xfrm>
        </p:spPr>
        <p:txBody>
          <a:bodyPr/>
          <a:lstStyle>
            <a:lvl1pPr>
              <a:defRPr/>
            </a:lvl1pPr>
          </a:lstStyle>
          <a:p>
            <a:r>
              <a:rPr lang="en-US" dirty="0"/>
              <a:t>Add Graph</a:t>
            </a:r>
          </a:p>
        </p:txBody>
      </p:sp>
      <p:sp>
        <p:nvSpPr>
          <p:cNvPr id="48" name="グラフ プレースホルダー 7"/>
          <p:cNvSpPr>
            <a:spLocks noGrp="1"/>
          </p:cNvSpPr>
          <p:nvPr>
            <p:ph type="chart" sz="quarter" idx="23" hasCustomPrompt="1"/>
          </p:nvPr>
        </p:nvSpPr>
        <p:spPr>
          <a:xfrm>
            <a:off x="5796242" y="1892830"/>
            <a:ext cx="1116109" cy="1488017"/>
          </a:xfrm>
        </p:spPr>
        <p:txBody>
          <a:bodyPr/>
          <a:lstStyle>
            <a:lvl1pPr>
              <a:defRPr/>
            </a:lvl1pPr>
          </a:lstStyle>
          <a:p>
            <a:r>
              <a:rPr lang="en-US" dirty="0"/>
              <a:t>Add Graph</a:t>
            </a:r>
          </a:p>
        </p:txBody>
      </p:sp>
      <p:sp>
        <p:nvSpPr>
          <p:cNvPr id="49" name="グラフ プレースホルダー 7"/>
          <p:cNvSpPr>
            <a:spLocks noGrp="1"/>
          </p:cNvSpPr>
          <p:nvPr>
            <p:ph type="chart" sz="quarter" idx="24" hasCustomPrompt="1"/>
          </p:nvPr>
        </p:nvSpPr>
        <p:spPr>
          <a:xfrm>
            <a:off x="6696421" y="3957059"/>
            <a:ext cx="1116109" cy="1488017"/>
          </a:xfrm>
        </p:spPr>
        <p:txBody>
          <a:bodyPr/>
          <a:lstStyle>
            <a:lvl1pPr>
              <a:defRPr/>
            </a:lvl1pPr>
          </a:lstStyle>
          <a:p>
            <a:r>
              <a:rPr lang="en-US" dirty="0"/>
              <a:t>Add Graph</a:t>
            </a:r>
          </a:p>
        </p:txBody>
      </p:sp>
    </p:spTree>
    <p:extLst>
      <p:ext uri="{BB962C8B-B14F-4D97-AF65-F5344CB8AC3E}">
        <p14:creationId xmlns:p14="http://schemas.microsoft.com/office/powerpoint/2010/main" val="1981809344"/>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4644014" y="1892829"/>
            <a:ext cx="39958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4644014" y="2324878"/>
            <a:ext cx="39958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4644907" y="4053069"/>
            <a:ext cx="39958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4644907" y="4485118"/>
            <a:ext cx="39958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585186665"/>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p:blipFill>
        <p:spPr>
          <a:xfrm>
            <a:off x="5256135" y="2996952"/>
            <a:ext cx="2760594" cy="3394984"/>
          </a:xfrm>
          <a:prstGeom prst="rect">
            <a:avLst/>
          </a:prstGeom>
          <a:effectLst/>
        </p:spPr>
      </p:pic>
      <p:sp>
        <p:nvSpPr>
          <p:cNvPr id="12" name="テキスト プレースホルダー 11"/>
          <p:cNvSpPr>
            <a:spLocks noGrp="1"/>
          </p:cNvSpPr>
          <p:nvPr>
            <p:ph type="body" sz="quarter" idx="14" hasCustomPrompt="1"/>
          </p:nvPr>
        </p:nvSpPr>
        <p:spPr>
          <a:xfrm>
            <a:off x="4571603" y="1556792"/>
            <a:ext cx="4068309"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4571603" y="1988840"/>
            <a:ext cx="4068309" cy="960107"/>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5432979" y="3957059"/>
            <a:ext cx="2406905" cy="2434877"/>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6" name="グラフ プレースホルダー 5"/>
          <p:cNvSpPr>
            <a:spLocks noGrp="1"/>
          </p:cNvSpPr>
          <p:nvPr>
            <p:ph type="chart" sz="quarter" idx="20" hasCustomPrompt="1"/>
          </p:nvPr>
        </p:nvSpPr>
        <p:spPr>
          <a:xfrm>
            <a:off x="431044" y="1556793"/>
            <a:ext cx="4032600" cy="4752991"/>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2896325714"/>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431180" y="4917165"/>
            <a:ext cx="8245632" cy="431767"/>
          </a:xfrm>
        </p:spPr>
        <p:txBody>
          <a:bodyPr anchor="ctr">
            <a:noAutofit/>
          </a:bodyPr>
          <a:lstStyle>
            <a:lvl1pPr algn="ctr">
              <a:defRPr sz="22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431180" y="5349213"/>
            <a:ext cx="8245632" cy="960107"/>
          </a:xfrm>
        </p:spPr>
        <p:txBody>
          <a:bodyPr anchor="t">
            <a:noAutofit/>
          </a:bodyPr>
          <a:lstStyle>
            <a:lvl1pPr algn="ctr">
              <a:defRPr sz="1200">
                <a:solidFill>
                  <a:schemeClr val="bg1"/>
                </a:solidFill>
                <a:latin typeface="+mn-lt"/>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431044" y="1556793"/>
            <a:ext cx="8245769" cy="3264362"/>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3878933392"/>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1511394" y="1628894"/>
            <a:ext cx="1638254" cy="2184149"/>
          </a:xfrm>
          <a:prstGeom prst="ellipse">
            <a:avLst/>
          </a:prstGeom>
          <a:solidFill>
            <a:srgbClr val="000000">
              <a:alpha val="30000"/>
            </a:srgbClr>
          </a:solidFill>
          <a:ln w="114300" cmpd="thinThick">
            <a:noFill/>
          </a:ln>
        </p:spPr>
        <p:txBody>
          <a:bodyPr wrap="none" anchor="ctr">
            <a:normAutofit/>
          </a:bodyPr>
          <a:lstStyle>
            <a:lvl1pPr algn="ctr">
              <a:defRPr sz="2200">
                <a:solidFill>
                  <a:schemeClr val="bg2"/>
                </a:solidFill>
                <a:latin typeface="Bebas Neue Regular" pitchFamily="50"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1619416" y="3405091"/>
            <a:ext cx="1890304" cy="2520187"/>
          </a:xfrm>
          <a:prstGeom prst="ellipse">
            <a:avLst/>
          </a:prstGeom>
          <a:solidFill>
            <a:schemeClr val="accent1">
              <a:alpha val="50000"/>
            </a:schemeClr>
          </a:solidFill>
          <a:ln w="114300" cmpd="thinThick">
            <a:noFill/>
          </a:ln>
        </p:spPr>
        <p:txBody>
          <a:bodyPr wrap="none" anchor="ctr">
            <a:normAutofit/>
          </a:bodyPr>
          <a:lstStyle>
            <a:lvl1pPr algn="ctr">
              <a:defRPr sz="2200">
                <a:solidFill>
                  <a:schemeClr val="bg2"/>
                </a:solidFill>
                <a:latin typeface="Bebas Neue Regular" pitchFamily="50"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1"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719237" y="2948947"/>
            <a:ext cx="1242176" cy="1656091"/>
          </a:xfrm>
          <a:prstGeom prst="ellipse">
            <a:avLst/>
          </a:prstGeom>
          <a:solidFill>
            <a:srgbClr val="FFFFFF">
              <a:alpha val="40000"/>
            </a:srgbClr>
          </a:solidFill>
          <a:ln w="114300" cmpd="thinThick">
            <a:noFill/>
          </a:ln>
        </p:spPr>
        <p:txBody>
          <a:bodyPr wrap="none" anchor="ctr">
            <a:normAutofit/>
          </a:bodyPr>
          <a:lstStyle>
            <a:lvl1pPr algn="ctr">
              <a:defRPr sz="1800">
                <a:solidFill>
                  <a:schemeClr val="bg2"/>
                </a:solidFill>
                <a:latin typeface="Bebas Neue Regular" pitchFamily="50" charset="0"/>
              </a:defRPr>
            </a:lvl1pPr>
          </a:lstStyle>
          <a:p>
            <a:pPr lvl="0"/>
            <a:r>
              <a:rPr lang="en-US" dirty="0"/>
              <a:t>TEXT</a:t>
            </a:r>
          </a:p>
        </p:txBody>
      </p:sp>
      <p:sp>
        <p:nvSpPr>
          <p:cNvPr id="21" name="図プレースホルダー 5"/>
          <p:cNvSpPr>
            <a:spLocks noGrp="1"/>
          </p:cNvSpPr>
          <p:nvPr>
            <p:ph type="pic" sz="quarter" idx="45" hasCustomPrompt="1"/>
          </p:nvPr>
        </p:nvSpPr>
        <p:spPr>
          <a:xfrm>
            <a:off x="2375565" y="3861048"/>
            <a:ext cx="396078" cy="528059"/>
          </a:xfrm>
        </p:spPr>
        <p:txBody>
          <a:bodyPr>
            <a:normAutofit/>
          </a:bodyPr>
          <a:lstStyle>
            <a:lvl1pPr>
              <a:defRPr sz="550"/>
            </a:lvl1pPr>
          </a:lstStyle>
          <a:p>
            <a:r>
              <a:rPr lang="en-US" dirty="0"/>
              <a:t>ICON</a:t>
            </a:r>
          </a:p>
        </p:txBody>
      </p:sp>
      <p:sp>
        <p:nvSpPr>
          <p:cNvPr id="22" name="図プレースホルダー 5"/>
          <p:cNvSpPr>
            <a:spLocks noGrp="1"/>
          </p:cNvSpPr>
          <p:nvPr>
            <p:ph type="pic" sz="quarter" idx="46" hasCustomPrompt="1"/>
          </p:nvPr>
        </p:nvSpPr>
        <p:spPr>
          <a:xfrm>
            <a:off x="2159523" y="2060941"/>
            <a:ext cx="315062" cy="420047"/>
          </a:xfrm>
        </p:spPr>
        <p:txBody>
          <a:bodyPr>
            <a:normAutofit/>
          </a:bodyPr>
          <a:lstStyle>
            <a:lvl1pPr>
              <a:defRPr sz="550"/>
            </a:lvl1pPr>
          </a:lstStyle>
          <a:p>
            <a:r>
              <a:rPr lang="en-US" dirty="0"/>
              <a:t>ICON</a:t>
            </a:r>
          </a:p>
        </p:txBody>
      </p:sp>
      <p:sp>
        <p:nvSpPr>
          <p:cNvPr id="23" name="図プレースホルダー 5"/>
          <p:cNvSpPr>
            <a:spLocks noGrp="1"/>
          </p:cNvSpPr>
          <p:nvPr>
            <p:ph type="pic" sz="quarter" idx="47" hasCustomPrompt="1"/>
          </p:nvPr>
        </p:nvSpPr>
        <p:spPr>
          <a:xfrm>
            <a:off x="1187330" y="3180869"/>
            <a:ext cx="315062" cy="420047"/>
          </a:xfrm>
        </p:spPr>
        <p:txBody>
          <a:bodyPr>
            <a:normAutofit/>
          </a:bodyPr>
          <a:lstStyle>
            <a:lvl1pPr>
              <a:defRPr sz="550"/>
            </a:lvl1pPr>
          </a:lstStyle>
          <a:p>
            <a:r>
              <a:rPr lang="en-US" dirty="0"/>
              <a:t>ICON</a:t>
            </a:r>
          </a:p>
        </p:txBody>
      </p:sp>
      <p:sp>
        <p:nvSpPr>
          <p:cNvPr id="24" name="テキスト プレースホルダー 7"/>
          <p:cNvSpPr>
            <a:spLocks noGrp="1"/>
          </p:cNvSpPr>
          <p:nvPr>
            <p:ph type="body" sz="quarter" idx="48" hasCustomPrompt="1"/>
          </p:nvPr>
        </p:nvSpPr>
        <p:spPr>
          <a:xfrm>
            <a:off x="6048292" y="1700808"/>
            <a:ext cx="882105"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200">
                <a:solidFill>
                  <a:schemeClr val="bg2"/>
                </a:solidFill>
                <a:latin typeface="Bebas Neue Regular" pitchFamily="50"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7056491" y="4101075"/>
            <a:ext cx="882105"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200">
                <a:solidFill>
                  <a:schemeClr val="bg2"/>
                </a:solidFill>
                <a:latin typeface="Bebas Neue Regular" pitchFamily="50"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6048292" y="4965171"/>
            <a:ext cx="882105" cy="1176037"/>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1200">
                <a:solidFill>
                  <a:schemeClr val="bg2"/>
                </a:solidFill>
                <a:latin typeface="Bebas Neue Regular" pitchFamily="50"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7200520" y="2036846"/>
            <a:ext cx="1314190" cy="1752101"/>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1600">
                <a:solidFill>
                  <a:schemeClr val="bg2"/>
                </a:solidFill>
                <a:latin typeface="Bebas Neue Regular" pitchFamily="50" charset="0"/>
              </a:defRPr>
            </a:lvl1pPr>
          </a:lstStyle>
          <a:p>
            <a:pPr lvl="0"/>
            <a:r>
              <a:rPr lang="en-US" dirty="0"/>
              <a:t>TEXT</a:t>
            </a:r>
          </a:p>
        </p:txBody>
      </p:sp>
      <p:cxnSp>
        <p:nvCxnSpPr>
          <p:cNvPr id="30" name="直線コネクタ 29"/>
          <p:cNvCxnSpPr>
            <a:stCxn id="15" idx="0"/>
          </p:cNvCxnSpPr>
          <p:nvPr userDrawn="1"/>
        </p:nvCxnSpPr>
        <p:spPr>
          <a:xfrm flipV="1">
            <a:off x="4554393" y="2660915"/>
            <a:ext cx="1529906" cy="141625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4554393" y="3188973"/>
            <a:ext cx="2646127" cy="88819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4554393" y="4077165"/>
            <a:ext cx="2502099" cy="50396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4554393" y="4077165"/>
            <a:ext cx="1529906" cy="1224043"/>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6363424" y="1784911"/>
            <a:ext cx="260982" cy="347945"/>
          </a:xfrm>
        </p:spPr>
        <p:txBody>
          <a:bodyPr wrap="none">
            <a:noAutofit/>
          </a:bodyPr>
          <a:lstStyle>
            <a:lvl1pPr>
              <a:defRPr sz="450"/>
            </a:lvl1pPr>
          </a:lstStyle>
          <a:p>
            <a:r>
              <a:rPr lang="en-US" dirty="0"/>
              <a:t>ICON</a:t>
            </a:r>
          </a:p>
        </p:txBody>
      </p:sp>
      <p:sp>
        <p:nvSpPr>
          <p:cNvPr id="44" name="図プレースホルダー 5"/>
          <p:cNvSpPr>
            <a:spLocks noGrp="1"/>
          </p:cNvSpPr>
          <p:nvPr>
            <p:ph type="pic" sz="quarter" idx="53" hasCustomPrompt="1"/>
          </p:nvPr>
        </p:nvSpPr>
        <p:spPr>
          <a:xfrm>
            <a:off x="7371624" y="4185178"/>
            <a:ext cx="260982" cy="347945"/>
          </a:xfrm>
        </p:spPr>
        <p:txBody>
          <a:bodyPr wrap="none">
            <a:noAutofit/>
          </a:bodyPr>
          <a:lstStyle>
            <a:lvl1pPr>
              <a:defRPr sz="450"/>
            </a:lvl1pPr>
          </a:lstStyle>
          <a:p>
            <a:r>
              <a:rPr lang="en-US" dirty="0"/>
              <a:t>ICON</a:t>
            </a:r>
          </a:p>
        </p:txBody>
      </p:sp>
      <p:sp>
        <p:nvSpPr>
          <p:cNvPr id="45" name="図プレースホルダー 5"/>
          <p:cNvSpPr>
            <a:spLocks noGrp="1"/>
          </p:cNvSpPr>
          <p:nvPr>
            <p:ph type="pic" sz="quarter" idx="54" hasCustomPrompt="1"/>
          </p:nvPr>
        </p:nvSpPr>
        <p:spPr>
          <a:xfrm>
            <a:off x="6363424" y="5049274"/>
            <a:ext cx="260982" cy="347945"/>
          </a:xfrm>
        </p:spPr>
        <p:txBody>
          <a:bodyPr wrap="none">
            <a:noAutofit/>
          </a:bodyPr>
          <a:lstStyle>
            <a:lvl1pPr>
              <a:defRPr sz="450"/>
            </a:lvl1pPr>
          </a:lstStyle>
          <a:p>
            <a:r>
              <a:rPr lang="en-US" dirty="0"/>
              <a:t>ICON</a:t>
            </a:r>
          </a:p>
        </p:txBody>
      </p:sp>
      <p:sp>
        <p:nvSpPr>
          <p:cNvPr id="49" name="図プレースホルダー 5"/>
          <p:cNvSpPr>
            <a:spLocks noGrp="1"/>
          </p:cNvSpPr>
          <p:nvPr>
            <p:ph type="pic" sz="quarter" idx="56" hasCustomPrompt="1"/>
          </p:nvPr>
        </p:nvSpPr>
        <p:spPr>
          <a:xfrm>
            <a:off x="7704620" y="2304105"/>
            <a:ext cx="315062" cy="420047"/>
          </a:xfrm>
        </p:spPr>
        <p:txBody>
          <a:bodyPr>
            <a:normAutofit/>
          </a:bodyPr>
          <a:lstStyle>
            <a:lvl1pPr>
              <a:defRPr sz="550"/>
            </a:lvl1pPr>
          </a:lstStyle>
          <a:p>
            <a:r>
              <a:rPr lang="en-US" dirty="0"/>
              <a:t>ICON</a:t>
            </a:r>
          </a:p>
        </p:txBody>
      </p:sp>
      <p:sp>
        <p:nvSpPr>
          <p:cNvPr id="54" name="テキスト プレースホルダー 3"/>
          <p:cNvSpPr>
            <a:spLocks noGrp="1"/>
          </p:cNvSpPr>
          <p:nvPr>
            <p:ph type="body" sz="quarter" idx="11" hasCustomPrompt="1"/>
          </p:nvPr>
        </p:nvSpPr>
        <p:spPr>
          <a:xfrm>
            <a:off x="3203729" y="2132856"/>
            <a:ext cx="2700534" cy="36004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3600" baseline="0">
                <a:solidFill>
                  <a:schemeClr val="tx1">
                    <a:alpha val="80000"/>
                  </a:schemeClr>
                </a:solidFill>
                <a:latin typeface="Bebas Neue Regular" pitchFamily="50"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3294143" y="3467565"/>
            <a:ext cx="2520499" cy="609600"/>
          </a:xfrm>
        </p:spPr>
        <p:txBody>
          <a:bodyPr anchor="ctr">
            <a:noAutofit/>
          </a:bodyPr>
          <a:lstStyle>
            <a:lvl1pPr algn="ctr">
              <a:defRPr sz="4000">
                <a:latin typeface="+mj-lt"/>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3366158" y="4077166"/>
            <a:ext cx="2376470" cy="624069"/>
          </a:xfrm>
        </p:spPr>
        <p:txBody>
          <a:bodyPr anchor="t">
            <a:noAutofit/>
          </a:bodyPr>
          <a:lstStyle>
            <a:lvl1pPr algn="ctr">
              <a:defRPr sz="1200">
                <a:latin typeface="+mn-lt"/>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4283943" y="2612910"/>
            <a:ext cx="576114" cy="768085"/>
          </a:xfrm>
        </p:spPr>
        <p:txBody>
          <a:bodyPr>
            <a:normAutofit/>
          </a:bodyPr>
          <a:lstStyle>
            <a:lvl1pPr>
              <a:defRPr sz="550"/>
            </a:lvl1pPr>
          </a:lstStyle>
          <a:p>
            <a:r>
              <a:rPr lang="en-US" dirty="0"/>
              <a:t>ICON</a:t>
            </a:r>
          </a:p>
        </p:txBody>
      </p:sp>
    </p:spTree>
    <p:extLst>
      <p:ext uri="{BB962C8B-B14F-4D97-AF65-F5344CB8AC3E}">
        <p14:creationId xmlns:p14="http://schemas.microsoft.com/office/powerpoint/2010/main" val="1578864806"/>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050" name="Picture 2" descr="C:\Documents and Settings\Cheryl\Local Settings\Temporary Internet Files\Content.IE5\VFUM6KGH\MP900341699[1].jpg"/>
          <p:cNvPicPr>
            <a:picLocks noChangeAspect="1" noChangeArrowheads="1"/>
          </p:cNvPicPr>
          <p:nvPr/>
        </p:nvPicPr>
        <p:blipFill>
          <a:blip r:embed="rId2" cstate="print"/>
          <a:stretch>
            <a:fillRect/>
          </a:stretch>
        </p:blipFill>
        <p:spPr bwMode="auto">
          <a:xfrm>
            <a:off x="4849876" y="0"/>
            <a:ext cx="4294124" cy="6019800"/>
          </a:xfrm>
          <a:prstGeom prst="rect">
            <a:avLst/>
          </a:prstGeom>
          <a:noFill/>
          <a:ln>
            <a:noFill/>
          </a:ln>
        </p:spPr>
      </p:pic>
      <p:sp>
        <p:nvSpPr>
          <p:cNvPr id="2" name="Title 1"/>
          <p:cNvSpPr>
            <a:spLocks noGrp="1"/>
          </p:cNvSpPr>
          <p:nvPr>
            <p:ph type="ctrTitle"/>
          </p:nvPr>
        </p:nvSpPr>
        <p:spPr>
          <a:xfrm>
            <a:off x="776287"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12051482"/>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87297845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9144022"/>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4922264"/>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818581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00200"/>
            <a:ext cx="8153400" cy="4530725"/>
          </a:xfrm>
        </p:spPr>
        <p:txBody>
          <a:bodyPr/>
          <a:lstStyle>
            <a:lvl1pPr marL="457200" indent="-457200">
              <a:buClr>
                <a:schemeClr val="accent1">
                  <a:lumMod val="60000"/>
                  <a:lumOff val="40000"/>
                </a:schemeClr>
              </a:buClr>
              <a:buSzPct val="120000"/>
              <a:buFont typeface="Wingdings" panose="05000000000000000000" pitchFamily="2" charset="2"/>
              <a:buChar char="§"/>
              <a:defRPr sz="2800"/>
            </a:lvl1pPr>
            <a:lvl2pPr marL="800100" indent="-342900">
              <a:buClr>
                <a:schemeClr val="accent1">
                  <a:lumMod val="60000"/>
                  <a:lumOff val="40000"/>
                </a:schemeClr>
              </a:buClr>
              <a:buSzPct val="120000"/>
              <a:buFont typeface="Wingdings" panose="05000000000000000000" pitchFamily="2" charset="2"/>
              <a:buChar char="§"/>
              <a:defRPr sz="2800"/>
            </a:lvl2pPr>
            <a:lvl3pPr marL="1143000" indent="-228600">
              <a:buClr>
                <a:schemeClr val="accent1">
                  <a:lumMod val="60000"/>
                  <a:lumOff val="40000"/>
                </a:schemeClr>
              </a:buClr>
              <a:buSzPct val="120000"/>
              <a:buFont typeface="Wingdings" panose="05000000000000000000" pitchFamily="2" charset="2"/>
              <a:buChar char="§"/>
              <a:defRPr sz="2400"/>
            </a:lvl3pPr>
            <a:lvl4pPr marL="1371600" indent="0">
              <a:buNone/>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Rectangle 10"/>
          <p:cNvSpPr>
            <a:spLocks noGrp="1" noChangeArrowheads="1"/>
          </p:cNvSpPr>
          <p:nvPr>
            <p:ph type="ftr" sz="quarter" idx="3"/>
          </p:nvPr>
        </p:nvSpPr>
        <p:spPr bwMode="auto">
          <a:xfrm>
            <a:off x="2819400" y="6400800"/>
            <a:ext cx="419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en-US" dirty="0">
              <a:solidFill>
                <a:srgbClr val="000000"/>
              </a:solidFill>
            </a:endParaRPr>
          </a:p>
        </p:txBody>
      </p:sp>
      <p:sp>
        <p:nvSpPr>
          <p:cNvPr id="9"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15F0162F-D32D-4644-8C75-7C30F4F9E797}" type="slidenum">
              <a:rPr lang="en-US">
                <a:solidFill>
                  <a:srgbClr val="000000"/>
                </a:solidFill>
              </a:rPr>
              <a:pPr>
                <a:defRPr/>
              </a:pPr>
              <a:t>‹#›</a:t>
            </a:fld>
            <a:endParaRPr lang="en-US" dirty="0">
              <a:solidFill>
                <a:srgbClr val="000000"/>
              </a:solidFill>
            </a:endParaRPr>
          </a:p>
        </p:txBody>
      </p:sp>
      <p:sp>
        <p:nvSpPr>
          <p:cNvPr id="10"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smtClean="0">
              <a:solidFill>
                <a:srgbClr val="000000"/>
              </a:solidFill>
            </a:endParaRPr>
          </a:p>
        </p:txBody>
      </p:sp>
    </p:spTree>
    <p:extLst>
      <p:ext uri="{BB962C8B-B14F-4D97-AF65-F5344CB8AC3E}">
        <p14:creationId xmlns:p14="http://schemas.microsoft.com/office/powerpoint/2010/main" val="104926106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978490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6261858"/>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534503"/>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811358"/>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430801"/>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21705489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181143007"/>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2"/>
          </p:nvPr>
        </p:nvSpPr>
        <p:spPr>
          <a:xfrm>
            <a:off x="7239000" y="64770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701538"/>
      </p:ext>
    </p:extLst>
  </p:cSld>
  <p:clrMapOvr>
    <a:masterClrMapping/>
  </p:clrMapOvr>
  <p:transition spd="med">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0" y="6629400"/>
            <a:ext cx="1905000" cy="228600"/>
          </a:xfrm>
          <a:prstGeom prst="rect">
            <a:avLst/>
          </a:prstGeom>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a:xfrm>
            <a:off x="3124200" y="6629400"/>
            <a:ext cx="2895600" cy="228600"/>
          </a:xfrm>
          <a:prstGeom prst="rect">
            <a:avLst/>
          </a:prstGeom>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a:prstGeom prst="rect">
            <a:avLst/>
          </a:prstGeom>
        </p:spPr>
        <p:txBody>
          <a:bodyPr/>
          <a:lstStyle>
            <a:lvl1pPr>
              <a:defRPr/>
            </a:lvl1pPr>
          </a:lstStyle>
          <a:p>
            <a:fld id="{9E09642F-AFAE-4E46-ACAC-9AFC7C1728D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4723605"/>
      </p:ext>
    </p:extLst>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7593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7813"/>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hasCustomPrompt="1"/>
          </p:nvPr>
        </p:nvSpPr>
        <p:spPr>
          <a:xfrm>
            <a:off x="685800" y="1600200"/>
            <a:ext cx="4114800" cy="4530725"/>
          </a:xfrm>
        </p:spPr>
        <p:txBody>
          <a:bodyPr/>
          <a:lstStyle>
            <a:lvl1pPr>
              <a:buClr>
                <a:schemeClr val="accent1">
                  <a:lumMod val="60000"/>
                  <a:lumOff val="40000"/>
                </a:schemeClr>
              </a:buClr>
              <a:defRPr/>
            </a:lvl1pPr>
          </a:lstStyle>
          <a:p>
            <a:pPr lvl="0"/>
            <a:r>
              <a:rPr lang="en-US" dirty="0" smtClean="0"/>
              <a:t>Line 1</a:t>
            </a:r>
          </a:p>
        </p:txBody>
      </p:sp>
      <p:sp>
        <p:nvSpPr>
          <p:cNvPr id="4" name="Content Placeholder 3"/>
          <p:cNvSpPr>
            <a:spLocks noGrp="1"/>
          </p:cNvSpPr>
          <p:nvPr>
            <p:ph sz="half" idx="2" hasCustomPrompt="1"/>
          </p:nvPr>
        </p:nvSpPr>
        <p:spPr>
          <a:xfrm>
            <a:off x="4953000" y="1600200"/>
            <a:ext cx="3962400" cy="4530725"/>
          </a:xfrm>
        </p:spPr>
        <p:txBody>
          <a:bodyPr/>
          <a:lstStyle>
            <a:lvl1pPr>
              <a:buClr>
                <a:schemeClr val="accent1">
                  <a:lumMod val="60000"/>
                  <a:lumOff val="40000"/>
                </a:schemeClr>
              </a:buClr>
              <a:defRPr/>
            </a:lvl1pPr>
          </a:lstStyle>
          <a:p>
            <a:pPr lvl="0"/>
            <a:r>
              <a:rPr lang="en-US" dirty="0" smtClean="0"/>
              <a:t>Line 1</a:t>
            </a:r>
          </a:p>
        </p:txBody>
      </p:sp>
      <p:sp>
        <p:nvSpPr>
          <p:cNvPr id="9" name="Rectangle 10"/>
          <p:cNvSpPr>
            <a:spLocks noGrp="1" noChangeArrowheads="1"/>
          </p:cNvSpPr>
          <p:nvPr>
            <p:ph type="ftr" sz="quarter" idx="3"/>
          </p:nvPr>
        </p:nvSpPr>
        <p:spPr bwMode="auto">
          <a:xfrm>
            <a:off x="2819400" y="64008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en-US" dirty="0">
              <a:solidFill>
                <a:srgbClr val="000000"/>
              </a:solidFill>
            </a:endParaRPr>
          </a:p>
        </p:txBody>
      </p:sp>
      <p:sp>
        <p:nvSpPr>
          <p:cNvPr id="10"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15F0162F-D32D-4644-8C75-7C30F4F9E797}" type="slidenum">
              <a:rPr lang="en-US">
                <a:solidFill>
                  <a:srgbClr val="000000"/>
                </a:solidFill>
              </a:rPr>
              <a:pPr>
                <a:defRPr/>
              </a:pPr>
              <a:t>‹#›</a:t>
            </a:fld>
            <a:endParaRPr lang="en-US" dirty="0">
              <a:solidFill>
                <a:srgbClr val="000000"/>
              </a:solidFill>
            </a:endParaRPr>
          </a:p>
        </p:txBody>
      </p:sp>
      <p:sp>
        <p:nvSpPr>
          <p:cNvPr id="11" name="Date Placeholder 3"/>
          <p:cNvSpPr>
            <a:spLocks noGrp="1"/>
          </p:cNvSpPr>
          <p:nvPr>
            <p:ph type="dt" sz="quarter" idx="10"/>
          </p:nvPr>
        </p:nvSpPr>
        <p:spPr>
          <a:xfrm>
            <a:off x="6858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smtClean="0">
              <a:solidFill>
                <a:srgbClr val="000000"/>
              </a:solidFill>
            </a:endParaRPr>
          </a:p>
        </p:txBody>
      </p:sp>
    </p:spTree>
    <p:extLst>
      <p:ext uri="{BB962C8B-B14F-4D97-AF65-F5344CB8AC3E}">
        <p14:creationId xmlns:p14="http://schemas.microsoft.com/office/powerpoint/2010/main" val="304610815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76E746-E116-4756-BCB7-F43ED03EC72B}"/>
              </a:ext>
            </a:extLst>
          </p:cNvPr>
          <p:cNvSpPr>
            <a:spLocks noGrp="1"/>
          </p:cNvSpPr>
          <p:nvPr>
            <p:ph type="dt" sz="half" idx="10"/>
          </p:nvPr>
        </p:nvSpPr>
        <p:spPr>
          <a:xfrm>
            <a:off x="628650" y="6356351"/>
            <a:ext cx="2057400" cy="365125"/>
          </a:xfrm>
          <a:prstGeom prst="rect">
            <a:avLst/>
          </a:prstGeom>
        </p:spPr>
        <p:txBody>
          <a:bodyPr/>
          <a:lstStyle/>
          <a:p>
            <a:fld id="{115C3B16-E641-48E7-B1EE-4D23D499B5F9}" type="datetimeFigureOut">
              <a:rPr lang="en-US" smtClean="0"/>
              <a:t>9/2/2020</a:t>
            </a:fld>
            <a:endParaRPr lang="en-US" dirty="0"/>
          </a:p>
        </p:txBody>
      </p:sp>
      <p:sp>
        <p:nvSpPr>
          <p:cNvPr id="3" name="Footer Placeholder 2">
            <a:extLst>
              <a:ext uri="{FF2B5EF4-FFF2-40B4-BE49-F238E27FC236}">
                <a16:creationId xmlns:a16="http://schemas.microsoft.com/office/drawing/2014/main" xmlns="" id="{3351A476-BBE8-40DE-9C85-B59857A6F7E3}"/>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2B6FFD-A65B-46AF-A5C3-E393DFD55B92}"/>
              </a:ext>
            </a:extLst>
          </p:cNvPr>
          <p:cNvSpPr>
            <a:spLocks noGrp="1"/>
          </p:cNvSpPr>
          <p:nvPr>
            <p:ph type="sldNum" sz="quarter" idx="12"/>
          </p:nvPr>
        </p:nvSpPr>
        <p:spPr>
          <a:xfrm>
            <a:off x="6457950" y="6356351"/>
            <a:ext cx="2057400" cy="365125"/>
          </a:xfrm>
          <a:prstGeom prst="rect">
            <a:avLst/>
          </a:prstGeom>
        </p:spPr>
        <p:txBody>
          <a:bodyPr/>
          <a:lstStyle/>
          <a:p>
            <a:fld id="{DB86864B-88BA-4831-8A7F-088DF459CEC2}" type="slidenum">
              <a:rPr lang="en-US" smtClean="0"/>
              <a:t>‹#›</a:t>
            </a:fld>
            <a:endParaRPr lang="en-US" dirty="0"/>
          </a:p>
        </p:txBody>
      </p:sp>
    </p:spTree>
    <p:extLst>
      <p:ext uri="{BB962C8B-B14F-4D97-AF65-F5344CB8AC3E}">
        <p14:creationId xmlns:p14="http://schemas.microsoft.com/office/powerpoint/2010/main" val="443434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0006" y="2514600"/>
            <a:ext cx="7885181" cy="2971800"/>
          </a:xfrm>
        </p:spPr>
        <p:txBody>
          <a:bodyPr>
            <a:normAutofit/>
          </a:bodyPr>
          <a:lstStyle>
            <a:lvl1pPr algn="ctr">
              <a:defRPr sz="3000" b="1">
                <a:solidFill>
                  <a:srgbClr val="B00A2E"/>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85251" y="5638800"/>
            <a:ext cx="6459632" cy="1220168"/>
          </a:xfrm>
          <a:prstGeom prst="rect">
            <a:avLst/>
          </a:prstGeom>
        </p:spPr>
        <p:txBody>
          <a:bodyPr anchor="ctr" anchorCtr="0"/>
          <a:lstStyle>
            <a:lvl1pPr marL="0" indent="0" algn="l">
              <a:buNone/>
              <a:defRPr sz="1350" b="1">
                <a:solidFill>
                  <a:schemeClr val="bg1"/>
                </a:solidFill>
                <a:latin typeface="Trebuchet MS"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Judith A. Corrigan, Esq.  |  General Counsel  |  PERAC</a:t>
            </a:r>
          </a:p>
          <a:p>
            <a:r>
              <a:rPr lang="en-US" dirty="0" smtClean="0"/>
              <a:t>MACRS Legal Panel</a:t>
            </a:r>
          </a:p>
          <a:p>
            <a:r>
              <a:rPr lang="en-US" dirty="0" smtClean="0"/>
              <a:t>September 3, 2020</a:t>
            </a:r>
            <a:endParaRPr lang="en-US" dirty="0"/>
          </a:p>
        </p:txBody>
      </p:sp>
      <p:sp>
        <p:nvSpPr>
          <p:cNvPr id="6" name="Slide Number Placeholder 5"/>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1050" b="1">
                <a:solidFill>
                  <a:schemeClr val="bg1"/>
                </a:solidFill>
                <a:latin typeface="Trebuchet MS" pitchFamily="34" charset="0"/>
              </a:defRPr>
            </a:lvl1pPr>
          </a:lstStyle>
          <a:p>
            <a:pPr defTabSz="685800"/>
            <a:fld id="{4469354F-F6DC-41CF-8FBA-E3EDD0F5734A}" type="slidenum">
              <a:rPr lang="en-US" smtClean="0">
                <a:solidFill>
                  <a:prstClr val="white"/>
                </a:solidFill>
              </a:rPr>
              <a:pPr defTabSz="685800"/>
              <a:t>‹#›</a:t>
            </a:fld>
            <a:endParaRPr lang="en-US" dirty="0">
              <a:solidFill>
                <a:prstClr val="white"/>
              </a:solidFill>
            </a:endParaRPr>
          </a:p>
        </p:txBody>
      </p:sp>
    </p:spTree>
    <p:extLst>
      <p:ext uri="{BB962C8B-B14F-4D97-AF65-F5344CB8AC3E}">
        <p14:creationId xmlns:p14="http://schemas.microsoft.com/office/powerpoint/2010/main" val="269447585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005" y="1219200"/>
            <a:ext cx="8056795" cy="1068388"/>
          </a:xfrm>
        </p:spPr>
        <p:txBody>
          <a:bodyPr>
            <a:normAutofit/>
          </a:bodyPr>
          <a:lstStyle>
            <a:lvl1pPr>
              <a:defRPr sz="27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30005" y="2287589"/>
            <a:ext cx="8056795" cy="4113212"/>
          </a:xfrm>
          <a:prstGeom prst="rect">
            <a:avLst/>
          </a:prstGeom>
        </p:spPr>
        <p:txBody>
          <a:bodyPr/>
          <a:lstStyle>
            <a:lvl1pPr marL="257175" indent="-257175">
              <a:lnSpc>
                <a:spcPts val="2400"/>
              </a:lnSpc>
              <a:spcBef>
                <a:spcPts val="1350"/>
              </a:spcBef>
              <a:buClr>
                <a:srgbClr val="B00A2E"/>
              </a:buClr>
              <a:buFont typeface="Wingdings" pitchFamily="2" charset="2"/>
              <a:buChar char="§"/>
              <a:defRPr sz="2100">
                <a:solidFill>
                  <a:schemeClr val="tx1"/>
                </a:solidFill>
                <a:latin typeface="Trebuchet MS" pitchFamily="34" charset="0"/>
              </a:defRPr>
            </a:lvl1pPr>
            <a:lvl2pPr marL="557213" indent="-214313">
              <a:lnSpc>
                <a:spcPts val="2100"/>
              </a:lnSpc>
              <a:spcBef>
                <a:spcPts val="900"/>
              </a:spcBef>
              <a:buClr>
                <a:srgbClr val="B00A2E"/>
              </a:buClr>
              <a:buSzPct val="125000"/>
              <a:buFont typeface="Arial" pitchFamily="34" charset="0"/>
              <a:buChar char="•"/>
              <a:defRPr sz="1800">
                <a:solidFill>
                  <a:schemeClr val="tx1"/>
                </a:solidFill>
                <a:latin typeface="Trebuchet MS" pitchFamily="34" charset="0"/>
              </a:defRPr>
            </a:lvl2pPr>
            <a:lvl3pPr marL="857250" indent="-171450">
              <a:lnSpc>
                <a:spcPts val="1800"/>
              </a:lnSpc>
              <a:spcBef>
                <a:spcPts val="450"/>
              </a:spcBef>
              <a:buClr>
                <a:srgbClr val="B00A2E"/>
              </a:buClr>
              <a:buSzPct val="90000"/>
              <a:buFont typeface="Courier New" pitchFamily="49" charset="0"/>
              <a:buChar char="o"/>
              <a:defRPr sz="1500">
                <a:solidFill>
                  <a:schemeClr val="tx1"/>
                </a:solidFill>
                <a:latin typeface="Trebuchet MS" pitchFamily="34" charset="0"/>
              </a:defRPr>
            </a:lvl3pPr>
            <a:lvl4pPr>
              <a:defRPr>
                <a:solidFill>
                  <a:schemeClr val="tx2">
                    <a:lumMod val="75000"/>
                  </a:schemeClr>
                </a:solidFill>
                <a:latin typeface="Trebuchet MS" pitchFamily="34" charset="0"/>
              </a:defRPr>
            </a:lvl4pPr>
            <a:lvl5pPr>
              <a:defRPr>
                <a:solidFill>
                  <a:schemeClr val="tx2">
                    <a:lumMod val="75000"/>
                  </a:schemeClr>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5"/>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1050" b="1">
                <a:solidFill>
                  <a:schemeClr val="bg1"/>
                </a:solidFill>
                <a:latin typeface="Trebuchet MS" pitchFamily="34" charset="0"/>
              </a:defRPr>
            </a:lvl1pPr>
          </a:lstStyle>
          <a:p>
            <a:pPr defTabSz="685800"/>
            <a:fld id="{4469354F-F6DC-41CF-8FBA-E3EDD0F5734A}" type="slidenum">
              <a:rPr lang="en-US" smtClean="0">
                <a:solidFill>
                  <a:prstClr val="white"/>
                </a:solidFill>
              </a:rPr>
              <a:pPr defTabSz="685800"/>
              <a:t>‹#›</a:t>
            </a:fld>
            <a:endParaRPr lang="en-US" dirty="0">
              <a:solidFill>
                <a:prstClr val="white"/>
              </a:solidFill>
            </a:endParaRPr>
          </a:p>
        </p:txBody>
      </p:sp>
    </p:spTree>
    <p:extLst>
      <p:ext uri="{BB962C8B-B14F-4D97-AF65-F5344CB8AC3E}">
        <p14:creationId xmlns:p14="http://schemas.microsoft.com/office/powerpoint/2010/main" val="1789512306"/>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077200" y="6629400"/>
            <a:ext cx="685800" cy="228600"/>
          </a:xfrm>
          <a:prstGeom prst="rect">
            <a:avLst/>
          </a:prstGeom>
        </p:spPr>
        <p:txBody>
          <a:bodyPr vert="horz" lIns="91440" tIns="45720" rIns="91440" bIns="45720" rtlCol="0" anchor="ctr"/>
          <a:lstStyle>
            <a:lvl1pPr algn="r">
              <a:defRPr sz="1200" b="1">
                <a:solidFill>
                  <a:schemeClr val="bg1"/>
                </a:solidFill>
                <a:latin typeface="Trebuchet MS" pitchFamily="34" charset="0"/>
              </a:defRPr>
            </a:lvl1pPr>
          </a:lstStyle>
          <a:p>
            <a:pPr defTabSz="685800"/>
            <a:fld id="{4469354F-F6DC-41CF-8FBA-E3EDD0F5734A}" type="slidenum">
              <a:rPr lang="en-US" smtClean="0">
                <a:solidFill>
                  <a:prstClr val="white"/>
                </a:solidFill>
              </a:rPr>
              <a:pPr defTabSz="685800"/>
              <a:t>‹#›</a:t>
            </a:fld>
            <a:endParaRPr lang="en-US" dirty="0">
              <a:solidFill>
                <a:prstClr val="white"/>
              </a:solidFill>
            </a:endParaRPr>
          </a:p>
        </p:txBody>
      </p:sp>
    </p:spTree>
    <p:extLst>
      <p:ext uri="{BB962C8B-B14F-4D97-AF65-F5344CB8AC3E}">
        <p14:creationId xmlns:p14="http://schemas.microsoft.com/office/powerpoint/2010/main" val="2031003729"/>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603B8EE-31A5-1C4B-863D-D11892485364}"/>
              </a:ext>
            </a:extLst>
          </p:cNvPr>
          <p:cNvSpPr>
            <a:spLocks noGrp="1"/>
          </p:cNvSpPr>
          <p:nvPr>
            <p:ph type="subTitle" idx="1" hasCustomPrompt="1"/>
          </p:nvPr>
        </p:nvSpPr>
        <p:spPr>
          <a:xfrm>
            <a:off x="630005" y="1295400"/>
            <a:ext cx="7885181" cy="5257800"/>
          </a:xfrm>
          <a:prstGeom prst="rect">
            <a:avLst/>
          </a:prstGeom>
        </p:spPr>
        <p:txBody>
          <a:bodyPr anchor="ctr" anchorCtr="0"/>
          <a:lstStyle>
            <a:lvl1pPr marL="0" indent="0" algn="ctr">
              <a:buNone/>
              <a:defRPr sz="2100" b="1">
                <a:solidFill>
                  <a:srgbClr val="B00A2E"/>
                </a:solidFill>
                <a:latin typeface="Trebuchet MS"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1050" b="1">
                <a:solidFill>
                  <a:schemeClr val="bg1"/>
                </a:solidFill>
                <a:latin typeface="Trebuchet MS" pitchFamily="34" charset="0"/>
              </a:defRPr>
            </a:lvl1pPr>
          </a:lstStyle>
          <a:p>
            <a:pPr defTabSz="685800"/>
            <a:fld id="{4469354F-F6DC-41CF-8FBA-E3EDD0F5734A}" type="slidenum">
              <a:rPr lang="en-US" smtClean="0">
                <a:solidFill>
                  <a:prstClr val="white"/>
                </a:solidFill>
              </a:rPr>
              <a:pPr defTabSz="685800"/>
              <a:t>‹#›</a:t>
            </a:fld>
            <a:endParaRPr lang="en-US" dirty="0">
              <a:solidFill>
                <a:prstClr val="white"/>
              </a:solidFill>
            </a:endParaRPr>
          </a:p>
        </p:txBody>
      </p:sp>
    </p:spTree>
    <p:extLst>
      <p:ext uri="{BB962C8B-B14F-4D97-AF65-F5344CB8AC3E}">
        <p14:creationId xmlns:p14="http://schemas.microsoft.com/office/powerpoint/2010/main" val="3615527887"/>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06" y="1219200"/>
            <a:ext cx="7885181" cy="106838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42463" y="2514600"/>
            <a:ext cx="3872372" cy="468312"/>
          </a:xfrm>
          <a:prstGeom prst="rect">
            <a:avLst/>
          </a:prstGeom>
        </p:spPr>
        <p:txBody>
          <a:bodyPr anchor="b"/>
          <a:lstStyle>
            <a:lvl1pPr marL="0" indent="0">
              <a:buNone/>
              <a:defRPr sz="1800" b="1">
                <a:latin typeface="Trebuchet MS"/>
                <a:cs typeface="Trebuchet M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006" y="3211512"/>
            <a:ext cx="3867382" cy="3265488"/>
          </a:xfrm>
          <a:prstGeom prst="rect">
            <a:avLst/>
          </a:prstGeom>
        </p:spPr>
        <p:txBody>
          <a:bodyPr/>
          <a:lstStyle>
            <a:lvl1pPr marL="257175" indent="-257175">
              <a:buClr>
                <a:srgbClr val="B00A2E"/>
              </a:buClr>
              <a:buFont typeface="Wingdings" charset="2"/>
              <a:buChar char="§"/>
              <a:defRPr sz="1500">
                <a:latin typeface="Trebuchet MS"/>
                <a:cs typeface="Trebuchet MS"/>
              </a:defRPr>
            </a:lvl1pPr>
            <a:lvl2pPr marL="557213" indent="-214313">
              <a:buClr>
                <a:srgbClr val="B00A2E"/>
              </a:buClr>
              <a:buFont typeface="Arial"/>
              <a:buChar char="•"/>
              <a:defRPr sz="1350">
                <a:latin typeface="Trebuchet MS"/>
                <a:cs typeface="Trebuchet MS"/>
              </a:defRPr>
            </a:lvl2pPr>
            <a:lvl3pPr marL="857250" indent="-171450">
              <a:buClr>
                <a:srgbClr val="B00A2E"/>
              </a:buClr>
              <a:buFont typeface="Courier New"/>
              <a:buChar char="o"/>
              <a:defRPr sz="1200">
                <a:latin typeface="Trebuchet MS"/>
                <a:cs typeface="Trebuchet MS"/>
              </a:defRPr>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86330" y="2514600"/>
            <a:ext cx="3829459" cy="457200"/>
          </a:xfrm>
          <a:prstGeom prst="rect">
            <a:avLst/>
          </a:prstGeom>
        </p:spPr>
        <p:txBody>
          <a:bodyPr anchor="b"/>
          <a:lstStyle>
            <a:lvl1pPr marL="0" indent="0">
              <a:buNone/>
              <a:defRPr sz="1800" b="1">
                <a:latin typeface="Trebuchet MS"/>
                <a:cs typeface="Trebuchet M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3211512"/>
            <a:ext cx="3870161" cy="3265488"/>
          </a:xfrm>
          <a:prstGeom prst="rect">
            <a:avLst/>
          </a:prstGeom>
        </p:spPr>
        <p:txBody>
          <a:bodyPr/>
          <a:lstStyle>
            <a:lvl1pPr marL="257175" indent="-257175">
              <a:buClr>
                <a:srgbClr val="B00A2E"/>
              </a:buClr>
              <a:buFont typeface="Wingdings" charset="2"/>
              <a:buChar char="§"/>
              <a:defRPr sz="1500">
                <a:latin typeface="Trebuchet MS"/>
                <a:cs typeface="Trebuchet MS"/>
              </a:defRPr>
            </a:lvl1pPr>
            <a:lvl2pPr marL="557213" indent="-214313">
              <a:buClr>
                <a:srgbClr val="B00A2E"/>
              </a:buClr>
              <a:buFont typeface="Arial"/>
              <a:buChar char="•"/>
              <a:defRPr sz="1350">
                <a:latin typeface="Trebuchet MS"/>
                <a:cs typeface="Trebuchet MS"/>
              </a:defRPr>
            </a:lvl2pPr>
            <a:lvl3pPr marL="857250" indent="-171450">
              <a:buClr>
                <a:srgbClr val="B00A2E"/>
              </a:buClr>
              <a:buFont typeface="Courier New"/>
              <a:buChar char="o"/>
              <a:defRPr sz="1200">
                <a:latin typeface="Trebuchet MS"/>
                <a:cs typeface="Trebuchet MS"/>
              </a:defRPr>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8"/>
          <p:cNvSpPr>
            <a:spLocks noGrp="1"/>
          </p:cNvSpPr>
          <p:nvPr>
            <p:ph type="sldNum" sz="quarter" idx="12"/>
          </p:nvPr>
        </p:nvSpPr>
        <p:spPr/>
        <p:txBody>
          <a:bodyPr/>
          <a:lstStyle/>
          <a:p>
            <a:pPr defTabSz="685800"/>
            <a:fld id="{4469354F-F6DC-41CF-8FBA-E3EDD0F5734A}" type="slidenum">
              <a:rPr lang="en-US" smtClean="0">
                <a:solidFill>
                  <a:prstClr val="white"/>
                </a:solidFill>
              </a:rPr>
              <a:pPr defTabSz="685800"/>
              <a:t>‹#›</a:t>
            </a:fld>
            <a:endParaRPr lang="en-US" dirty="0">
              <a:solidFill>
                <a:prstClr val="white"/>
              </a:solidFill>
            </a:endParaRPr>
          </a:p>
        </p:txBody>
      </p:sp>
    </p:spTree>
    <p:extLst>
      <p:ext uri="{BB962C8B-B14F-4D97-AF65-F5344CB8AC3E}">
        <p14:creationId xmlns:p14="http://schemas.microsoft.com/office/powerpoint/2010/main" val="226632635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xmlns=""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a:lstStyle/>
          <a:p>
            <a:pPr defTabSz="685800"/>
            <a:fld id="{9184DA70-C731-4C70-880D-CCD4705E623C}" type="datetime1">
              <a:rPr lang="en-US" smtClean="0"/>
              <a:pPr defTabSz="685800"/>
              <a:t>9/2/2020</a:t>
            </a:fld>
            <a:endParaRPr lang="en-US" dirty="0"/>
          </a:p>
        </p:txBody>
      </p:sp>
      <p:sp>
        <p:nvSpPr>
          <p:cNvPr id="5" name="Footer Placeholder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a:lstStyle/>
          <a:p>
            <a:pPr defTabSz="685800"/>
            <a:endParaRPr lang="en-US" dirty="0"/>
          </a:p>
        </p:txBody>
      </p:sp>
      <p:sp>
        <p:nvSpPr>
          <p:cNvPr id="6" name="Slide Number Placeholder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3066124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a:lstStyle/>
          <a:p>
            <a:pPr defTabSz="685800"/>
            <a:fld id="{4BE1D723-8F53-4F53-90B0-1982A396982E}" type="datetime1">
              <a:rPr lang="en-US" smtClean="0"/>
              <a:pPr defTabSz="685800"/>
              <a:t>9/2/2020</a:t>
            </a:fld>
            <a:endParaRPr lang="en-US" dirty="0"/>
          </a:p>
        </p:txBody>
      </p:sp>
      <p:sp>
        <p:nvSpPr>
          <p:cNvPr id="8" name="Footer Placeholder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a:lstStyle/>
          <a:p>
            <a:pPr defTabSz="685800"/>
            <a:endParaRPr lang="en-US" dirty="0"/>
          </a:p>
        </p:txBody>
      </p:sp>
      <p:sp>
        <p:nvSpPr>
          <p:cNvPr id="9" name="Slide Number Placeholder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4237464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xmlns=""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a:lstStyle/>
          <a:p>
            <a:pPr defTabSz="685800"/>
            <a:fld id="{97669AF7-7BEB-44E4-9852-375E34362B5B}" type="datetime1">
              <a:rPr lang="en-US" smtClean="0"/>
              <a:pPr defTabSz="685800"/>
              <a:t>9/2/2020</a:t>
            </a:fld>
            <a:endParaRPr lang="en-US" dirty="0"/>
          </a:p>
        </p:txBody>
      </p:sp>
      <p:sp>
        <p:nvSpPr>
          <p:cNvPr id="8" name="Footer Placeholder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a:lstStyle/>
          <a:p>
            <a:pPr defTabSz="685800"/>
            <a:endParaRPr lang="en-US" dirty="0"/>
          </a:p>
        </p:txBody>
      </p:sp>
      <p:sp>
        <p:nvSpPr>
          <p:cNvPr id="11" name="Slide Number Placeholder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1397859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a:lstStyle/>
          <a:p>
            <a:pPr defTabSz="685800"/>
            <a:fld id="{BAAAC38D-0552-4C82-B593-E6124DFADBE2}" type="datetime1">
              <a:rPr lang="en-US" smtClean="0"/>
              <a:pPr defTabSz="685800"/>
              <a:t>9/2/2020</a:t>
            </a:fld>
            <a:endParaRPr lang="en-US" dirty="0"/>
          </a:p>
        </p:txBody>
      </p:sp>
      <p:sp>
        <p:nvSpPr>
          <p:cNvPr id="9" name="Footer Placeholder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a:lstStyle/>
          <a:p>
            <a:pPr defTabSz="685800"/>
            <a:endParaRPr lang="en-US" dirty="0"/>
          </a:p>
        </p:txBody>
      </p:sp>
      <p:sp>
        <p:nvSpPr>
          <p:cNvPr id="10" name="Slide Number Placeholder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405058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8" y="1844825"/>
            <a:ext cx="2988591" cy="398444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139915" y="1892829"/>
            <a:ext cx="44999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139915" y="2324878"/>
            <a:ext cx="44999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140807" y="4053069"/>
            <a:ext cx="44999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140807" y="4485118"/>
            <a:ext cx="4499998" cy="134414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030710412"/>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a:lstStyle/>
          <a:p>
            <a:pPr defTabSz="685800"/>
            <a:fld id="{D9DF0F1C-5577-4ACB-BB62-DF8F3C494C7E}" type="datetime1">
              <a:rPr lang="en-US" smtClean="0"/>
              <a:pPr defTabSz="685800"/>
              <a:t>9/2/2020</a:t>
            </a:fld>
            <a:endParaRPr lang="en-US" dirty="0"/>
          </a:p>
        </p:txBody>
      </p:sp>
      <p:sp>
        <p:nvSpPr>
          <p:cNvPr id="11" name="Footer Placeholder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a:lstStyle/>
          <a:p>
            <a:pPr defTabSz="685800"/>
            <a:endParaRPr lang="en-US" dirty="0"/>
          </a:p>
        </p:txBody>
      </p:sp>
      <p:sp>
        <p:nvSpPr>
          <p:cNvPr id="12" name="Slide Number Placeholder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3747084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a:lstStyle/>
          <a:p>
            <a:pPr defTabSz="685800"/>
            <a:fld id="{1775B394-D9F9-4F0C-B15D-605F45CB9E9F}" type="datetime1">
              <a:rPr lang="en-US" smtClean="0"/>
              <a:pPr defTabSz="685800"/>
              <a:t>9/2/2020</a:t>
            </a:fld>
            <a:endParaRPr lang="en-US" dirty="0"/>
          </a:p>
        </p:txBody>
      </p:sp>
      <p:sp>
        <p:nvSpPr>
          <p:cNvPr id="7" name="Footer Placeholder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a:lstStyle/>
          <a:p>
            <a:pPr defTabSz="685800"/>
            <a:endParaRPr lang="en-US" dirty="0"/>
          </a:p>
        </p:txBody>
      </p:sp>
      <p:sp>
        <p:nvSpPr>
          <p:cNvPr id="8" name="Slide Number Placeholder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2380308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xmlns="" id="{94E9223F-721F-47BF-9FD5-0F8D12FF0DE1}"/>
              </a:ext>
            </a:extLst>
          </p:cNvPr>
          <p:cNvSpPr>
            <a:spLocks noGrp="1"/>
          </p:cNvSpPr>
          <p:nvPr>
            <p:ph type="dt" sz="half" idx="10"/>
          </p:nvPr>
        </p:nvSpPr>
        <p:spPr/>
        <p:txBody>
          <a:bodyPr/>
          <a:lstStyle/>
          <a:p>
            <a:pPr defTabSz="685800"/>
            <a:fld id="{39667345-2558-425A-8533-9BFDBCE15005}" type="datetime1">
              <a:rPr lang="en-US" smtClean="0"/>
              <a:pPr defTabSz="685800"/>
              <a:t>9/2/2020</a:t>
            </a:fld>
            <a:endParaRPr lang="en-US" dirty="0"/>
          </a:p>
        </p:txBody>
      </p:sp>
      <p:sp>
        <p:nvSpPr>
          <p:cNvPr id="3" name="Footer Placeholder 2">
            <a:extLst>
              <a:ext uri="{FF2B5EF4-FFF2-40B4-BE49-F238E27FC236}">
                <a16:creationId xmlns:a16="http://schemas.microsoft.com/office/drawing/2014/main" xmlns="" id="{05915714-6BBA-4593-8591-4E26F7D58D9F}"/>
              </a:ext>
            </a:extLst>
          </p:cNvPr>
          <p:cNvSpPr>
            <a:spLocks noGrp="1"/>
          </p:cNvSpPr>
          <p:nvPr>
            <p:ph type="ftr" sz="quarter" idx="11"/>
          </p:nvPr>
        </p:nvSpPr>
        <p:spPr/>
        <p:txBody>
          <a:bodyPr/>
          <a:lstStyle/>
          <a:p>
            <a:pPr defTabSz="685800"/>
            <a:endParaRPr lang="en-US" dirty="0"/>
          </a:p>
        </p:txBody>
      </p:sp>
      <p:sp>
        <p:nvSpPr>
          <p:cNvPr id="4" name="Slide Number Placeholder 3">
            <a:extLst>
              <a:ext uri="{FF2B5EF4-FFF2-40B4-BE49-F238E27FC236}">
                <a16:creationId xmlns:a16="http://schemas.microsoft.com/office/drawing/2014/main" xmlns="" id="{BE06F857-D2E1-44DD-ABDD-EBB739645B67}"/>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20405145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pPr defTabSz="685800"/>
            <a:fld id="{92BEA474-078D-4E9B-9B14-09A87B19DC46}" type="datetime1">
              <a:rPr lang="en-US" smtClean="0"/>
              <a:pPr defTabSz="685800"/>
              <a:t>9/2/2020</a:t>
            </a:fld>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pPr defTabSz="685800"/>
            <a:endParaRPr lang="en-US" dirty="0">
              <a:solidFill>
                <a:srgbClr val="4A5356"/>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defTabSz="685800"/>
            <a:fld id="{3A98EE3D-8CD1-4C3F-BD1C-C98C9596463C}" type="slidenum">
              <a:rPr lang="en-US" smtClean="0">
                <a:solidFill>
                  <a:srgbClr val="4A5356"/>
                </a:solidFill>
              </a:rPr>
              <a:pPr defTabSz="685800"/>
              <a:t>‹#›</a:t>
            </a:fld>
            <a:endParaRPr lang="en-US" dirty="0">
              <a:solidFill>
                <a:srgbClr val="4A5356"/>
              </a:solidFill>
            </a:endParaRPr>
          </a:p>
        </p:txBody>
      </p:sp>
    </p:spTree>
    <p:extLst>
      <p:ext uri="{BB962C8B-B14F-4D97-AF65-F5344CB8AC3E}">
        <p14:creationId xmlns:p14="http://schemas.microsoft.com/office/powerpoint/2010/main" val="12826126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2" name="Title 1"/>
          <p:cNvSpPr>
            <a:spLocks noGrp="1"/>
          </p:cNvSpPr>
          <p:nvPr>
            <p:ph type="title"/>
          </p:nvPr>
        </p:nvSpPr>
        <p:spPr>
          <a:xfrm>
            <a:off x="822960" y="4799362"/>
            <a:ext cx="7585234"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defTabSz="685800"/>
            <a:fld id="{4907D986-8816-4272-A432-0437A28A9828}" type="datetime1">
              <a:rPr lang="en-US" smtClean="0"/>
              <a:pPr defTabSz="685800"/>
              <a:t>9/2/2020</a:t>
            </a:fld>
            <a:endParaRPr lang="en-US" dirty="0"/>
          </a:p>
        </p:txBody>
      </p:sp>
      <p:sp>
        <p:nvSpPr>
          <p:cNvPr id="6" name="Footer Placeholder 5"/>
          <p:cNvSpPr>
            <a:spLocks noGrp="1"/>
          </p:cNvSpPr>
          <p:nvPr>
            <p:ph type="ftr" sz="quarter" idx="11"/>
          </p:nvPr>
        </p:nvSpPr>
        <p:spPr>
          <a:xfrm>
            <a:off x="822959" y="6446839"/>
            <a:ext cx="5113697" cy="365125"/>
          </a:xfrm>
        </p:spPr>
        <p:txBody>
          <a:bodyPr/>
          <a:lstStyle/>
          <a:p>
            <a:pPr defTabSz="685800"/>
            <a:endParaRPr lang="en-US" dirty="0"/>
          </a:p>
        </p:txBody>
      </p:sp>
      <p:sp>
        <p:nvSpPr>
          <p:cNvPr id="7" name="Slide Number Placeholder 6"/>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3687628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7D5506EE-1026-4F35-9ACC-BD05BE0F9B36}"/>
              </a:ext>
            </a:extLst>
          </p:cNvPr>
          <p:cNvSpPr>
            <a:spLocks noGrp="1"/>
          </p:cNvSpPr>
          <p:nvPr>
            <p:ph type="dt" sz="half" idx="10"/>
          </p:nvPr>
        </p:nvSpPr>
        <p:spPr/>
        <p:txBody>
          <a:bodyPr/>
          <a:lstStyle/>
          <a:p>
            <a:pPr defTabSz="685800"/>
            <a:fld id="{B612A279-0833-481D-8C56-F67FD0AC6C50}" type="datetime1">
              <a:rPr lang="en-US" smtClean="0"/>
              <a:pPr defTabSz="685800"/>
              <a:t>9/2/2020</a:t>
            </a:fld>
            <a:endParaRPr lang="en-US" dirty="0"/>
          </a:p>
        </p:txBody>
      </p:sp>
      <p:sp>
        <p:nvSpPr>
          <p:cNvPr id="8" name="Footer Placeholder 7">
            <a:extLst>
              <a:ext uri="{FF2B5EF4-FFF2-40B4-BE49-F238E27FC236}">
                <a16:creationId xmlns:a16="http://schemas.microsoft.com/office/drawing/2014/main" xmlns="" id="{B7696E5F-8D95-4450-AE52-5438E6EDE2BF}"/>
              </a:ext>
            </a:extLst>
          </p:cNvPr>
          <p:cNvSpPr>
            <a:spLocks noGrp="1"/>
          </p:cNvSpPr>
          <p:nvPr>
            <p:ph type="ftr" sz="quarter" idx="11"/>
          </p:nvPr>
        </p:nvSpPr>
        <p:spPr/>
        <p:txBody>
          <a:bodyPr/>
          <a:lstStyle/>
          <a:p>
            <a:pPr defTabSz="685800"/>
            <a:endParaRPr lang="en-US" dirty="0"/>
          </a:p>
        </p:txBody>
      </p:sp>
      <p:sp>
        <p:nvSpPr>
          <p:cNvPr id="9" name="Slide Number Placeholder 8">
            <a:extLst>
              <a:ext uri="{FF2B5EF4-FFF2-40B4-BE49-F238E27FC236}">
                <a16:creationId xmlns:a16="http://schemas.microsoft.com/office/drawing/2014/main" xmlns="" id="{999B2253-74CC-409E-BEB0-F8EFCFCB5629}"/>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25163162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AF33D6B0-F070-45C4-A472-19F432BE3932}"/>
              </a:ext>
            </a:extLst>
          </p:cNvPr>
          <p:cNvSpPr>
            <a:spLocks noGrp="1"/>
          </p:cNvSpPr>
          <p:nvPr>
            <p:ph type="dt" sz="half" idx="10"/>
          </p:nvPr>
        </p:nvSpPr>
        <p:spPr/>
        <p:txBody>
          <a:bodyPr/>
          <a:lstStyle/>
          <a:p>
            <a:pPr defTabSz="685800"/>
            <a:fld id="{6587DA83-5663-4C9C-B9AA-0B40A3DAFF81}" type="datetime1">
              <a:rPr lang="en-US" smtClean="0"/>
              <a:pPr defTabSz="685800"/>
              <a:t>9/2/2020</a:t>
            </a:fld>
            <a:endParaRPr lang="en-US" dirty="0"/>
          </a:p>
        </p:txBody>
      </p:sp>
      <p:sp>
        <p:nvSpPr>
          <p:cNvPr id="8" name="Footer Placeholder 7">
            <a:extLst>
              <a:ext uri="{FF2B5EF4-FFF2-40B4-BE49-F238E27FC236}">
                <a16:creationId xmlns:a16="http://schemas.microsoft.com/office/drawing/2014/main" xmlns="" id="{9975399F-DAB2-410D-967F-ED17E6F796E7}"/>
              </a:ext>
            </a:extLst>
          </p:cNvPr>
          <p:cNvSpPr>
            <a:spLocks noGrp="1"/>
          </p:cNvSpPr>
          <p:nvPr>
            <p:ph type="ftr" sz="quarter" idx="11"/>
          </p:nvPr>
        </p:nvSpPr>
        <p:spPr/>
        <p:txBody>
          <a:bodyPr/>
          <a:lstStyle/>
          <a:p>
            <a:pPr defTabSz="685800"/>
            <a:endParaRPr lang="en-US" dirty="0"/>
          </a:p>
        </p:txBody>
      </p:sp>
      <p:sp>
        <p:nvSpPr>
          <p:cNvPr id="10" name="Slide Number Placeholder 9">
            <a:extLst>
              <a:ext uri="{FF2B5EF4-FFF2-40B4-BE49-F238E27FC236}">
                <a16:creationId xmlns:a16="http://schemas.microsoft.com/office/drawing/2014/main" xmlns="" id="{F762A46F-6BE5-4D12-9412-5CA7672EA8EC}"/>
              </a:ext>
            </a:extLst>
          </p:cNvPr>
          <p:cNvSpPr>
            <a:spLocks noGrp="1"/>
          </p:cNvSpPr>
          <p:nvPr>
            <p:ph type="sldNum" sz="quarter" idx="12"/>
          </p:nvPr>
        </p:nvSpPr>
        <p:spPr/>
        <p:txBody>
          <a:bodyPr/>
          <a:lstStyle/>
          <a:p>
            <a:pPr defTabSz="685800"/>
            <a:fld id="{3A98EE3D-8CD1-4C3F-BD1C-C98C9596463C}" type="slidenum">
              <a:rPr lang="en-US" smtClean="0"/>
              <a:pPr defTabSz="685800"/>
              <a:t>‹#›</a:t>
            </a:fld>
            <a:endParaRPr lang="en-US" dirty="0"/>
          </a:p>
        </p:txBody>
      </p:sp>
    </p:spTree>
    <p:extLst>
      <p:ext uri="{BB962C8B-B14F-4D97-AF65-F5344CB8AC3E}">
        <p14:creationId xmlns:p14="http://schemas.microsoft.com/office/powerpoint/2010/main" val="8096838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HTL HEADER TITLE">
    <p:spTree>
      <p:nvGrpSpPr>
        <p:cNvPr id="1" name=""/>
        <p:cNvGrpSpPr/>
        <p:nvPr/>
      </p:nvGrpSpPr>
      <p:grpSpPr>
        <a:xfrm>
          <a:off x="0" y="0"/>
          <a:ext cx="0" cy="0"/>
          <a:chOff x="0" y="0"/>
          <a:chExt cx="0" cy="0"/>
        </a:xfrm>
      </p:grpSpPr>
      <p:sp>
        <p:nvSpPr>
          <p:cNvPr id="8" name="Rectangle 2"/>
          <p:cNvSpPr>
            <a:spLocks noGrp="1" noChangeArrowheads="1"/>
          </p:cNvSpPr>
          <p:nvPr>
            <p:ph type="body" sz="half" idx="1"/>
          </p:nvPr>
        </p:nvSpPr>
        <p:spPr>
          <a:xfrm>
            <a:off x="685800" y="1676400"/>
            <a:ext cx="8077200" cy="4419600"/>
          </a:xfrm>
        </p:spPr>
        <p:txBody>
          <a:bodyPr/>
          <a:lstStyle>
            <a:lvl1pPr>
              <a:defRPr/>
            </a:lvl1pPr>
          </a:lstStyle>
          <a:p>
            <a:pPr algn="ctr" eaLnBrk="1" hangingPunct="1">
              <a:buFont typeface="Wingdings" pitchFamily="2" charset="2"/>
              <a:buNone/>
            </a:pPr>
            <a:endParaRPr lang="en-US" b="1" i="1" dirty="0" smtClean="0"/>
          </a:p>
          <a:p>
            <a:pPr algn="ctr" eaLnBrk="1" hangingPunct="1">
              <a:buFont typeface="Wingdings" pitchFamily="2" charset="2"/>
              <a:buNone/>
            </a:pPr>
            <a:r>
              <a:rPr lang="en-US" b="1" i="1" dirty="0" err="1" smtClean="0"/>
              <a:t>xxxxxxxxxxxxxxxxxxxxxx</a:t>
            </a:r>
            <a:endParaRPr lang="en-US" sz="1800" dirty="0" smtClean="0"/>
          </a:p>
          <a:p>
            <a:pPr algn="ctr" eaLnBrk="1" hangingPunct="1">
              <a:buFont typeface="Wingdings" pitchFamily="2" charset="2"/>
              <a:buNone/>
            </a:pPr>
            <a:endParaRPr lang="en-US" sz="1800" dirty="0" smtClean="0"/>
          </a:p>
          <a:p>
            <a:pPr algn="ctr" eaLnBrk="1" hangingPunct="1">
              <a:buFont typeface="Wingdings" pitchFamily="2" charset="2"/>
              <a:buNone/>
            </a:pPr>
            <a:r>
              <a:rPr lang="en-US" sz="3200" b="1" dirty="0" smtClean="0"/>
              <a:t>FRONT PAGE</a:t>
            </a:r>
          </a:p>
          <a:p>
            <a:pPr eaLnBrk="1" hangingPunct="1"/>
            <a:endParaRPr lang="en-US" sz="2000" i="1" dirty="0" smtClean="0"/>
          </a:p>
          <a:p>
            <a:pPr algn="ctr" eaLnBrk="1" hangingPunct="1">
              <a:buFont typeface="Wingdings" pitchFamily="2" charset="2"/>
              <a:buNone/>
            </a:pPr>
            <a:r>
              <a:rPr lang="en-US" sz="1600" i="1" dirty="0" err="1" smtClean="0"/>
              <a:t>xxxxxxxxxx</a:t>
            </a:r>
            <a:endParaRPr lang="en-US" sz="1600" i="1" dirty="0" smtClean="0"/>
          </a:p>
          <a:p>
            <a:pPr algn="ctr" eaLnBrk="1" hangingPunct="1">
              <a:buFont typeface="Wingdings" pitchFamily="2" charset="2"/>
              <a:buNone/>
            </a:pPr>
            <a:endParaRPr lang="en-US" sz="1600" i="1" dirty="0" smtClean="0"/>
          </a:p>
          <a:p>
            <a:pPr algn="ctr" eaLnBrk="1" hangingPunct="1">
              <a:buFont typeface="Wingdings" pitchFamily="2" charset="2"/>
              <a:buNone/>
            </a:pPr>
            <a:r>
              <a:rPr lang="en-US" sz="1800" i="1" dirty="0" err="1" smtClean="0"/>
              <a:t>xxxxxxxxxxxxxxxxxxxxxxxxx</a:t>
            </a:r>
            <a:endParaRPr lang="en-US" sz="1800" i="1" dirty="0" smtClean="0"/>
          </a:p>
          <a:p>
            <a:pPr eaLnBrk="1" hangingPunct="1">
              <a:buFont typeface="Wingdings" pitchFamily="2" charset="2"/>
              <a:buNone/>
            </a:pPr>
            <a:endParaRPr lang="en-US" sz="1800" i="1" dirty="0" smtClean="0"/>
          </a:p>
        </p:txBody>
      </p:sp>
      <p:sp>
        <p:nvSpPr>
          <p:cNvPr id="12" name="Slide Number Placeholder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152400"/>
            <a:ext cx="7848600" cy="1135906"/>
          </a:xfrm>
          <a:prstGeom prst="rect">
            <a:avLst/>
          </a:prstGeom>
        </p:spPr>
      </p:pic>
      <p:sp>
        <p:nvSpPr>
          <p:cNvPr id="9"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2019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DOCID# ON SLIDE MASTER</a:t>
            </a:r>
          </a:p>
        </p:txBody>
      </p:sp>
    </p:spTree>
    <p:extLst>
      <p:ext uri="{BB962C8B-B14F-4D97-AF65-F5344CB8AC3E}">
        <p14:creationId xmlns:p14="http://schemas.microsoft.com/office/powerpoint/2010/main" val="299364529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048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600200"/>
            <a:ext cx="8153400" cy="4530725"/>
          </a:xfrm>
        </p:spPr>
        <p:txBody>
          <a:bodyPr/>
          <a:lstStyle>
            <a:lvl1pPr marL="457200" indent="-457200">
              <a:buClr>
                <a:schemeClr val="accent1">
                  <a:lumMod val="60000"/>
                  <a:lumOff val="40000"/>
                </a:schemeClr>
              </a:buClr>
              <a:buSzPct val="120000"/>
              <a:buFont typeface="Wingdings" panose="05000000000000000000" pitchFamily="2" charset="2"/>
              <a:buChar char="§"/>
              <a:defRPr sz="2800"/>
            </a:lvl1pPr>
            <a:lvl2pPr marL="800100" indent="-342900">
              <a:buClr>
                <a:schemeClr val="accent1">
                  <a:lumMod val="60000"/>
                  <a:lumOff val="40000"/>
                </a:schemeClr>
              </a:buClr>
              <a:buSzPct val="120000"/>
              <a:buFont typeface="Wingdings" panose="05000000000000000000" pitchFamily="2" charset="2"/>
              <a:buChar char="§"/>
              <a:defRPr sz="2800"/>
            </a:lvl2pPr>
            <a:lvl3pPr marL="1143000" indent="-228600">
              <a:buClr>
                <a:schemeClr val="accent1">
                  <a:lumMod val="60000"/>
                  <a:lumOff val="40000"/>
                </a:schemeClr>
              </a:buClr>
              <a:buSzPct val="120000"/>
              <a:buFont typeface="Wingdings" panose="05000000000000000000" pitchFamily="2" charset="2"/>
              <a:buChar char="§"/>
              <a:defRPr sz="2400"/>
            </a:lvl3pPr>
            <a:lvl4pPr marL="1371600" indent="0">
              <a:buNone/>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DOCID# ON SLIDE MASTER</a:t>
            </a:r>
          </a:p>
        </p:txBody>
      </p:sp>
      <p:sp>
        <p:nvSpPr>
          <p:cNvPr id="7"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2019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07552434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7813"/>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hasCustomPrompt="1"/>
          </p:nvPr>
        </p:nvSpPr>
        <p:spPr>
          <a:xfrm>
            <a:off x="685800" y="1600200"/>
            <a:ext cx="4114800" cy="4530725"/>
          </a:xfrm>
        </p:spPr>
        <p:txBody>
          <a:bodyPr/>
          <a:lstStyle>
            <a:lvl1pPr>
              <a:buClr>
                <a:schemeClr val="accent1">
                  <a:lumMod val="60000"/>
                  <a:lumOff val="40000"/>
                </a:schemeClr>
              </a:buClr>
              <a:defRPr/>
            </a:lvl1pPr>
          </a:lstStyle>
          <a:p>
            <a:pPr lvl="0"/>
            <a:r>
              <a:rPr lang="en-US" dirty="0" smtClean="0"/>
              <a:t>Line 1</a:t>
            </a:r>
          </a:p>
        </p:txBody>
      </p:sp>
      <p:sp>
        <p:nvSpPr>
          <p:cNvPr id="4" name="Content Placeholder 3"/>
          <p:cNvSpPr>
            <a:spLocks noGrp="1"/>
          </p:cNvSpPr>
          <p:nvPr>
            <p:ph sz="half" idx="2" hasCustomPrompt="1"/>
          </p:nvPr>
        </p:nvSpPr>
        <p:spPr>
          <a:xfrm>
            <a:off x="4953000" y="1600200"/>
            <a:ext cx="3962400" cy="4530725"/>
          </a:xfrm>
        </p:spPr>
        <p:txBody>
          <a:bodyPr/>
          <a:lstStyle>
            <a:lvl1pPr>
              <a:buClr>
                <a:schemeClr val="accent1">
                  <a:lumMod val="60000"/>
                  <a:lumOff val="40000"/>
                </a:schemeClr>
              </a:buClr>
              <a:defRPr/>
            </a:lvl1pPr>
          </a:lstStyle>
          <a:p>
            <a:pPr lvl="0"/>
            <a:r>
              <a:rPr lang="en-US" dirty="0" smtClean="0"/>
              <a:t>Line 1</a:t>
            </a:r>
          </a:p>
        </p:txBody>
      </p:sp>
      <p:sp>
        <p:nvSpPr>
          <p:cNvPr id="10"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Date Placeholder 3"/>
          <p:cNvSpPr>
            <a:spLocks noGrp="1"/>
          </p:cNvSpPr>
          <p:nvPr>
            <p:ph type="dt" sz="quarter" idx="10"/>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DOCID# ON SLIDE MASTER</a:t>
            </a:r>
          </a:p>
        </p:txBody>
      </p:sp>
      <p:sp>
        <p:nvSpPr>
          <p:cNvPr id="8"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2019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2623247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8" y="1844825"/>
            <a:ext cx="2988591" cy="398444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139915" y="2660915"/>
            <a:ext cx="4499998"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139915" y="3092963"/>
            <a:ext cx="4499998" cy="1968219"/>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4213350552"/>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2019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Slide Number Placeholder 5"/>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Date Placeholder 6"/>
          <p:cNvSpPr>
            <a:spLocks noGrp="1"/>
          </p:cNvSpPr>
          <p:nvPr>
            <p:ph type="dt"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DOCID# ON SLIDE MASTER</a:t>
            </a:r>
          </a:p>
        </p:txBody>
      </p:sp>
    </p:spTree>
    <p:extLst>
      <p:ext uri="{BB962C8B-B14F-4D97-AF65-F5344CB8AC3E}">
        <p14:creationId xmlns:p14="http://schemas.microsoft.com/office/powerpoint/2010/main" val="3529132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4400" spc="15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endParaRPr lang="en-US" dirty="0">
              <a:solidFill>
                <a:srgbClr val="FFFFFF">
                  <a:tint val="75000"/>
                </a:srgbClr>
              </a:solidFill>
            </a:endParaRPr>
          </a:p>
        </p:txBody>
      </p:sp>
      <p:sp>
        <p:nvSpPr>
          <p:cNvPr id="5" name="スライド番号プレースホルダー 4"/>
          <p:cNvSpPr>
            <a:spLocks noGrp="1"/>
          </p:cNvSpPr>
          <p:nvPr>
            <p:ph type="sldNum" sz="quarter" idx="12"/>
          </p:nvPr>
        </p:nvSpPr>
        <p:spPr>
          <a:xfrm>
            <a:off x="8812975" y="6424248"/>
            <a:ext cx="367937" cy="365125"/>
          </a:xfrm>
        </p:spPr>
        <p:txBody>
          <a:bodyPr/>
          <a:lstStyle>
            <a:lvl1pPr algn="ctr">
              <a:defRPr/>
            </a:lvl1pPr>
          </a:lstStyle>
          <a:p>
            <a:fld id="{387164BF-D67A-46C0-81D2-5BAF67C00C80}" type="slidenum">
              <a:rPr lang="en-US" smtClean="0">
                <a:solidFill>
                  <a:srgbClr val="FFFFFF">
                    <a:alpha val="50000"/>
                  </a:srgbClr>
                </a:solidFill>
              </a:rPr>
              <a:pPr/>
              <a:t>‹#›</a:t>
            </a:fld>
            <a:endParaRPr lang="en-US" dirty="0">
              <a:solidFill>
                <a:srgbClr val="FFFFFF">
                  <a:alpha val="50000"/>
                </a:srgbClr>
              </a:solidFill>
            </a:endParaRPr>
          </a:p>
        </p:txBody>
      </p:sp>
      <p:sp>
        <p:nvSpPr>
          <p:cNvPr id="9" name="図プレースホルダー 8"/>
          <p:cNvSpPr>
            <a:spLocks noGrp="1"/>
          </p:cNvSpPr>
          <p:nvPr>
            <p:ph type="pic" sz="quarter" idx="13" hasCustomPrompt="1"/>
          </p:nvPr>
        </p:nvSpPr>
        <p:spPr>
          <a:xfrm>
            <a:off x="719237" y="1748814"/>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2446687" y="2036845"/>
            <a:ext cx="619322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2446687" y="2468893"/>
            <a:ext cx="6193226" cy="1104123"/>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2447579" y="4293096"/>
            <a:ext cx="6193226" cy="431767"/>
          </a:xfrm>
        </p:spPr>
        <p:txBody>
          <a:bodyPr anchor="ctr">
            <a:noAutofit/>
          </a:bodyPr>
          <a:lstStyle>
            <a:lvl1pPr>
              <a:defRPr sz="22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2447579" y="4725144"/>
            <a:ext cx="6193226" cy="1104123"/>
          </a:xfrm>
        </p:spPr>
        <p:txBody>
          <a:bodyPr anchor="t">
            <a:noAutofit/>
          </a:bodyPr>
          <a:lstStyle>
            <a:lvl1pPr>
              <a:defRPr sz="12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endParaRPr lang="en-US" dirty="0">
              <a:solidFill>
                <a:srgbClr val="FFFFFF">
                  <a:tint val="75000"/>
                  <a:alpha val="70000"/>
                </a:srgbClr>
              </a:solidFill>
            </a:endParaRPr>
          </a:p>
        </p:txBody>
      </p:sp>
      <p:sp>
        <p:nvSpPr>
          <p:cNvPr id="19" name="テキスト プレースホルダー 11"/>
          <p:cNvSpPr>
            <a:spLocks noGrp="1"/>
          </p:cNvSpPr>
          <p:nvPr>
            <p:ph type="body" sz="quarter" idx="18" hasCustomPrompt="1"/>
          </p:nvPr>
        </p:nvSpPr>
        <p:spPr>
          <a:xfrm>
            <a:off x="431180" y="1028733"/>
            <a:ext cx="8245632" cy="384043"/>
          </a:xfrm>
        </p:spPr>
        <p:txBody>
          <a:bodyPr anchor="t">
            <a:noAutofit/>
          </a:bodyPr>
          <a:lstStyle>
            <a:lvl1pPr algn="ctr">
              <a:defRPr sz="14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719237" y="4149080"/>
            <a:ext cx="1404278" cy="1872209"/>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3400463390"/>
      </p:ext>
    </p:extLst>
  </p:cSld>
  <p:clrMapOvr>
    <a:masterClrMapping/>
  </p:clrMapOvr>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theme" Target="../theme/theme3.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image" Target="../media/image9.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image" Target="../media/image7.pn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4.png"/><Relationship Id="rId2" Type="http://schemas.openxmlformats.org/officeDocument/2006/relationships/slideLayout" Target="../slideLayouts/slideLayout46.xml"/><Relationship Id="rId16"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image" Target="../media/image2.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22.jp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theme" Target="../theme/theme8.xml"/><Relationship Id="rId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6" cstate="print"/>
          <a:srcRect/>
          <a:stretch>
            <a:fillRect/>
          </a:stretch>
        </p:blipFill>
        <p:spPr bwMode="auto">
          <a:xfrm>
            <a:off x="-15873" y="6007256"/>
            <a:ext cx="9159875" cy="849313"/>
          </a:xfrm>
          <a:prstGeom prst="rect">
            <a:avLst/>
          </a:prstGeom>
          <a:noFill/>
        </p:spPr>
      </p:pic>
      <p:sp>
        <p:nvSpPr>
          <p:cNvPr id="2" name="Title Placeholder 1"/>
          <p:cNvSpPr>
            <a:spLocks noGrp="1"/>
          </p:cNvSpPr>
          <p:nvPr>
            <p:ph type="title"/>
          </p:nvPr>
        </p:nvSpPr>
        <p:spPr>
          <a:xfrm>
            <a:off x="381000" y="230344"/>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3031"/>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53" r:id="rId3"/>
  </p:sldLayoutIdLst>
  <p:transition spd="med">
    <p:fade thruBlk="1"/>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dirty="0">
                <a:solidFill>
                  <a:srgbClr val="000000"/>
                </a:solidFill>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dirty="0">
                  <a:solidFill>
                    <a:srgbClr val="000000"/>
                  </a:solidFill>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grpSp>
      </p:grpSp>
      <p:sp>
        <p:nvSpPr>
          <p:cNvPr id="1027" name="Rectangle 7"/>
          <p:cNvSpPr>
            <a:spLocks noGrp="1" noChangeArrowheads="1"/>
          </p:cNvSpPr>
          <p:nvPr>
            <p:ph type="title"/>
          </p:nvPr>
        </p:nvSpPr>
        <p:spPr bwMode="auto">
          <a:xfrm>
            <a:off x="6858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8"/>
          <p:cNvSpPr>
            <a:spLocks noGrp="1" noChangeArrowheads="1"/>
          </p:cNvSpPr>
          <p:nvPr>
            <p:ph type="body" idx="1"/>
          </p:nvPr>
        </p:nvSpPr>
        <p:spPr bwMode="auto">
          <a:xfrm>
            <a:off x="762000" y="1600200"/>
            <a:ext cx="8153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Line 1</a:t>
            </a:r>
          </a:p>
          <a:p>
            <a:pPr lvl="0"/>
            <a:r>
              <a:rPr lang="en-US" dirty="0" smtClean="0"/>
              <a:t>Line 2</a:t>
            </a:r>
          </a:p>
          <a:p>
            <a:pPr lvl="1"/>
            <a:r>
              <a:rPr lang="en-US" dirty="0" smtClean="0"/>
              <a:t>Line 1</a:t>
            </a:r>
          </a:p>
          <a:p>
            <a:pPr lvl="1"/>
            <a:r>
              <a:rPr lang="en-US" dirty="0" smtClean="0"/>
              <a:t>Line 2</a:t>
            </a:r>
          </a:p>
        </p:txBody>
      </p:sp>
      <p:sp>
        <p:nvSpPr>
          <p:cNvPr id="1320970"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fontAlgn="base">
              <a:spcBef>
                <a:spcPct val="0"/>
              </a:spcBef>
              <a:spcAft>
                <a:spcPct val="0"/>
              </a:spcAft>
              <a:defRPr/>
            </a:pPr>
            <a:endParaRPr lang="en-US" dirty="0">
              <a:solidFill>
                <a:srgbClr val="000000"/>
              </a:solidFill>
            </a:endParaRPr>
          </a:p>
        </p:txBody>
      </p:sp>
      <p:sp>
        <p:nvSpPr>
          <p:cNvPr id="1320971"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fontAlgn="base">
              <a:spcBef>
                <a:spcPct val="0"/>
              </a:spcBef>
              <a:spcAft>
                <a:spcPct val="0"/>
              </a:spcAft>
              <a:defRPr/>
            </a:pPr>
            <a:fld id="{15F0162F-D32D-4644-8C75-7C30F4F9E797}"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charset="0"/>
            </a:endParaRPr>
          </a:p>
        </p:txBody>
      </p:sp>
      <p:sp>
        <p:nvSpPr>
          <p:cNvPr id="13"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dirty="0" smtClean="0">
              <a:solidFill>
                <a:srgbClr val="000000"/>
              </a:solidFill>
            </a:endParaRPr>
          </a:p>
        </p:txBody>
      </p:sp>
    </p:spTree>
    <p:extLst>
      <p:ext uri="{BB962C8B-B14F-4D97-AF65-F5344CB8AC3E}">
        <p14:creationId xmlns:p14="http://schemas.microsoft.com/office/powerpoint/2010/main" val="16907021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800">
          <a:solidFill>
            <a:schemeClr val="tx1"/>
          </a:solidFill>
          <a:latin typeface="+mn-lt"/>
          <a:ea typeface="+mn-ea"/>
          <a:cs typeface="+mn-cs"/>
        </a:defRPr>
      </a:lvl1pPr>
      <a:lvl2pPr marL="800100" indent="-3429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0"/>
          <a:srcRect/>
          <a:stretch>
            <a:fillRect/>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41727" y="-82650"/>
            <a:ext cx="9059353" cy="1214373"/>
          </a:xfrm>
          <a:prstGeom prst="rect">
            <a:avLst/>
          </a:prstGeom>
        </p:spPr>
      </p:pic>
      <p:pic>
        <p:nvPicPr>
          <p:cNvPr id="9" name="図 8"/>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rot="10800000">
            <a:off x="0" y="0"/>
            <a:ext cx="558573" cy="750706"/>
          </a:xfrm>
          <a:prstGeom prst="rect">
            <a:avLst/>
          </a:prstGeom>
        </p:spPr>
      </p:pic>
      <p:pic>
        <p:nvPicPr>
          <p:cNvPr id="8" name="図 7"/>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8580842" y="6108796"/>
            <a:ext cx="558573" cy="750706"/>
          </a:xfrm>
          <a:prstGeom prst="rect">
            <a:avLst/>
          </a:prstGeom>
        </p:spPr>
      </p:pic>
      <p:pic>
        <p:nvPicPr>
          <p:cNvPr id="7" name="図 6"/>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297"/>
            <a:ext cx="9144397" cy="6857703"/>
          </a:xfrm>
          <a:prstGeom prst="rect">
            <a:avLst/>
          </a:prstGeom>
        </p:spPr>
      </p:pic>
      <p:pic>
        <p:nvPicPr>
          <p:cNvPr id="14" name="図 13"/>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rot="10800000">
            <a:off x="49544" y="6247075"/>
            <a:ext cx="9059353" cy="1214373"/>
          </a:xfrm>
          <a:prstGeom prst="rect">
            <a:avLst/>
          </a:prstGeom>
        </p:spPr>
      </p:pic>
      <p:sp>
        <p:nvSpPr>
          <p:cNvPr id="2" name="タイトル プレースホルダー 1"/>
          <p:cNvSpPr>
            <a:spLocks noGrp="1"/>
          </p:cNvSpPr>
          <p:nvPr>
            <p:ph type="title"/>
          </p:nvPr>
        </p:nvSpPr>
        <p:spPr>
          <a:xfrm>
            <a:off x="447212" y="164638"/>
            <a:ext cx="8229600" cy="802101"/>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457200" y="1220755"/>
            <a:ext cx="8229600" cy="4905409"/>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457200" y="6405331"/>
            <a:ext cx="2133600" cy="365125"/>
          </a:xfrm>
          <a:prstGeom prst="rect">
            <a:avLst/>
          </a:prstGeom>
        </p:spPr>
        <p:txBody>
          <a:bodyPr vert="horz" lIns="163275" tIns="81638" rIns="163275" bIns="81638" rtlCol="0" anchor="ctr"/>
          <a:lstStyle>
            <a:lvl1pPr algn="l">
              <a:defRPr sz="1050">
                <a:solidFill>
                  <a:schemeClr val="tx1">
                    <a:tint val="75000"/>
                  </a:schemeClr>
                </a:solidFill>
              </a:defRPr>
            </a:lvl1pPr>
          </a:lstStyle>
          <a:p>
            <a:pPr defTabSz="816377"/>
            <a:endParaRPr lang="en-US" dirty="0">
              <a:solidFill>
                <a:srgbClr val="FFFFFF">
                  <a:tint val="75000"/>
                </a:srgbClr>
              </a:solidFill>
            </a:endParaRPr>
          </a:p>
        </p:txBody>
      </p:sp>
      <p:sp>
        <p:nvSpPr>
          <p:cNvPr id="5" name="フッター プレースホルダー 4"/>
          <p:cNvSpPr>
            <a:spLocks noGrp="1"/>
          </p:cNvSpPr>
          <p:nvPr>
            <p:ph type="ftr" sz="quarter" idx="3"/>
          </p:nvPr>
        </p:nvSpPr>
        <p:spPr>
          <a:xfrm>
            <a:off x="2627615" y="6425223"/>
            <a:ext cx="3888769" cy="365125"/>
          </a:xfrm>
          <a:prstGeom prst="rect">
            <a:avLst/>
          </a:prstGeom>
        </p:spPr>
        <p:txBody>
          <a:bodyPr vert="horz" lIns="163275" tIns="81638" rIns="163275" bIns="81638" rtlCol="0" anchor="ctr"/>
          <a:lstStyle>
            <a:lvl1pPr algn="ctr">
              <a:defRPr sz="1050">
                <a:solidFill>
                  <a:schemeClr val="tx1">
                    <a:tint val="75000"/>
                    <a:alpha val="70000"/>
                  </a:schemeClr>
                </a:solidFill>
              </a:defRPr>
            </a:lvl1pPr>
          </a:lstStyle>
          <a:p>
            <a:pPr defTabSz="816377"/>
            <a:endParaRPr lang="en-US" dirty="0">
              <a:solidFill>
                <a:srgbClr val="FFFFFF">
                  <a:tint val="75000"/>
                  <a:alpha val="70000"/>
                </a:srgbClr>
              </a:solidFill>
            </a:endParaRPr>
          </a:p>
        </p:txBody>
      </p:sp>
      <p:sp>
        <p:nvSpPr>
          <p:cNvPr id="6" name="スライド番号プレースホルダー 5"/>
          <p:cNvSpPr>
            <a:spLocks noGrp="1"/>
          </p:cNvSpPr>
          <p:nvPr>
            <p:ph type="sldNum" sz="quarter" idx="4"/>
          </p:nvPr>
        </p:nvSpPr>
        <p:spPr>
          <a:xfrm>
            <a:off x="8776968" y="6357326"/>
            <a:ext cx="367937" cy="365125"/>
          </a:xfrm>
          <a:prstGeom prst="rect">
            <a:avLst/>
          </a:prstGeom>
        </p:spPr>
        <p:txBody>
          <a:bodyPr vert="horz" lIns="163275" tIns="81638" rIns="163275" bIns="81638" rtlCol="0" anchor="ctr"/>
          <a:lstStyle>
            <a:lvl1pPr algn="r">
              <a:defRPr sz="1800">
                <a:solidFill>
                  <a:schemeClr val="tx1">
                    <a:alpha val="50000"/>
                  </a:schemeClr>
                </a:solidFill>
                <a:latin typeface="Bebas Neue Regular" pitchFamily="50" charset="0"/>
              </a:defRPr>
            </a:lvl1pPr>
          </a:lstStyle>
          <a:p>
            <a:pPr defTabSz="816377"/>
            <a:fld id="{387164BF-D67A-46C0-81D2-5BAF67C00C80}" type="slidenum">
              <a:rPr lang="en-US" smtClean="0">
                <a:solidFill>
                  <a:srgbClr val="FFFFFF">
                    <a:alpha val="50000"/>
                  </a:srgbClr>
                </a:solidFill>
              </a:rPr>
              <a:pPr defTabSz="816377"/>
              <a:t>‹#›</a:t>
            </a:fld>
            <a:endParaRPr lang="en-US" dirty="0">
              <a:solidFill>
                <a:srgbClr val="FFFFFF">
                  <a:alpha val="50000"/>
                </a:srgbClr>
              </a:solidFill>
            </a:endParaRPr>
          </a:p>
        </p:txBody>
      </p:sp>
    </p:spTree>
    <p:extLst>
      <p:ext uri="{BB962C8B-B14F-4D97-AF65-F5344CB8AC3E}">
        <p14:creationId xmlns:p14="http://schemas.microsoft.com/office/powerpoint/2010/main" val="54188271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Lst>
  <mc:AlternateContent xmlns:mc="http://schemas.openxmlformats.org/markup-compatibility/2006" xmlns:p14="http://schemas.microsoft.com/office/powerpoint/2010/main">
    <mc:Choice Requires="p14">
      <p:transition spd="slow" p14:dur="59000" advTm="4001">
        <p14:vortex dir="r"/>
      </p:transition>
    </mc:Choice>
    <mc:Fallback xmlns="">
      <p:transition spd="slow" advTm="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hf hdr="0" ftr="0" dt="0"/>
  <p:txStyles>
    <p:titleStyle>
      <a:lvl1pPr algn="ctr" defTabSz="816377" rtl="0" eaLnBrk="1" latinLnBrk="0" hangingPunct="1">
        <a:spcBef>
          <a:spcPct val="0"/>
        </a:spcBef>
        <a:buNone/>
        <a:defRPr sz="4400" kern="1200" spc="150" baseline="0">
          <a:solidFill>
            <a:schemeClr val="tx1"/>
          </a:solidFill>
          <a:latin typeface="+mj-lt"/>
          <a:ea typeface="+mj-ea"/>
          <a:cs typeface="+mj-cs"/>
        </a:defRPr>
      </a:lvl1pPr>
    </p:titleStyle>
    <p:bodyStyle>
      <a:lvl1pPr marL="0" indent="0" algn="l" defTabSz="816377" rtl="0" eaLnBrk="1" latinLnBrk="0" hangingPunct="1">
        <a:spcBef>
          <a:spcPct val="20000"/>
        </a:spcBef>
        <a:buFont typeface="Arial" panose="020B0604020202020204" pitchFamily="34" charset="0"/>
        <a:buNone/>
        <a:defRPr sz="1000" kern="1200" baseline="0">
          <a:solidFill>
            <a:schemeClr val="tx1"/>
          </a:solidFill>
          <a:latin typeface="+mn-lt"/>
          <a:ea typeface="+mn-ea"/>
          <a:cs typeface="+mn-cs"/>
        </a:defRPr>
      </a:lvl1pPr>
      <a:lvl2pPr marL="663306" indent="-255118"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020471" indent="-204094"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3pPr>
      <a:lvl4pPr marL="1428659" indent="-204094"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836847" indent="-204094" algn="l" defTabSz="81637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245035"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53223"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61411"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9600" indent="-204094" algn="l" defTabSz="8163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6377" rtl="0" eaLnBrk="1" latinLnBrk="0" hangingPunct="1">
        <a:defRPr sz="1600" kern="1200">
          <a:solidFill>
            <a:schemeClr val="tx1"/>
          </a:solidFill>
          <a:latin typeface="+mn-lt"/>
          <a:ea typeface="+mn-ea"/>
          <a:cs typeface="+mn-cs"/>
        </a:defRPr>
      </a:lvl1pPr>
      <a:lvl2pPr marL="408188" algn="l" defTabSz="816377" rtl="0" eaLnBrk="1" latinLnBrk="0" hangingPunct="1">
        <a:defRPr sz="1600" kern="1200">
          <a:solidFill>
            <a:schemeClr val="tx1"/>
          </a:solidFill>
          <a:latin typeface="+mn-lt"/>
          <a:ea typeface="+mn-ea"/>
          <a:cs typeface="+mn-cs"/>
        </a:defRPr>
      </a:lvl2pPr>
      <a:lvl3pPr marL="816377" algn="l" defTabSz="816377" rtl="0" eaLnBrk="1" latinLnBrk="0" hangingPunct="1">
        <a:defRPr sz="1600" kern="1200">
          <a:solidFill>
            <a:schemeClr val="tx1"/>
          </a:solidFill>
          <a:latin typeface="+mn-lt"/>
          <a:ea typeface="+mn-ea"/>
          <a:cs typeface="+mn-cs"/>
        </a:defRPr>
      </a:lvl3pPr>
      <a:lvl4pPr marL="1224565" algn="l" defTabSz="816377" rtl="0" eaLnBrk="1" latinLnBrk="0" hangingPunct="1">
        <a:defRPr sz="1600" kern="1200">
          <a:solidFill>
            <a:schemeClr val="tx1"/>
          </a:solidFill>
          <a:latin typeface="+mn-lt"/>
          <a:ea typeface="+mn-ea"/>
          <a:cs typeface="+mn-cs"/>
        </a:defRPr>
      </a:lvl4pPr>
      <a:lvl5pPr marL="1632753" algn="l" defTabSz="816377" rtl="0" eaLnBrk="1" latinLnBrk="0" hangingPunct="1">
        <a:defRPr sz="1600" kern="1200">
          <a:solidFill>
            <a:schemeClr val="tx1"/>
          </a:solidFill>
          <a:latin typeface="+mn-lt"/>
          <a:ea typeface="+mn-ea"/>
          <a:cs typeface="+mn-cs"/>
        </a:defRPr>
      </a:lvl5pPr>
      <a:lvl6pPr marL="2040941" algn="l" defTabSz="816377" rtl="0" eaLnBrk="1" latinLnBrk="0" hangingPunct="1">
        <a:defRPr sz="1600" kern="1200">
          <a:solidFill>
            <a:schemeClr val="tx1"/>
          </a:solidFill>
          <a:latin typeface="+mn-lt"/>
          <a:ea typeface="+mn-ea"/>
          <a:cs typeface="+mn-cs"/>
        </a:defRPr>
      </a:lvl6pPr>
      <a:lvl7pPr marL="2449129" algn="l" defTabSz="816377" rtl="0" eaLnBrk="1" latinLnBrk="0" hangingPunct="1">
        <a:defRPr sz="1600" kern="1200">
          <a:solidFill>
            <a:schemeClr val="tx1"/>
          </a:solidFill>
          <a:latin typeface="+mn-lt"/>
          <a:ea typeface="+mn-ea"/>
          <a:cs typeface="+mn-cs"/>
        </a:defRPr>
      </a:lvl7pPr>
      <a:lvl8pPr marL="2857317" algn="l" defTabSz="816377" rtl="0" eaLnBrk="1" latinLnBrk="0" hangingPunct="1">
        <a:defRPr sz="1600" kern="1200">
          <a:solidFill>
            <a:schemeClr val="tx1"/>
          </a:solidFill>
          <a:latin typeface="+mn-lt"/>
          <a:ea typeface="+mn-ea"/>
          <a:cs typeface="+mn-cs"/>
        </a:defRPr>
      </a:lvl8pPr>
      <a:lvl9pPr marL="3265506" algn="l" defTabSz="816377"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55340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ransition spd="slow">
    <p:fade/>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7" cstate="print"/>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059976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96" r:id="rId4"/>
  </p:sldLayoutIdLst>
  <p:transition spd="med">
    <p:fade thruBlk="1"/>
  </p:transition>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8"/>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9"/>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9"/>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9"/>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06" y="1205802"/>
            <a:ext cx="7885181" cy="1081786"/>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8745036" y="6553200"/>
            <a:ext cx="398964" cy="304800"/>
          </a:xfrm>
          <a:prstGeom prst="rect">
            <a:avLst/>
          </a:prstGeom>
        </p:spPr>
        <p:txBody>
          <a:bodyPr vert="horz" lIns="91440" tIns="45720" rIns="91440" bIns="45720" rtlCol="0" anchor="ctr"/>
          <a:lstStyle>
            <a:lvl1pPr algn="ctr">
              <a:defRPr sz="1050" b="1">
                <a:solidFill>
                  <a:schemeClr val="bg1"/>
                </a:solidFill>
                <a:latin typeface="Trebuchet MS" pitchFamily="34" charset="0"/>
              </a:defRPr>
            </a:lvl1pPr>
          </a:lstStyle>
          <a:p>
            <a:pPr defTabSz="685800"/>
            <a:fld id="{4469354F-F6DC-41CF-8FBA-E3EDD0F5734A}" type="slidenum">
              <a:rPr lang="en-US" smtClean="0">
                <a:solidFill>
                  <a:prstClr val="white"/>
                </a:solidFill>
              </a:rPr>
              <a:pPr defTabSz="685800"/>
              <a:t>‹#›</a:t>
            </a:fld>
            <a:endParaRPr lang="en-US" dirty="0">
              <a:solidFill>
                <a:prstClr val="white"/>
              </a:solidFill>
            </a:endParaRPr>
          </a:p>
        </p:txBody>
      </p:sp>
    </p:spTree>
    <p:extLst>
      <p:ext uri="{BB962C8B-B14F-4D97-AF65-F5344CB8AC3E}">
        <p14:creationId xmlns:p14="http://schemas.microsoft.com/office/powerpoint/2010/main" val="1044310291"/>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Lst>
  <p:transition spd="slow">
    <p:wipe/>
  </p:transition>
  <p:hf hdr="0" ftr="0" dt="0"/>
  <p:txStyles>
    <p:titleStyle>
      <a:lvl1pPr algn="l" defTabSz="685800" rtl="0" eaLnBrk="1" latinLnBrk="0" hangingPunct="1">
        <a:spcBef>
          <a:spcPct val="0"/>
        </a:spcBef>
        <a:buNone/>
        <a:defRPr sz="2700" b="1" kern="1200">
          <a:solidFill>
            <a:schemeClr val="tx1"/>
          </a:solidFill>
          <a:latin typeface="Trebuchet MS" pitchFamily="34" charset="0"/>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96">
          <p15:clr>
            <a:srgbClr val="F26B43"/>
          </p15:clr>
        </p15:guide>
        <p15:guide id="2" pos="288">
          <p15:clr>
            <a:srgbClr val="F26B43"/>
          </p15:clr>
        </p15:guide>
        <p15:guide id="3" pos="5472">
          <p15:clr>
            <a:srgbClr val="F26B43"/>
          </p15:clr>
        </p15:guide>
        <p15:guide id="4" orient="horz" pos="14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600">
                <a:solidFill>
                  <a:srgbClr val="FFFFFF"/>
                </a:solidFill>
              </a:defRPr>
            </a:lvl1pPr>
          </a:lstStyle>
          <a:p>
            <a:pPr defTabSz="685800"/>
            <a:fld id="{62D6E202-B606-4609-B914-27C9371A1F6D}" type="datetime1">
              <a:rPr lang="en-US" smtClean="0"/>
              <a:pPr defTabSz="685800"/>
              <a:t>9/2/2020</a:t>
            </a:fld>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600" cap="all" baseline="0">
                <a:solidFill>
                  <a:srgbClr val="FFFFFF"/>
                </a:solidFill>
              </a:defRPr>
            </a:lvl1pPr>
          </a:lstStyle>
          <a:p>
            <a:pPr defTabSz="685800"/>
            <a:endParaRPr lang="en-US"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600">
                <a:solidFill>
                  <a:srgbClr val="FFFFFF"/>
                </a:solidFill>
              </a:defRPr>
            </a:lvl1pPr>
          </a:lstStyle>
          <a:p>
            <a:pPr defTabSz="685800"/>
            <a:fld id="{3A98EE3D-8CD1-4C3F-BD1C-C98C9596463C}" type="slidenum">
              <a:rPr lang="en-US" smtClean="0"/>
              <a:pPr defTabSz="685800"/>
              <a:t>‹#›</a:t>
            </a:fld>
            <a:endParaRPr lang="en-US" dirty="0"/>
          </a:p>
        </p:txBody>
      </p:sp>
      <p:cxnSp>
        <p:nvCxnSpPr>
          <p:cNvPr id="10" name="Straight Connector 9">
            <a:extLst>
              <a:ext uri="{FF2B5EF4-FFF2-40B4-BE49-F238E27FC236}">
                <a16:creationId xmlns:a16="http://schemas.microsoft.com/office/drawing/2014/main" xmlns=""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05733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hf sldNum="0" hdr="0" ftr="0" dt="0"/>
  <p:txStyles>
    <p:titleStyle>
      <a:lvl1pPr algn="l" defTabSz="685800"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userDrawn="1"/>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sp>
        <p:nvSpPr>
          <p:cNvPr id="1027" name="Rectangle 7"/>
          <p:cNvSpPr>
            <a:spLocks noGrp="1" noChangeArrowheads="1"/>
          </p:cNvSpPr>
          <p:nvPr>
            <p:ph type="title"/>
          </p:nvPr>
        </p:nvSpPr>
        <p:spPr bwMode="auto">
          <a:xfrm>
            <a:off x="6858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8" name="Rectangle 8"/>
          <p:cNvSpPr>
            <a:spLocks noGrp="1" noChangeArrowheads="1"/>
          </p:cNvSpPr>
          <p:nvPr>
            <p:ph type="body" idx="1"/>
          </p:nvPr>
        </p:nvSpPr>
        <p:spPr bwMode="auto">
          <a:xfrm>
            <a:off x="762000" y="1600200"/>
            <a:ext cx="8153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Line 1</a:t>
            </a:r>
          </a:p>
          <a:p>
            <a:pPr lvl="0"/>
            <a:r>
              <a:rPr lang="en-US" dirty="0" smtClean="0"/>
              <a:t>Line 2</a:t>
            </a:r>
          </a:p>
          <a:p>
            <a:pPr lvl="1"/>
            <a:r>
              <a:rPr lang="en-US" dirty="0" smtClean="0"/>
              <a:t>Line 1</a:t>
            </a:r>
          </a:p>
          <a:p>
            <a:pPr lvl="1"/>
            <a:r>
              <a:rPr lang="en-US" dirty="0" smtClean="0"/>
              <a:t>Line 2</a:t>
            </a:r>
          </a:p>
        </p:txBody>
      </p:sp>
      <p:sp>
        <p:nvSpPr>
          <p:cNvPr id="1320970" name="Rectangle 10"/>
          <p:cNvSpPr>
            <a:spLocks noGrp="1" noChangeArrowheads="1"/>
          </p:cNvSpPr>
          <p:nvPr>
            <p:ph type="ftr" sz="quarter" idx="3"/>
          </p:nvPr>
        </p:nvSpPr>
        <p:spPr bwMode="auto">
          <a:xfrm>
            <a:off x="2819400" y="64008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2019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20971" name="Rectangle 11"/>
          <p:cNvSpPr>
            <a:spLocks noGrp="1" noChangeArrowheads="1"/>
          </p:cNvSpPr>
          <p:nvPr>
            <p:ph type="sldNum" sz="quarter" idx="4"/>
          </p:nvPr>
        </p:nvSpPr>
        <p:spPr bwMode="auto">
          <a:xfrm>
            <a:off x="7783286" y="6400800"/>
            <a:ext cx="1066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Date Placeholder 3"/>
          <p:cNvSpPr>
            <a:spLocks noGrp="1"/>
          </p:cNvSpPr>
          <p:nvPr>
            <p:ph type="dt" sz="quarter" idx="2"/>
          </p:nvPr>
        </p:nvSpPr>
        <p:spPr>
          <a:xfrm>
            <a:off x="762000" y="6400800"/>
            <a:ext cx="1828800" cy="304800"/>
          </a:xfrm>
          <a:prstGeom prst="rect">
            <a:avLst/>
          </a:prstGeom>
          <a:noFill/>
        </p:spPr>
        <p:txBody>
          <a:bodyPr/>
          <a:lstStyle>
            <a:lvl1pPr eaLnBrk="0" hangingPunct="0">
              <a:defRPr sz="1000">
                <a:solidFill>
                  <a:schemeClr val="tx1"/>
                </a:solidFill>
                <a:latin typeface="+mn-lt"/>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DOCID# ON SLIDE MASTER</a:t>
            </a:r>
          </a:p>
        </p:txBody>
      </p:sp>
    </p:spTree>
    <p:extLst>
      <p:ext uri="{BB962C8B-B14F-4D97-AF65-F5344CB8AC3E}">
        <p14:creationId xmlns:p14="http://schemas.microsoft.com/office/powerpoint/2010/main" val="3099836563"/>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Lst>
  <p:timing>
    <p:tnLst>
      <p:par>
        <p:cTn id="1" dur="indefinite" restart="never" nodeType="tmRoot"/>
      </p:par>
    </p:tnLst>
  </p:timing>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800">
          <a:solidFill>
            <a:schemeClr val="tx1"/>
          </a:solidFill>
          <a:latin typeface="+mn-lt"/>
          <a:ea typeface="+mn-ea"/>
          <a:cs typeface="+mn-cs"/>
        </a:defRPr>
      </a:lvl1pPr>
      <a:lvl2pPr marL="800100" indent="-342900" algn="l" rtl="0" eaLnBrk="0" fontAlgn="base" hangingPunct="0">
        <a:spcBef>
          <a:spcPct val="20000"/>
        </a:spcBef>
        <a:spcAft>
          <a:spcPct val="0"/>
        </a:spcAft>
        <a:buClr>
          <a:schemeClr val="accent1">
            <a:lumMod val="60000"/>
            <a:lumOff val="40000"/>
          </a:schemeClr>
        </a:buClr>
        <a:buSzPct val="120000"/>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053" y="1524000"/>
            <a:ext cx="3719513" cy="2209800"/>
          </a:xfrm>
        </p:spPr>
        <p:txBody>
          <a:bodyPr/>
          <a:lstStyle/>
          <a:p>
            <a:r>
              <a:rPr lang="en-US" sz="4400" dirty="0" smtClean="0">
                <a:solidFill>
                  <a:schemeClr val="tx1"/>
                </a:solidFill>
              </a:rPr>
              <a:t>Select Cases and Current Legal Issues</a:t>
            </a:r>
            <a:endParaRPr lang="en-US" sz="4400" dirty="0">
              <a:solidFill>
                <a:schemeClr val="tx1"/>
              </a:solidFill>
            </a:endParaRPr>
          </a:p>
        </p:txBody>
      </p:sp>
      <p:sp>
        <p:nvSpPr>
          <p:cNvPr id="3" name="Subtitle 2"/>
          <p:cNvSpPr>
            <a:spLocks noGrp="1"/>
          </p:cNvSpPr>
          <p:nvPr>
            <p:ph type="subTitle" idx="1"/>
          </p:nvPr>
        </p:nvSpPr>
        <p:spPr>
          <a:xfrm>
            <a:off x="381078" y="4345144"/>
            <a:ext cx="4375151" cy="461665"/>
          </a:xfrm>
        </p:spPr>
        <p:txBody>
          <a:bodyPr/>
          <a:lstStyle/>
          <a:p>
            <a:r>
              <a:rPr lang="en-US" dirty="0" smtClean="0"/>
              <a:t>MACRS </a:t>
            </a:r>
          </a:p>
          <a:p>
            <a:r>
              <a:rPr lang="en-US" dirty="0" smtClean="0"/>
              <a:t>September 3, 2020</a:t>
            </a:r>
            <a:endParaRPr lang="en-US" dirty="0"/>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6" y="1771650"/>
            <a:ext cx="7886536" cy="801291"/>
          </a:xfrm>
        </p:spPr>
        <p:txBody>
          <a:bodyPr/>
          <a:lstStyle/>
          <a:p>
            <a:r>
              <a:rPr lang="en-US" i="1" dirty="0" smtClean="0"/>
              <a:t>Grimes v. Malden Retirement Board </a:t>
            </a:r>
            <a:r>
              <a:rPr lang="en-US" i="1" dirty="0" smtClean="0">
                <a:latin typeface="Arial"/>
                <a:cs typeface="Arial"/>
              </a:rPr>
              <a:t>&amp;</a:t>
            </a:r>
            <a:r>
              <a:rPr lang="en-US" i="1" dirty="0" smtClean="0"/>
              <a:t> PERAC</a:t>
            </a:r>
            <a:endParaRPr lang="en-US" i="1" dirty="0"/>
          </a:p>
        </p:txBody>
      </p:sp>
      <p:sp>
        <p:nvSpPr>
          <p:cNvPr id="3" name="Content Placeholder 2"/>
          <p:cNvSpPr>
            <a:spLocks noGrp="1"/>
          </p:cNvSpPr>
          <p:nvPr>
            <p:ph idx="1"/>
          </p:nvPr>
        </p:nvSpPr>
        <p:spPr>
          <a:xfrm>
            <a:off x="630006" y="2572942"/>
            <a:ext cx="7886535" cy="3084909"/>
          </a:xfrm>
        </p:spPr>
        <p:txBody>
          <a:bodyPr/>
          <a:lstStyle/>
          <a:p>
            <a:r>
              <a:rPr lang="en-US" b="1" dirty="0" smtClean="0"/>
              <a:t>Case No</a:t>
            </a:r>
            <a:r>
              <a:rPr lang="en-US" dirty="0" smtClean="0"/>
              <a:t>.:  CR-15-5 (CRAB)</a:t>
            </a:r>
          </a:p>
          <a:p>
            <a:r>
              <a:rPr lang="en-US" b="1" dirty="0" smtClean="0"/>
              <a:t>Decision Date:  </a:t>
            </a:r>
            <a:r>
              <a:rPr lang="en-US" dirty="0" smtClean="0"/>
              <a:t>November 18, 2016</a:t>
            </a:r>
          </a:p>
          <a:p>
            <a:r>
              <a:rPr lang="en-US" b="1" dirty="0" smtClean="0"/>
              <a:t>In a Nutshell:  </a:t>
            </a:r>
            <a:r>
              <a:rPr lang="en-US" dirty="0" smtClean="0"/>
              <a:t>CRAB determined that creditable service under G.L. c. 32, Section 4(2)(b) does not require payment by the member if they were never compensated.</a:t>
            </a:r>
          </a:p>
          <a:p>
            <a:r>
              <a:rPr lang="en-US" dirty="0" smtClean="0"/>
              <a:t>Not Appealed.</a:t>
            </a:r>
            <a:endParaRPr lang="en-US" dirty="0"/>
          </a:p>
        </p:txBody>
      </p:sp>
      <p:sp>
        <p:nvSpPr>
          <p:cNvPr id="4" name="Slide Number Placeholder 3"/>
          <p:cNvSpPr>
            <a:spLocks noGrp="1"/>
          </p:cNvSpPr>
          <p:nvPr>
            <p:ph type="sldNum" sz="quarter" idx="4"/>
          </p:nvPr>
        </p:nvSpPr>
        <p:spPr/>
        <p:txBody>
          <a:bodyPr/>
          <a:lstStyle/>
          <a:p>
            <a:pPr defTabSz="685800"/>
            <a:fld id="{243B00E9-898E-45C2-AEFF-36116824ECB5}" type="slidenum">
              <a:rPr lang="en-US">
                <a:solidFill>
                  <a:prstClr val="white"/>
                </a:solidFill>
              </a:rPr>
              <a:pPr defTabSz="685800"/>
              <a:t>10</a:t>
            </a:fld>
            <a:endParaRPr lang="en-US" dirty="0">
              <a:solidFill>
                <a:prstClr val="white"/>
              </a:solidFill>
            </a:endParaRPr>
          </a:p>
        </p:txBody>
      </p:sp>
    </p:spTree>
    <p:extLst>
      <p:ext uri="{BB962C8B-B14F-4D97-AF65-F5344CB8AC3E}">
        <p14:creationId xmlns:p14="http://schemas.microsoft.com/office/powerpoint/2010/main" val="134649376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6" y="1771650"/>
            <a:ext cx="7886536" cy="801291"/>
          </a:xfrm>
        </p:spPr>
        <p:txBody>
          <a:bodyPr/>
          <a:lstStyle/>
          <a:p>
            <a:r>
              <a:rPr lang="en-US" i="1" dirty="0" smtClean="0"/>
              <a:t>Gomes v. Plymouth Retirement Board </a:t>
            </a:r>
            <a:r>
              <a:rPr lang="en-US" i="1" dirty="0" smtClean="0">
                <a:latin typeface="Arial"/>
                <a:cs typeface="Arial"/>
              </a:rPr>
              <a:t>&amp;</a:t>
            </a:r>
            <a:r>
              <a:rPr lang="en-US" i="1" dirty="0" smtClean="0"/>
              <a:t> PERAC</a:t>
            </a:r>
            <a:endParaRPr lang="en-US" i="1" dirty="0"/>
          </a:p>
        </p:txBody>
      </p:sp>
      <p:sp>
        <p:nvSpPr>
          <p:cNvPr id="3" name="Content Placeholder 2"/>
          <p:cNvSpPr>
            <a:spLocks noGrp="1"/>
          </p:cNvSpPr>
          <p:nvPr>
            <p:ph idx="1"/>
          </p:nvPr>
        </p:nvSpPr>
        <p:spPr>
          <a:xfrm>
            <a:off x="630006" y="2572942"/>
            <a:ext cx="7886536" cy="3104310"/>
          </a:xfrm>
        </p:spPr>
        <p:txBody>
          <a:bodyPr/>
          <a:lstStyle/>
          <a:p>
            <a:pPr>
              <a:lnSpc>
                <a:spcPts val="2250"/>
              </a:lnSpc>
            </a:pPr>
            <a:r>
              <a:rPr lang="en-US" sz="1950" b="1" dirty="0"/>
              <a:t>Case No.:  </a:t>
            </a:r>
            <a:r>
              <a:rPr lang="en-US" sz="1950" dirty="0"/>
              <a:t>CR-14-127 (CRAB)</a:t>
            </a:r>
          </a:p>
          <a:p>
            <a:pPr>
              <a:lnSpc>
                <a:spcPts val="2250"/>
              </a:lnSpc>
            </a:pPr>
            <a:r>
              <a:rPr lang="en-US" sz="1950" b="1" dirty="0"/>
              <a:t>Decision Date:  </a:t>
            </a:r>
            <a:r>
              <a:rPr lang="en-US" sz="1950" dirty="0"/>
              <a:t>November 18, 2016</a:t>
            </a:r>
          </a:p>
          <a:p>
            <a:pPr>
              <a:lnSpc>
                <a:spcPts val="2250"/>
              </a:lnSpc>
            </a:pPr>
            <a:r>
              <a:rPr lang="en-US" sz="1950" b="1" dirty="0"/>
              <a:t>In a Nutshell:  </a:t>
            </a:r>
            <a:r>
              <a:rPr lang="en-US" sz="1950" dirty="0"/>
              <a:t>CRAB held that employees listed in G.L. c. 32, Section 4(2)(b) are able to buy back service if make-up payments are made equal to what would have been contributed based on </a:t>
            </a:r>
            <a:br>
              <a:rPr lang="en-US" sz="1950" dirty="0"/>
            </a:br>
            <a:r>
              <a:rPr lang="en-US" sz="1950" dirty="0"/>
              <a:t>the salary paid to them.</a:t>
            </a:r>
          </a:p>
          <a:p>
            <a:pPr>
              <a:lnSpc>
                <a:spcPts val="2250"/>
              </a:lnSpc>
            </a:pPr>
            <a:r>
              <a:rPr lang="en-US" sz="1950" dirty="0"/>
              <a:t>CRAB upheld by SJC in the decision Plymouth Retirement Board </a:t>
            </a:r>
            <a:br>
              <a:rPr lang="en-US" sz="1950" dirty="0"/>
            </a:br>
            <a:r>
              <a:rPr lang="en-US" sz="1950" dirty="0"/>
              <a:t>v. CRAB, and PERAC, 483 Mass. 600 (December 3, 2019).</a:t>
            </a:r>
          </a:p>
          <a:p>
            <a:endParaRPr lang="en-US" dirty="0" smtClean="0"/>
          </a:p>
          <a:p>
            <a:endParaRPr lang="en-US" dirty="0"/>
          </a:p>
        </p:txBody>
      </p:sp>
      <p:sp>
        <p:nvSpPr>
          <p:cNvPr id="4" name="Slide Number Placeholder 3"/>
          <p:cNvSpPr>
            <a:spLocks noGrp="1"/>
          </p:cNvSpPr>
          <p:nvPr>
            <p:ph type="sldNum" sz="quarter" idx="4"/>
          </p:nvPr>
        </p:nvSpPr>
        <p:spPr/>
        <p:txBody>
          <a:bodyPr/>
          <a:lstStyle/>
          <a:p>
            <a:pPr defTabSz="685800"/>
            <a:fld id="{243B00E9-898E-45C2-AEFF-36116824ECB5}" type="slidenum">
              <a:rPr lang="en-US">
                <a:solidFill>
                  <a:prstClr val="white"/>
                </a:solidFill>
              </a:rPr>
              <a:pPr defTabSz="685800"/>
              <a:t>11</a:t>
            </a:fld>
            <a:endParaRPr lang="en-US" dirty="0">
              <a:solidFill>
                <a:prstClr val="white"/>
              </a:solidFill>
            </a:endParaRPr>
          </a:p>
        </p:txBody>
      </p:sp>
    </p:spTree>
    <p:extLst>
      <p:ext uri="{BB962C8B-B14F-4D97-AF65-F5344CB8AC3E}">
        <p14:creationId xmlns:p14="http://schemas.microsoft.com/office/powerpoint/2010/main" val="388987835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DCA231-5F44-4120-9C08-F6CE202A463B}"/>
              </a:ext>
            </a:extLst>
          </p:cNvPr>
          <p:cNvSpPr>
            <a:spLocks noGrp="1"/>
          </p:cNvSpPr>
          <p:nvPr>
            <p:ph type="title"/>
          </p:nvPr>
        </p:nvSpPr>
        <p:spPr>
          <a:xfrm>
            <a:off x="630006" y="1771650"/>
            <a:ext cx="7886536" cy="801291"/>
          </a:xfrm>
        </p:spPr>
        <p:txBody>
          <a:bodyPr>
            <a:noAutofit/>
          </a:bodyPr>
          <a:lstStyle/>
          <a:p>
            <a:pPr>
              <a:lnSpc>
                <a:spcPts val="2850"/>
              </a:lnSpc>
            </a:pPr>
            <a:r>
              <a:rPr lang="en-US" i="1" dirty="0" smtClean="0"/>
              <a:t>Plymouth Retirement Board v. CRAB and PERAC</a:t>
            </a:r>
            <a:r>
              <a:rPr lang="en-US" dirty="0" smtClean="0"/>
              <a:t>, </a:t>
            </a:r>
            <a:br>
              <a:rPr lang="en-US" dirty="0" smtClean="0"/>
            </a:br>
            <a:r>
              <a:rPr lang="en-US" dirty="0" smtClean="0"/>
              <a:t>483 Mass. 600 (December 3, 2019)</a:t>
            </a:r>
            <a:endParaRPr lang="en-US" dirty="0"/>
          </a:p>
        </p:txBody>
      </p:sp>
      <p:sp>
        <p:nvSpPr>
          <p:cNvPr id="3" name="Content Placeholder 2">
            <a:extLst>
              <a:ext uri="{FF2B5EF4-FFF2-40B4-BE49-F238E27FC236}">
                <a16:creationId xmlns:a16="http://schemas.microsoft.com/office/drawing/2014/main" xmlns="" id="{6648C236-C1E1-4007-9AB8-48F70D69E48F}"/>
              </a:ext>
            </a:extLst>
          </p:cNvPr>
          <p:cNvSpPr>
            <a:spLocks noGrp="1"/>
          </p:cNvSpPr>
          <p:nvPr>
            <p:ph idx="1"/>
          </p:nvPr>
        </p:nvSpPr>
        <p:spPr>
          <a:xfrm>
            <a:off x="627460" y="2746773"/>
            <a:ext cx="7886536" cy="2709859"/>
          </a:xfrm>
        </p:spPr>
        <p:txBody>
          <a:bodyPr/>
          <a:lstStyle/>
          <a:p>
            <a:r>
              <a:rPr lang="en-US" dirty="0" smtClean="0"/>
              <a:t>Acknowledging that Section 4(2)(b) is silent on payment for creditable service, the SJC concludes that this section is intended only as a “measurement scheme,” and, reading the statute as a whole, the requirement for payment is found in Section 4(2)(c). </a:t>
            </a:r>
          </a:p>
          <a:p>
            <a:r>
              <a:rPr lang="en-US" dirty="0" smtClean="0"/>
              <a:t>Breaks new ground in determining that the “Under $5,000 Rule” will also be applied to Section 4(2)(b) service.</a:t>
            </a:r>
          </a:p>
          <a:p>
            <a:endParaRPr lang="en-US" dirty="0"/>
          </a:p>
        </p:txBody>
      </p:sp>
      <p:sp>
        <p:nvSpPr>
          <p:cNvPr id="4" name="Slide Number Placeholder 3"/>
          <p:cNvSpPr>
            <a:spLocks noGrp="1"/>
          </p:cNvSpPr>
          <p:nvPr>
            <p:ph type="sldNum" sz="quarter" idx="4"/>
          </p:nvPr>
        </p:nvSpPr>
        <p:spPr/>
        <p:txBody>
          <a:bodyPr/>
          <a:lstStyle/>
          <a:p>
            <a:pPr defTabSz="685800"/>
            <a:fld id="{4469354F-F6DC-41CF-8FBA-E3EDD0F5734A}" type="slidenum">
              <a:rPr lang="en-US">
                <a:solidFill>
                  <a:prstClr val="white"/>
                </a:solidFill>
              </a:rPr>
              <a:pPr defTabSz="685800"/>
              <a:t>12</a:t>
            </a:fld>
            <a:endParaRPr lang="en-US" dirty="0">
              <a:solidFill>
                <a:prstClr val="white"/>
              </a:solidFill>
            </a:endParaRPr>
          </a:p>
        </p:txBody>
      </p:sp>
    </p:spTree>
    <p:extLst>
      <p:ext uri="{BB962C8B-B14F-4D97-AF65-F5344CB8AC3E}">
        <p14:creationId xmlns:p14="http://schemas.microsoft.com/office/powerpoint/2010/main" val="215750570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C7DEBC-B93B-4B98-8F42-B4F0368D405C}"/>
              </a:ext>
            </a:extLst>
          </p:cNvPr>
          <p:cNvSpPr>
            <a:spLocks noGrp="1"/>
          </p:cNvSpPr>
          <p:nvPr>
            <p:ph type="title"/>
          </p:nvPr>
        </p:nvSpPr>
        <p:spPr>
          <a:xfrm>
            <a:off x="630006" y="1771650"/>
            <a:ext cx="7886536" cy="801291"/>
          </a:xfrm>
        </p:spPr>
        <p:txBody>
          <a:bodyPr/>
          <a:lstStyle/>
          <a:p>
            <a:r>
              <a:rPr lang="en-US" i="1" dirty="0"/>
              <a:t>Gomes</a:t>
            </a:r>
            <a:r>
              <a:rPr lang="en-US" dirty="0"/>
              <a:t>:  Footnote 4 </a:t>
            </a:r>
          </a:p>
        </p:txBody>
      </p:sp>
      <p:sp>
        <p:nvSpPr>
          <p:cNvPr id="3" name="Content Placeholder 2">
            <a:extLst>
              <a:ext uri="{FF2B5EF4-FFF2-40B4-BE49-F238E27FC236}">
                <a16:creationId xmlns:a16="http://schemas.microsoft.com/office/drawing/2014/main" xmlns="" id="{F86C2917-F1BC-4078-9DE6-0981EC2D5F61}"/>
              </a:ext>
            </a:extLst>
          </p:cNvPr>
          <p:cNvSpPr>
            <a:spLocks noGrp="1"/>
          </p:cNvSpPr>
          <p:nvPr>
            <p:ph idx="1"/>
          </p:nvPr>
        </p:nvSpPr>
        <p:spPr>
          <a:xfrm>
            <a:off x="630006" y="2572942"/>
            <a:ext cx="7886536" cy="3056207"/>
          </a:xfrm>
        </p:spPr>
        <p:txBody>
          <a:bodyPr>
            <a:noAutofit/>
          </a:bodyPr>
          <a:lstStyle/>
          <a:p>
            <a:pPr>
              <a:lnSpc>
                <a:spcPts val="1800"/>
              </a:lnSpc>
            </a:pPr>
            <a:r>
              <a:rPr lang="en-US" sz="1500" dirty="0"/>
              <a:t>The CRAB decision in </a:t>
            </a:r>
            <a:r>
              <a:rPr lang="en-US" sz="1500" b="1" i="1" dirty="0">
                <a:solidFill>
                  <a:srgbClr val="B00A2E"/>
                </a:solidFill>
              </a:rPr>
              <a:t>Grimes v. Malden Retirement Board</a:t>
            </a:r>
            <a:r>
              <a:rPr lang="en-US" sz="1500" dirty="0"/>
              <a:t>, No. CR-15-5 (Nov. 18, 2016), is not inconsistent with our holding. In that decision, CRAB found that former [Permanent-Intermittent Police Officers] who were available to be called into service, yet never were, could obtain creditable service under G.L. c. 32, § 4(2)(b), without any remittance payments, because their purchase price under the formula set forth in G. L. c. 32, § 4(2)(c), was zero, given that they never earned any money as [Permanent-Intermittent Police Officers].  Although contributory retirement systems inevitably result in some inequities, we will not remedy possible unfairness in the face of clear legislative intent. See </a:t>
            </a:r>
            <a:r>
              <a:rPr lang="en-US" sz="1500" b="1" i="1" dirty="0">
                <a:solidFill>
                  <a:srgbClr val="B00A2E"/>
                </a:solidFill>
              </a:rPr>
              <a:t>Housman v. LBM Fin., LLC</a:t>
            </a:r>
            <a:r>
              <a:rPr lang="en-US" sz="1500" dirty="0"/>
              <a:t>, 80 Mass. App. Ct. 213, 218, 952 N.E.2d 418 (2011). Further, to the extent that this appears unfair, in 2009, the Legislature addressed such outcomes in the new G. L. c. 32, § 4(1)(o), discussed infra. See St. 2009, c. 21, § 5.</a:t>
            </a:r>
          </a:p>
        </p:txBody>
      </p:sp>
      <p:sp>
        <p:nvSpPr>
          <p:cNvPr id="4" name="Slide Number Placeholder 3"/>
          <p:cNvSpPr>
            <a:spLocks noGrp="1"/>
          </p:cNvSpPr>
          <p:nvPr>
            <p:ph type="sldNum" sz="quarter" idx="4"/>
          </p:nvPr>
        </p:nvSpPr>
        <p:spPr/>
        <p:txBody>
          <a:bodyPr/>
          <a:lstStyle/>
          <a:p>
            <a:pPr defTabSz="685800"/>
            <a:fld id="{4469354F-F6DC-41CF-8FBA-E3EDD0F5734A}" type="slidenum">
              <a:rPr lang="en-US">
                <a:solidFill>
                  <a:prstClr val="white"/>
                </a:solidFill>
              </a:rPr>
              <a:pPr defTabSz="685800"/>
              <a:t>13</a:t>
            </a:fld>
            <a:endParaRPr lang="en-US" dirty="0">
              <a:solidFill>
                <a:prstClr val="white"/>
              </a:solidFill>
            </a:endParaRPr>
          </a:p>
        </p:txBody>
      </p:sp>
    </p:spTree>
    <p:extLst>
      <p:ext uri="{BB962C8B-B14F-4D97-AF65-F5344CB8AC3E}">
        <p14:creationId xmlns:p14="http://schemas.microsoft.com/office/powerpoint/2010/main" val="136450711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7ED55-2EB5-40B8-ADEB-30BA7817814E}"/>
              </a:ext>
            </a:extLst>
          </p:cNvPr>
          <p:cNvSpPr>
            <a:spLocks noGrp="1"/>
          </p:cNvSpPr>
          <p:nvPr>
            <p:ph type="title"/>
          </p:nvPr>
        </p:nvSpPr>
        <p:spPr>
          <a:xfrm>
            <a:off x="630006" y="1771650"/>
            <a:ext cx="7886536" cy="801291"/>
          </a:xfrm>
        </p:spPr>
        <p:txBody>
          <a:bodyPr/>
          <a:lstStyle/>
          <a:p>
            <a:r>
              <a:rPr lang="en-US" dirty="0" smtClean="0"/>
              <a:t>Gomes: Footnote 9</a:t>
            </a:r>
            <a:endParaRPr lang="en-US" dirty="0"/>
          </a:p>
        </p:txBody>
      </p:sp>
      <p:sp>
        <p:nvSpPr>
          <p:cNvPr id="3" name="Content Placeholder 2">
            <a:extLst>
              <a:ext uri="{FF2B5EF4-FFF2-40B4-BE49-F238E27FC236}">
                <a16:creationId xmlns:a16="http://schemas.microsoft.com/office/drawing/2014/main" xmlns="" id="{443E00D3-3D30-4791-8DAD-BE7F1BF74318}"/>
              </a:ext>
            </a:extLst>
          </p:cNvPr>
          <p:cNvSpPr>
            <a:spLocks noGrp="1"/>
          </p:cNvSpPr>
          <p:nvPr>
            <p:ph idx="1"/>
          </p:nvPr>
        </p:nvSpPr>
        <p:spPr>
          <a:xfrm>
            <a:off x="630006" y="2572941"/>
            <a:ext cx="7886536" cy="2113372"/>
          </a:xfrm>
        </p:spPr>
        <p:txBody>
          <a:bodyPr/>
          <a:lstStyle/>
          <a:p>
            <a:r>
              <a:rPr lang="en-US" dirty="0" smtClean="0"/>
              <a:t>Until 2009, the minimal amount of qualifying work for PIPOs was zero. So long as they were on call, they could receive credit even if they were never called into duty. </a:t>
            </a:r>
          </a:p>
          <a:p>
            <a:r>
              <a:rPr lang="en-US" dirty="0" smtClean="0"/>
              <a:t>See note 4, supra.</a:t>
            </a:r>
            <a:endParaRPr lang="en-US" dirty="0"/>
          </a:p>
        </p:txBody>
      </p:sp>
      <p:sp>
        <p:nvSpPr>
          <p:cNvPr id="4" name="Slide Number Placeholder 3"/>
          <p:cNvSpPr>
            <a:spLocks noGrp="1"/>
          </p:cNvSpPr>
          <p:nvPr>
            <p:ph type="sldNum" sz="quarter" idx="4"/>
          </p:nvPr>
        </p:nvSpPr>
        <p:spPr/>
        <p:txBody>
          <a:bodyPr/>
          <a:lstStyle/>
          <a:p>
            <a:pPr defTabSz="685800"/>
            <a:fld id="{4469354F-F6DC-41CF-8FBA-E3EDD0F5734A}" type="slidenum">
              <a:rPr lang="en-US">
                <a:solidFill>
                  <a:prstClr val="white"/>
                </a:solidFill>
              </a:rPr>
              <a:pPr defTabSz="685800"/>
              <a:t>14</a:t>
            </a:fld>
            <a:endParaRPr lang="en-US" dirty="0">
              <a:solidFill>
                <a:prstClr val="white"/>
              </a:solidFill>
            </a:endParaRPr>
          </a:p>
        </p:txBody>
      </p:sp>
    </p:spTree>
    <p:extLst>
      <p:ext uri="{BB962C8B-B14F-4D97-AF65-F5344CB8AC3E}">
        <p14:creationId xmlns:p14="http://schemas.microsoft.com/office/powerpoint/2010/main" val="162756531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D2770E-8BF5-43C7-A74A-2FAA80BE6E7F}"/>
              </a:ext>
            </a:extLst>
          </p:cNvPr>
          <p:cNvSpPr>
            <a:spLocks noGrp="1"/>
          </p:cNvSpPr>
          <p:nvPr>
            <p:ph type="title"/>
          </p:nvPr>
        </p:nvSpPr>
        <p:spPr>
          <a:xfrm>
            <a:off x="630006" y="1771650"/>
            <a:ext cx="7886536" cy="801291"/>
          </a:xfrm>
        </p:spPr>
        <p:txBody>
          <a:bodyPr/>
          <a:lstStyle/>
          <a:p>
            <a:r>
              <a:rPr lang="en-US" dirty="0" smtClean="0"/>
              <a:t>PERAC Memo No. 11 of 2020	</a:t>
            </a:r>
            <a:endParaRPr lang="en-US" dirty="0"/>
          </a:p>
        </p:txBody>
      </p:sp>
      <p:sp>
        <p:nvSpPr>
          <p:cNvPr id="3" name="Content Placeholder 2">
            <a:extLst>
              <a:ext uri="{FF2B5EF4-FFF2-40B4-BE49-F238E27FC236}">
                <a16:creationId xmlns:a16="http://schemas.microsoft.com/office/drawing/2014/main" xmlns="" id="{6F2A027E-5FC7-4978-8E1E-8F1C0A07431B}"/>
              </a:ext>
            </a:extLst>
          </p:cNvPr>
          <p:cNvSpPr>
            <a:spLocks noGrp="1"/>
          </p:cNvSpPr>
          <p:nvPr>
            <p:ph idx="1"/>
          </p:nvPr>
        </p:nvSpPr>
        <p:spPr>
          <a:xfrm>
            <a:off x="627460" y="2572941"/>
            <a:ext cx="7886536" cy="2862840"/>
          </a:xfrm>
        </p:spPr>
        <p:txBody>
          <a:bodyPr/>
          <a:lstStyle/>
          <a:p>
            <a:pPr>
              <a:lnSpc>
                <a:spcPts val="2100"/>
              </a:lnSpc>
            </a:pPr>
            <a:r>
              <a:rPr lang="en-US" sz="1800" spc="-23" dirty="0"/>
              <a:t>“Payment Required for Service Credited under G.L. c. 32, Section 4(2)(b)”</a:t>
            </a:r>
          </a:p>
          <a:p>
            <a:pPr>
              <a:lnSpc>
                <a:spcPts val="2100"/>
              </a:lnSpc>
            </a:pPr>
            <a:r>
              <a:rPr lang="en-US" sz="1800" dirty="0"/>
              <a:t>Issued January 6, 2020</a:t>
            </a:r>
          </a:p>
          <a:p>
            <a:pPr>
              <a:lnSpc>
                <a:spcPts val="2100"/>
              </a:lnSpc>
            </a:pPr>
            <a:r>
              <a:rPr lang="en-US" sz="1800" dirty="0"/>
              <a:t>Provided methodology for calculating purchases.</a:t>
            </a:r>
          </a:p>
          <a:p>
            <a:pPr>
              <a:lnSpc>
                <a:spcPts val="2100"/>
              </a:lnSpc>
            </a:pPr>
            <a:r>
              <a:rPr lang="en-US" sz="1800" dirty="0"/>
              <a:t>Instructions given as to active members and retirees.</a:t>
            </a:r>
          </a:p>
          <a:p>
            <a:pPr>
              <a:lnSpc>
                <a:spcPts val="2100"/>
              </a:lnSpc>
            </a:pPr>
            <a:r>
              <a:rPr lang="en-US" sz="1800" dirty="0"/>
              <a:t>The required receipt of $5,000 per year will only apply to the category of employees listed in the Second Proviso of Section 4(2)(b).</a:t>
            </a:r>
          </a:p>
          <a:p>
            <a:pPr>
              <a:lnSpc>
                <a:spcPts val="2100"/>
              </a:lnSpc>
            </a:pPr>
            <a:r>
              <a:rPr lang="en-US" sz="1800" dirty="0"/>
              <a:t>Limitations on purchasing this service through another avenue.</a:t>
            </a:r>
          </a:p>
        </p:txBody>
      </p:sp>
      <p:sp>
        <p:nvSpPr>
          <p:cNvPr id="4" name="Slide Number Placeholder 3"/>
          <p:cNvSpPr>
            <a:spLocks noGrp="1"/>
          </p:cNvSpPr>
          <p:nvPr>
            <p:ph type="sldNum" sz="quarter" idx="4"/>
          </p:nvPr>
        </p:nvSpPr>
        <p:spPr/>
        <p:txBody>
          <a:bodyPr/>
          <a:lstStyle/>
          <a:p>
            <a:pPr defTabSz="685800"/>
            <a:fld id="{4469354F-F6DC-41CF-8FBA-E3EDD0F5734A}" type="slidenum">
              <a:rPr lang="en-US">
                <a:solidFill>
                  <a:prstClr val="white"/>
                </a:solidFill>
              </a:rPr>
              <a:pPr defTabSz="685800"/>
              <a:t>15</a:t>
            </a:fld>
            <a:endParaRPr lang="en-US" dirty="0">
              <a:solidFill>
                <a:prstClr val="white"/>
              </a:solidFill>
            </a:endParaRPr>
          </a:p>
        </p:txBody>
      </p:sp>
    </p:spTree>
    <p:extLst>
      <p:ext uri="{BB962C8B-B14F-4D97-AF65-F5344CB8AC3E}">
        <p14:creationId xmlns:p14="http://schemas.microsoft.com/office/powerpoint/2010/main" val="269531209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7FFA74-A9D9-4392-ACEE-89D03A066DE2}"/>
              </a:ext>
            </a:extLst>
          </p:cNvPr>
          <p:cNvSpPr>
            <a:spLocks noGrp="1"/>
          </p:cNvSpPr>
          <p:nvPr>
            <p:ph type="title"/>
          </p:nvPr>
        </p:nvSpPr>
        <p:spPr>
          <a:xfrm>
            <a:off x="630006" y="1771650"/>
            <a:ext cx="7886536" cy="801291"/>
          </a:xfrm>
        </p:spPr>
        <p:txBody>
          <a:bodyPr>
            <a:noAutofit/>
          </a:bodyPr>
          <a:lstStyle/>
          <a:p>
            <a:pPr>
              <a:lnSpc>
                <a:spcPts val="2850"/>
              </a:lnSpc>
            </a:pPr>
            <a:r>
              <a:rPr lang="en-US" dirty="0" smtClean="0"/>
              <a:t>Questions Which Have Arisen In the Wake of </a:t>
            </a:r>
            <a:br>
              <a:rPr lang="en-US" dirty="0" smtClean="0"/>
            </a:br>
            <a:r>
              <a:rPr lang="en-US" dirty="0" smtClean="0"/>
              <a:t>Memo # 11 of 2020</a:t>
            </a:r>
            <a:endParaRPr lang="en-US" dirty="0"/>
          </a:p>
        </p:txBody>
      </p:sp>
      <p:sp>
        <p:nvSpPr>
          <p:cNvPr id="3" name="Content Placeholder 2">
            <a:extLst>
              <a:ext uri="{FF2B5EF4-FFF2-40B4-BE49-F238E27FC236}">
                <a16:creationId xmlns:a16="http://schemas.microsoft.com/office/drawing/2014/main" xmlns="" id="{90E74B95-656D-4632-B501-D9D1E74BF604}"/>
              </a:ext>
            </a:extLst>
          </p:cNvPr>
          <p:cNvSpPr>
            <a:spLocks noGrp="1"/>
          </p:cNvSpPr>
          <p:nvPr>
            <p:ph idx="1"/>
          </p:nvPr>
        </p:nvSpPr>
        <p:spPr>
          <a:xfrm>
            <a:off x="630006" y="2746772"/>
            <a:ext cx="7886536" cy="2911079"/>
          </a:xfrm>
        </p:spPr>
        <p:txBody>
          <a:bodyPr/>
          <a:lstStyle/>
          <a:p>
            <a:r>
              <a:rPr lang="en-US" dirty="0" smtClean="0"/>
              <a:t>Does the receipt of detail pay count toward the annual </a:t>
            </a:r>
            <a:br>
              <a:rPr lang="en-US" dirty="0" smtClean="0"/>
            </a:br>
            <a:r>
              <a:rPr lang="en-US" dirty="0" smtClean="0"/>
              <a:t>$5,000 requirement?</a:t>
            </a:r>
          </a:p>
          <a:p>
            <a:r>
              <a:rPr lang="en-US" dirty="0" smtClean="0"/>
              <a:t>Does the “same department” mentioned in memo apply </a:t>
            </a:r>
            <a:br>
              <a:rPr lang="en-US" dirty="0" smtClean="0"/>
            </a:br>
            <a:r>
              <a:rPr lang="en-US" dirty="0" smtClean="0"/>
              <a:t>to both police officers and firefighters?</a:t>
            </a:r>
          </a:p>
          <a:p>
            <a:r>
              <a:rPr lang="en-US" dirty="0" smtClean="0"/>
              <a:t>Why does the memo state that if a member is ineligible </a:t>
            </a:r>
            <a:br>
              <a:rPr lang="en-US" dirty="0" smtClean="0"/>
            </a:br>
            <a:r>
              <a:rPr lang="en-US" dirty="0" smtClean="0"/>
              <a:t>to purchase Section 4(2)(b) time,  they will be unable to </a:t>
            </a:r>
            <a:br>
              <a:rPr lang="en-US" dirty="0" smtClean="0"/>
            </a:br>
            <a:r>
              <a:rPr lang="en-US" dirty="0" smtClean="0"/>
              <a:t>purchase it via Sections 3(3), 3(5) or 4(2)(c)?</a:t>
            </a:r>
            <a:endParaRPr lang="en-US" dirty="0"/>
          </a:p>
        </p:txBody>
      </p:sp>
      <p:sp>
        <p:nvSpPr>
          <p:cNvPr id="4" name="Slide Number Placeholder 3"/>
          <p:cNvSpPr>
            <a:spLocks noGrp="1"/>
          </p:cNvSpPr>
          <p:nvPr>
            <p:ph type="sldNum" sz="quarter" idx="4"/>
          </p:nvPr>
        </p:nvSpPr>
        <p:spPr/>
        <p:txBody>
          <a:bodyPr/>
          <a:lstStyle/>
          <a:p>
            <a:pPr defTabSz="685800"/>
            <a:fld id="{4469354F-F6DC-41CF-8FBA-E3EDD0F5734A}" type="slidenum">
              <a:rPr lang="en-US">
                <a:solidFill>
                  <a:prstClr val="white"/>
                </a:solidFill>
              </a:rPr>
              <a:pPr defTabSz="685800"/>
              <a:t>16</a:t>
            </a:fld>
            <a:endParaRPr lang="en-US" dirty="0">
              <a:solidFill>
                <a:prstClr val="white"/>
              </a:solidFill>
            </a:endParaRPr>
          </a:p>
        </p:txBody>
      </p:sp>
    </p:spTree>
    <p:extLst>
      <p:ext uri="{BB962C8B-B14F-4D97-AF65-F5344CB8AC3E}">
        <p14:creationId xmlns:p14="http://schemas.microsoft.com/office/powerpoint/2010/main" val="1242768800"/>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93D137-5EC1-4B29-A2B6-3FD340EC5C93}"/>
              </a:ext>
            </a:extLst>
          </p:cNvPr>
          <p:cNvSpPr>
            <a:spLocks noGrp="1"/>
          </p:cNvSpPr>
          <p:nvPr>
            <p:ph type="title"/>
          </p:nvPr>
        </p:nvSpPr>
        <p:spPr>
          <a:xfrm>
            <a:off x="630006" y="1771650"/>
            <a:ext cx="7886536" cy="801291"/>
          </a:xfrm>
        </p:spPr>
        <p:txBody>
          <a:bodyPr/>
          <a:lstStyle/>
          <a:p>
            <a:r>
              <a:rPr lang="en-US" dirty="0" smtClean="0"/>
              <a:t>Conclusion</a:t>
            </a:r>
            <a:endParaRPr lang="en-US" dirty="0"/>
          </a:p>
        </p:txBody>
      </p:sp>
      <p:sp>
        <p:nvSpPr>
          <p:cNvPr id="3" name="Content Placeholder 2">
            <a:extLst>
              <a:ext uri="{FF2B5EF4-FFF2-40B4-BE49-F238E27FC236}">
                <a16:creationId xmlns:a16="http://schemas.microsoft.com/office/drawing/2014/main" xmlns="" id="{6F227A29-D177-48E5-93B1-E2A359BD682D}"/>
              </a:ext>
            </a:extLst>
          </p:cNvPr>
          <p:cNvSpPr>
            <a:spLocks noGrp="1"/>
          </p:cNvSpPr>
          <p:nvPr>
            <p:ph idx="1"/>
          </p:nvPr>
        </p:nvSpPr>
        <p:spPr>
          <a:xfrm>
            <a:off x="627460" y="2572942"/>
            <a:ext cx="7889081" cy="3007151"/>
          </a:xfrm>
        </p:spPr>
        <p:txBody>
          <a:bodyPr/>
          <a:lstStyle/>
          <a:p>
            <a:pPr>
              <a:lnSpc>
                <a:spcPts val="2250"/>
              </a:lnSpc>
              <a:spcBef>
                <a:spcPts val="1125"/>
              </a:spcBef>
            </a:pPr>
            <a:r>
              <a:rPr lang="en-US" sz="1950" dirty="0"/>
              <a:t>The second proviso of Section 4(2)(b) has undergone radical changes in interpretation in recent years.</a:t>
            </a:r>
          </a:p>
          <a:p>
            <a:pPr>
              <a:lnSpc>
                <a:spcPts val="2250"/>
              </a:lnSpc>
              <a:spcBef>
                <a:spcPts val="1125"/>
              </a:spcBef>
            </a:pPr>
            <a:r>
              <a:rPr lang="en-US" sz="1950" dirty="0"/>
              <a:t>Paying for the service is a relatively new (since MacAloney) requirement.</a:t>
            </a:r>
          </a:p>
          <a:p>
            <a:pPr>
              <a:lnSpc>
                <a:spcPts val="2250"/>
              </a:lnSpc>
              <a:spcBef>
                <a:spcPts val="1125"/>
              </a:spcBef>
            </a:pPr>
            <a:r>
              <a:rPr lang="en-US" sz="1950" dirty="0"/>
              <a:t>The Under $5,000 Rule applying to such service is very new </a:t>
            </a:r>
            <a:br>
              <a:rPr lang="en-US" sz="1950" dirty="0"/>
            </a:br>
            <a:r>
              <a:rPr lang="en-US" sz="1950" dirty="0"/>
              <a:t>(since the SJC decision in Gomes in December of 2019.)</a:t>
            </a:r>
          </a:p>
          <a:p>
            <a:pPr>
              <a:lnSpc>
                <a:spcPts val="2250"/>
              </a:lnSpc>
              <a:spcBef>
                <a:spcPts val="1125"/>
              </a:spcBef>
            </a:pPr>
            <a:r>
              <a:rPr lang="en-US" sz="1950" dirty="0"/>
              <a:t>Retirement boards and PERAC continue to adapt.</a:t>
            </a:r>
          </a:p>
          <a:p>
            <a:pPr>
              <a:lnSpc>
                <a:spcPts val="2250"/>
              </a:lnSpc>
              <a:spcBef>
                <a:spcPts val="1125"/>
              </a:spcBef>
            </a:pPr>
            <a:r>
              <a:rPr lang="en-US" sz="1950" dirty="0"/>
              <a:t>PERAC is soon to issue further guidance.</a:t>
            </a:r>
          </a:p>
          <a:p>
            <a:endParaRPr lang="en-US" dirty="0"/>
          </a:p>
        </p:txBody>
      </p:sp>
      <p:sp>
        <p:nvSpPr>
          <p:cNvPr id="4" name="Slide Number Placeholder 3"/>
          <p:cNvSpPr>
            <a:spLocks noGrp="1"/>
          </p:cNvSpPr>
          <p:nvPr>
            <p:ph type="sldNum" sz="quarter" idx="4"/>
          </p:nvPr>
        </p:nvSpPr>
        <p:spPr/>
        <p:txBody>
          <a:bodyPr/>
          <a:lstStyle/>
          <a:p>
            <a:pPr defTabSz="685800"/>
            <a:fld id="{4469354F-F6DC-41CF-8FBA-E3EDD0F5734A}" type="slidenum">
              <a:rPr lang="en-US">
                <a:solidFill>
                  <a:prstClr val="white"/>
                </a:solidFill>
              </a:rPr>
              <a:pPr defTabSz="685800"/>
              <a:t>17</a:t>
            </a:fld>
            <a:endParaRPr lang="en-US" dirty="0">
              <a:solidFill>
                <a:prstClr val="white"/>
              </a:solidFill>
            </a:endParaRPr>
          </a:p>
        </p:txBody>
      </p:sp>
    </p:spTree>
    <p:extLst>
      <p:ext uri="{BB962C8B-B14F-4D97-AF65-F5344CB8AC3E}">
        <p14:creationId xmlns:p14="http://schemas.microsoft.com/office/powerpoint/2010/main" val="319385648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p:txBody>
          <a:bodyPr/>
          <a:lstStyle/>
          <a:p>
            <a:pPr marL="0" indent="0" algn="ctr">
              <a:buNone/>
            </a:pPr>
            <a:endParaRPr lang="en-US" dirty="0" smtClean="0"/>
          </a:p>
          <a:p>
            <a:pPr marL="0" indent="0" algn="ctr">
              <a:buNone/>
            </a:pPr>
            <a:r>
              <a:rPr lang="en-US" sz="3600" b="1" i="1" dirty="0" smtClean="0"/>
              <a:t>COVID-19 and CHAPTER 32</a:t>
            </a:r>
          </a:p>
          <a:p>
            <a:pPr marL="0" indent="0" algn="ctr">
              <a:buNone/>
            </a:pPr>
            <a:endParaRPr lang="en-US" sz="3600" b="1" i="1" dirty="0" smtClean="0"/>
          </a:p>
          <a:p>
            <a:pPr marL="0" indent="0" algn="ctr">
              <a:buNone/>
            </a:pPr>
            <a:r>
              <a:rPr lang="en-US" i="1" dirty="0" smtClean="0"/>
              <a:t>September 3, 2020</a:t>
            </a:r>
            <a:endParaRPr lang="en-US" i="1" dirty="0"/>
          </a:p>
          <a:p>
            <a:pPr marL="0" indent="0">
              <a:buNone/>
            </a:pPr>
            <a:r>
              <a:rPr lang="en-US" i="1" dirty="0" smtClean="0"/>
              <a:t>	Presented by: Attorney Matthew Feeney</a:t>
            </a:r>
            <a:endParaRPr lang="en-US" i="1" dirty="0"/>
          </a:p>
          <a:p>
            <a:pPr marL="0" indent="0" algn="ctr">
              <a:buNone/>
            </a:pPr>
            <a:r>
              <a:rPr lang="en-US" i="1" dirty="0" smtClean="0"/>
              <a:t>Murphy, Hesse, Toomey &amp; Lehane, LLP</a:t>
            </a:r>
          </a:p>
        </p:txBody>
      </p:sp>
      <p:sp>
        <p:nvSpPr>
          <p:cNvPr id="3" name="Slide Number Placeholder 2"/>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Footer Placeholder 3"/>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298816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OF COVID-19</a:t>
            </a:r>
            <a:endParaRPr lang="en-US" dirty="0"/>
          </a:p>
        </p:txBody>
      </p:sp>
      <p:sp>
        <p:nvSpPr>
          <p:cNvPr id="3" name="Content Placeholder 2"/>
          <p:cNvSpPr>
            <a:spLocks noGrp="1"/>
          </p:cNvSpPr>
          <p:nvPr>
            <p:ph idx="1"/>
          </p:nvPr>
        </p:nvSpPr>
        <p:spPr/>
        <p:txBody>
          <a:bodyPr/>
          <a:lstStyle/>
          <a:p>
            <a:r>
              <a:rPr lang="en-US" dirty="0" smtClean="0"/>
              <a:t>Personally</a:t>
            </a:r>
          </a:p>
          <a:p>
            <a:pPr lvl="1"/>
            <a:r>
              <a:rPr lang="en-US" dirty="0" smtClean="0"/>
              <a:t>What we do</a:t>
            </a:r>
          </a:p>
          <a:p>
            <a:pPr lvl="1"/>
            <a:r>
              <a:rPr lang="en-US" dirty="0" smtClean="0"/>
              <a:t>With whom  and how we interact</a:t>
            </a:r>
          </a:p>
          <a:p>
            <a:pPr marL="457200" lvl="1" indent="0">
              <a:buNone/>
            </a:pPr>
            <a:endParaRPr lang="en-US" dirty="0" smtClean="0"/>
          </a:p>
          <a:p>
            <a:r>
              <a:rPr lang="en-US" dirty="0" smtClean="0"/>
              <a:t>Professionally</a:t>
            </a:r>
          </a:p>
          <a:p>
            <a:pPr lvl="1"/>
            <a:r>
              <a:rPr lang="en-US" dirty="0" smtClean="0"/>
              <a:t>How </a:t>
            </a:r>
          </a:p>
          <a:p>
            <a:pPr lvl="1"/>
            <a:r>
              <a:rPr lang="en-US" dirty="0" smtClean="0"/>
              <a:t>Where</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86810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381156"/>
            <a:ext cx="8686800" cy="5281702"/>
          </a:xfrm>
          <a:ln>
            <a:noFill/>
          </a:ln>
        </p:spPr>
        <p:txBody>
          <a:bodyPr/>
          <a:lstStyle/>
          <a:p>
            <a:pPr>
              <a:spcBef>
                <a:spcPct val="0"/>
              </a:spcBef>
              <a:buNone/>
            </a:pPr>
            <a:r>
              <a:rPr lang="en-US" sz="44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Moderator</a:t>
            </a:r>
          </a:p>
          <a:p>
            <a:pPr>
              <a:buNone/>
            </a:pPr>
            <a:endParaRPr lang="en-US" sz="1000" b="1" dirty="0" smtClean="0"/>
          </a:p>
          <a:p>
            <a:pPr>
              <a:buNone/>
            </a:pPr>
            <a:r>
              <a:rPr lang="en-US" sz="2400" b="1" dirty="0" smtClean="0"/>
              <a:t>Thomas F. Gibson, Esq.,</a:t>
            </a:r>
            <a:r>
              <a:rPr lang="en-US" sz="900" i="1" dirty="0" smtClean="0"/>
              <a:t>  </a:t>
            </a:r>
            <a:r>
              <a:rPr lang="en-US" sz="2400" i="1" dirty="0"/>
              <a:t> </a:t>
            </a:r>
            <a:r>
              <a:rPr lang="en-US" sz="2400" i="1" dirty="0" smtClean="0"/>
              <a:t>Law Offices of Thomas F. Gibson </a:t>
            </a:r>
            <a:endParaRPr lang="en-US" sz="2400" b="1" dirty="0" smtClean="0"/>
          </a:p>
          <a:p>
            <a:pPr>
              <a:buNone/>
            </a:pPr>
            <a:endParaRPr lang="en-US" sz="1050" b="1" dirty="0" smtClean="0"/>
          </a:p>
          <a:p>
            <a:pPr>
              <a:buNone/>
            </a:pPr>
            <a:r>
              <a:rPr lang="en-US" sz="44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cs typeface="Arial" charset="0"/>
              </a:rPr>
              <a:t>Panel </a:t>
            </a:r>
            <a:r>
              <a:rPr lang="en-US" sz="4000" b="1" dirty="0" smtClean="0">
                <a:solidFill>
                  <a:schemeClr val="tx2"/>
                </a:solidFill>
              </a:rPr>
              <a:t>  </a:t>
            </a:r>
          </a:p>
          <a:p>
            <a:pPr>
              <a:spcAft>
                <a:spcPts val="1000"/>
              </a:spcAft>
              <a:buNone/>
            </a:pPr>
            <a:endParaRPr lang="en-US" sz="1000" b="1" dirty="0" smtClean="0"/>
          </a:p>
          <a:p>
            <a:pPr>
              <a:spcAft>
                <a:spcPts val="1000"/>
              </a:spcAft>
              <a:buNone/>
            </a:pPr>
            <a:r>
              <a:rPr lang="en-US" sz="2400" b="1" dirty="0"/>
              <a:t>Judith A. Corrigan, Esq., </a:t>
            </a:r>
            <a:r>
              <a:rPr lang="en-US" sz="2400" i="1" dirty="0"/>
              <a:t>General Counsel, PERAC</a:t>
            </a:r>
          </a:p>
          <a:p>
            <a:pPr>
              <a:spcAft>
                <a:spcPts val="1000"/>
              </a:spcAft>
              <a:buNone/>
            </a:pPr>
            <a:r>
              <a:rPr lang="en-US" sz="2400" b="1" dirty="0" smtClean="0"/>
              <a:t>Matthew </a:t>
            </a:r>
            <a:r>
              <a:rPr lang="en-US" sz="2400" b="1" dirty="0"/>
              <a:t>Feeney, Esq., </a:t>
            </a:r>
            <a:r>
              <a:rPr lang="en-US" sz="2400" i="1" dirty="0"/>
              <a:t>Murphy, Hesse, Toomey and Lehane, LLP </a:t>
            </a:r>
          </a:p>
          <a:p>
            <a:pPr>
              <a:spcAft>
                <a:spcPts val="1000"/>
              </a:spcAft>
              <a:buNone/>
            </a:pPr>
            <a:r>
              <a:rPr lang="en-US" sz="2400" b="1" dirty="0" smtClean="0"/>
              <a:t>Lisa M. Maloney, Esq., </a:t>
            </a:r>
            <a:r>
              <a:rPr lang="en-US" sz="2400" i="1" dirty="0" smtClean="0"/>
              <a:t>Chief Administrative Officer, Middlesex County Retirement System</a:t>
            </a:r>
          </a:p>
          <a:p>
            <a:pPr>
              <a:spcAft>
                <a:spcPts val="1000"/>
              </a:spcAft>
              <a:buNone/>
            </a:pPr>
            <a:r>
              <a:rPr lang="en-US" sz="2400" b="1" dirty="0"/>
              <a:t>Michael Sacco, Esq., </a:t>
            </a:r>
            <a:r>
              <a:rPr lang="en-US" sz="2400" i="1" dirty="0" smtClean="0"/>
              <a:t>CEO, Worcester Regional Retirement Board</a:t>
            </a:r>
            <a:endParaRPr lang="en-US" sz="2400" i="1" dirty="0"/>
          </a:p>
          <a:p>
            <a:pPr>
              <a:spcAft>
                <a:spcPts val="1000"/>
              </a:spcAft>
              <a:buNone/>
            </a:pPr>
            <a:endParaRPr lang="en-US" sz="2400" b="1" dirty="0" smtClean="0"/>
          </a:p>
        </p:txBody>
      </p:sp>
      <p:sp>
        <p:nvSpPr>
          <p:cNvPr id="2" name="Slide Number Placeholder 1"/>
          <p:cNvSpPr>
            <a:spLocks noGrp="1"/>
          </p:cNvSpPr>
          <p:nvPr>
            <p:ph type="sldNum" sz="quarter" idx="12"/>
          </p:nvPr>
        </p:nvSpPr>
        <p:spPr>
          <a:xfrm>
            <a:off x="8839200" y="6553200"/>
            <a:ext cx="304800" cy="228600"/>
          </a:xfrm>
        </p:spPr>
        <p:txBody>
          <a:bodyPr/>
          <a:lstStyle/>
          <a:p>
            <a:fld id="{9E09642F-AFAE-4E46-ACAC-9AFC7C1728D9}" type="slidenum">
              <a:rPr lang="en-US" smtClean="0">
                <a:solidFill>
                  <a:srgbClr val="000000"/>
                </a:solidFill>
              </a:rPr>
              <a:pPr/>
              <a:t>2</a:t>
            </a:fld>
            <a:endParaRPr lang="en-US" dirty="0">
              <a:solidFill>
                <a:srgbClr val="000000"/>
              </a:solidFill>
            </a:endParaRPr>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32</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marL="0" indent="0" algn="ctr">
              <a:buNone/>
            </a:pPr>
            <a:r>
              <a:rPr lang="en-US" sz="3600" dirty="0" smtClean="0"/>
              <a:t>Procedural Adjustments</a:t>
            </a:r>
          </a:p>
          <a:p>
            <a:pPr marL="0" indent="0" algn="ctr">
              <a:buNone/>
            </a:pPr>
            <a:r>
              <a:rPr lang="en-US" sz="3600" dirty="0" smtClean="0"/>
              <a:t>		v.		</a:t>
            </a:r>
          </a:p>
          <a:p>
            <a:pPr marL="0" indent="0" algn="ctr">
              <a:buNone/>
            </a:pPr>
            <a:r>
              <a:rPr lang="en-US" sz="3600" dirty="0" smtClean="0"/>
              <a:t>Substantive Application and Adjustments</a:t>
            </a:r>
            <a:endParaRPr lang="en-US" sz="3600"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73550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Slow Down and OML</a:t>
            </a:r>
            <a:endParaRPr lang="en-US" dirty="0"/>
          </a:p>
        </p:txBody>
      </p:sp>
      <p:sp>
        <p:nvSpPr>
          <p:cNvPr id="3" name="Content Placeholder 2"/>
          <p:cNvSpPr>
            <a:spLocks noGrp="1"/>
          </p:cNvSpPr>
          <p:nvPr>
            <p:ph idx="1"/>
          </p:nvPr>
        </p:nvSpPr>
        <p:spPr/>
        <p:txBody>
          <a:bodyPr/>
          <a:lstStyle/>
          <a:p>
            <a:endParaRPr lang="en-US" dirty="0" smtClean="0"/>
          </a:p>
          <a:p>
            <a:r>
              <a:rPr lang="en-US" dirty="0" smtClean="0"/>
              <a:t>Significant Slow down</a:t>
            </a:r>
          </a:p>
          <a:p>
            <a:pPr lvl="1"/>
            <a:r>
              <a:rPr lang="en-US" dirty="0"/>
              <a:t>Backlog due to unavailability of medical panels</a:t>
            </a:r>
          </a:p>
          <a:p>
            <a:pPr lvl="1"/>
            <a:r>
              <a:rPr lang="en-US" dirty="0"/>
              <a:t>Telemedicine</a:t>
            </a:r>
          </a:p>
          <a:p>
            <a:pPr lvl="2"/>
            <a:r>
              <a:rPr lang="en-US" dirty="0"/>
              <a:t>Three party consent</a:t>
            </a:r>
          </a:p>
          <a:p>
            <a:pPr lvl="2"/>
            <a:r>
              <a:rPr lang="en-US" dirty="0"/>
              <a:t>Feasibility re: the particular condition </a:t>
            </a:r>
          </a:p>
          <a:p>
            <a:pPr marL="0" indent="0">
              <a:buNone/>
            </a:pPr>
            <a:endParaRPr lang="en-US" dirty="0" smtClean="0"/>
          </a:p>
          <a:p>
            <a:endParaRPr lang="en-US" dirty="0" smtClean="0"/>
          </a:p>
          <a:p>
            <a:pPr marL="0" indent="0">
              <a:buNone/>
            </a:pPr>
            <a:endParaRPr lang="en-US" dirty="0" smtClean="0"/>
          </a:p>
          <a:p>
            <a:pPr marL="0" indent="0">
              <a:buNone/>
            </a:pPr>
            <a:endParaRPr lang="en-US" dirty="0" smtClean="0"/>
          </a:p>
          <a:p>
            <a:endParaRPr lang="en-US" dirty="0" smtClean="0"/>
          </a:p>
          <a:p>
            <a:pPr lvl="2"/>
            <a:endParaRPr lang="en-US" dirty="0" smtClean="0"/>
          </a:p>
          <a:p>
            <a:pPr lvl="1"/>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42267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Slow Down and OML</a:t>
            </a:r>
            <a:endParaRPr lang="en-US" dirty="0"/>
          </a:p>
        </p:txBody>
      </p:sp>
      <p:sp>
        <p:nvSpPr>
          <p:cNvPr id="3" name="Content Placeholder 2"/>
          <p:cNvSpPr>
            <a:spLocks noGrp="1"/>
          </p:cNvSpPr>
          <p:nvPr>
            <p:ph idx="1"/>
          </p:nvPr>
        </p:nvSpPr>
        <p:spPr/>
        <p:txBody>
          <a:bodyPr/>
          <a:lstStyle/>
          <a:p>
            <a:r>
              <a:rPr lang="en-US" dirty="0" smtClean="0"/>
              <a:t>Open Meeting Law (OML)</a:t>
            </a:r>
          </a:p>
          <a:p>
            <a:pPr lvl="1"/>
            <a:r>
              <a:rPr lang="en-US" dirty="0" smtClean="0"/>
              <a:t>Governor’s Order of March 12, 2020 and Chapter 52, Section 17(d) of the Acts of 2020</a:t>
            </a:r>
          </a:p>
          <a:p>
            <a:pPr lvl="2"/>
            <a:r>
              <a:rPr lang="en-US" dirty="0" smtClean="0"/>
              <a:t>An Act to Address Challenges Faced by Municipalities and State Authorities Resulting From COVID-19, 4/3/20</a:t>
            </a:r>
          </a:p>
          <a:p>
            <a:pPr lvl="1"/>
            <a:r>
              <a:rPr lang="en-US" dirty="0" smtClean="0"/>
              <a:t>Privacy – Executive Session</a:t>
            </a:r>
          </a:p>
          <a:p>
            <a:pPr lvl="1"/>
            <a:r>
              <a:rPr lang="en-US" dirty="0" smtClean="0"/>
              <a:t>Credibility Determinations for hearings</a:t>
            </a:r>
          </a:p>
          <a:p>
            <a:pPr lvl="2"/>
            <a:r>
              <a:rPr lang="en-US" dirty="0" smtClean="0"/>
              <a:t>Risks and Rewards </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7120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Substantive: §91, Regular Comp, and Creditable Service	</a:t>
            </a:r>
            <a:endParaRPr lang="en-US" dirty="0"/>
          </a:p>
        </p:txBody>
      </p:sp>
      <p:sp>
        <p:nvSpPr>
          <p:cNvPr id="3" name="Content Placeholder 2"/>
          <p:cNvSpPr>
            <a:spLocks noGrp="1"/>
          </p:cNvSpPr>
          <p:nvPr>
            <p:ph idx="1"/>
          </p:nvPr>
        </p:nvSpPr>
        <p:spPr/>
        <p:txBody>
          <a:bodyPr/>
          <a:lstStyle/>
          <a:p>
            <a:endParaRPr lang="en-US" dirty="0" smtClean="0"/>
          </a:p>
          <a:p>
            <a:r>
              <a:rPr lang="en-US" dirty="0" smtClean="0"/>
              <a:t>M.G.L. c. 32, §91(b) and (c) – “960 hour rule”</a:t>
            </a:r>
          </a:p>
          <a:p>
            <a:pPr lvl="1"/>
            <a:r>
              <a:rPr lang="en-US" dirty="0" smtClean="0"/>
              <a:t>Chapter 52, Section 14 of the Acts of 2020</a:t>
            </a:r>
          </a:p>
          <a:p>
            <a:pPr lvl="1"/>
            <a:r>
              <a:rPr lang="en-US" dirty="0" smtClean="0"/>
              <a:t>§ 91(b) and (c) does not apply during the Governor’s State of Emergency Declaration to retired public employees currently employed in the public sector.</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987718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Substantive: §91, Regular Comp, and Creditable Service</a:t>
            </a:r>
          </a:p>
        </p:txBody>
      </p:sp>
      <p:sp>
        <p:nvSpPr>
          <p:cNvPr id="3" name="Content Placeholder 2"/>
          <p:cNvSpPr>
            <a:spLocks noGrp="1"/>
          </p:cNvSpPr>
          <p:nvPr>
            <p:ph idx="1"/>
          </p:nvPr>
        </p:nvSpPr>
        <p:spPr/>
        <p:txBody>
          <a:bodyPr/>
          <a:lstStyle/>
          <a:p>
            <a:r>
              <a:rPr lang="en-US" dirty="0" smtClean="0"/>
              <a:t>Regular Compensation and Creditable Service</a:t>
            </a:r>
          </a:p>
          <a:p>
            <a:endParaRPr lang="en-US" dirty="0"/>
          </a:p>
          <a:p>
            <a:pPr lvl="1"/>
            <a:r>
              <a:rPr lang="en-US" dirty="0" smtClean="0"/>
              <a:t>Regular Compensation, M.G.L c. 32, § 1</a:t>
            </a:r>
          </a:p>
          <a:p>
            <a:pPr lvl="2"/>
            <a:r>
              <a:rPr lang="en-US" dirty="0" smtClean="0"/>
              <a:t>“the </a:t>
            </a:r>
            <a:r>
              <a:rPr lang="en-US" dirty="0"/>
              <a:t>salary, wages or other compensation in whatever form, lawfully determined for the individual service of the employee by the employing authority, not including bonus, overtime, severance pay for any and all unused sick leave, early retirement incentives, or any other payments made as a result of giving notice of retirement....”</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76874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Substantive: §91, Regular Comp, and Creditable Service</a:t>
            </a:r>
          </a:p>
        </p:txBody>
      </p:sp>
      <p:sp>
        <p:nvSpPr>
          <p:cNvPr id="3" name="Content Placeholder 2"/>
          <p:cNvSpPr>
            <a:spLocks noGrp="1"/>
          </p:cNvSpPr>
          <p:nvPr>
            <p:ph idx="1"/>
          </p:nvPr>
        </p:nvSpPr>
        <p:spPr/>
        <p:txBody>
          <a:bodyPr/>
          <a:lstStyle/>
          <a:p>
            <a:r>
              <a:rPr lang="en-US" dirty="0"/>
              <a:t>Regular Compensation and Creditable </a:t>
            </a:r>
            <a:r>
              <a:rPr lang="en-US" dirty="0" smtClean="0"/>
              <a:t>Service</a:t>
            </a:r>
          </a:p>
          <a:p>
            <a:pPr lvl="1"/>
            <a:r>
              <a:rPr lang="en-US" dirty="0" smtClean="0"/>
              <a:t>Creditable Service, M.G.L. c. 32, §4(1)(a)</a:t>
            </a:r>
          </a:p>
          <a:p>
            <a:pPr lvl="2"/>
            <a:r>
              <a:rPr lang="en-US" dirty="0" smtClean="0"/>
              <a:t>Once becoming a member of a retirement system, the member shall be credited with all service rendered by him/her.</a:t>
            </a:r>
            <a:endParaRPr lang="en-US" dirty="0"/>
          </a:p>
          <a:p>
            <a:pPr lvl="1"/>
            <a:r>
              <a:rPr lang="en-US" dirty="0" smtClean="0"/>
              <a:t>Creditable Service, M.G.L. c. 32, §4(1)(c)</a:t>
            </a:r>
          </a:p>
          <a:p>
            <a:pPr lvl="2"/>
            <a:r>
              <a:rPr lang="en-US" dirty="0" smtClean="0"/>
              <a:t>“Creditable service in the case of any member shall include any period of his continuous absence with full regular compensation…”</a:t>
            </a:r>
          </a:p>
          <a:p>
            <a:pPr lvl="2"/>
            <a:r>
              <a:rPr lang="en-US" dirty="0" smtClean="0"/>
              <a:t> It may also be allowed by a board for any period without regular compensation not exceeding a month. </a:t>
            </a:r>
            <a:endParaRPr lang="en-US" dirty="0"/>
          </a:p>
          <a:p>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266374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COVID-19 Legislation </a:t>
            </a:r>
            <a:endParaRPr lang="en-US" dirty="0"/>
          </a:p>
        </p:txBody>
      </p:sp>
      <p:sp>
        <p:nvSpPr>
          <p:cNvPr id="3" name="Content Placeholder 2"/>
          <p:cNvSpPr>
            <a:spLocks noGrp="1"/>
          </p:cNvSpPr>
          <p:nvPr>
            <p:ph idx="1"/>
          </p:nvPr>
        </p:nvSpPr>
        <p:spPr/>
        <p:txBody>
          <a:bodyPr/>
          <a:lstStyle/>
          <a:p>
            <a:r>
              <a:rPr lang="en-US" dirty="0" smtClean="0"/>
              <a:t>Federal Family First Coronavirus Response Act (FFCRA) – Effective 4/1/20 through 12/21/20</a:t>
            </a:r>
          </a:p>
          <a:p>
            <a:pPr lvl="1"/>
            <a:r>
              <a:rPr lang="en-US" dirty="0" smtClean="0"/>
              <a:t>Provides for COVID-19 related leave</a:t>
            </a:r>
          </a:p>
          <a:p>
            <a:pPr lvl="1"/>
            <a:r>
              <a:rPr lang="en-US" dirty="0" smtClean="0"/>
              <a:t>Two separate leave acts</a:t>
            </a:r>
          </a:p>
          <a:p>
            <a:pPr lvl="2"/>
            <a:r>
              <a:rPr lang="en-US" dirty="0" smtClean="0"/>
              <a:t>Emergency Paid Sick Leave Act (EPSLA)</a:t>
            </a:r>
          </a:p>
          <a:p>
            <a:pPr lvl="3"/>
            <a:r>
              <a:rPr lang="en-US" dirty="0" smtClean="0"/>
              <a:t>	Applies to six different scenarios and up to two 	weeks of paid leave for full time employees.</a:t>
            </a:r>
          </a:p>
          <a:p>
            <a:pPr lvl="2"/>
            <a:r>
              <a:rPr lang="en-US" dirty="0" smtClean="0"/>
              <a:t>Emergency Family and Medical Leave Expansion Act (EFMLEA)</a:t>
            </a:r>
          </a:p>
          <a:p>
            <a:pPr lvl="3"/>
            <a:r>
              <a:rPr lang="en-US" dirty="0"/>
              <a:t>	</a:t>
            </a:r>
            <a:r>
              <a:rPr lang="en-US" dirty="0" smtClean="0"/>
              <a:t>Adds one scenario to FMLA coverage.</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89999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COVID-19 Legislation </a:t>
            </a:r>
          </a:p>
        </p:txBody>
      </p:sp>
      <p:sp>
        <p:nvSpPr>
          <p:cNvPr id="3" name="Content Placeholder 2"/>
          <p:cNvSpPr>
            <a:spLocks noGrp="1"/>
          </p:cNvSpPr>
          <p:nvPr>
            <p:ph idx="1"/>
          </p:nvPr>
        </p:nvSpPr>
        <p:spPr/>
        <p:txBody>
          <a:bodyPr/>
          <a:lstStyle/>
          <a:p>
            <a:r>
              <a:rPr lang="en-US" dirty="0" smtClean="0"/>
              <a:t>EPSLA can be used by employees who are:</a:t>
            </a:r>
          </a:p>
          <a:p>
            <a:pPr lvl="2"/>
            <a:r>
              <a:rPr lang="en-US" dirty="0" smtClean="0"/>
              <a:t>Subject to Federal, State, or local quarantine/isolation</a:t>
            </a:r>
          </a:p>
          <a:p>
            <a:pPr lvl="2"/>
            <a:r>
              <a:rPr lang="en-US" dirty="0" smtClean="0"/>
              <a:t>Advised by health care provider to self-quarantine</a:t>
            </a:r>
          </a:p>
          <a:p>
            <a:pPr lvl="2"/>
            <a:r>
              <a:rPr lang="en-US" dirty="0" smtClean="0"/>
              <a:t>Experiencing COVID-19 symptoms and seeking a medical diagnosis</a:t>
            </a:r>
          </a:p>
          <a:p>
            <a:pPr lvl="2"/>
            <a:r>
              <a:rPr lang="en-US" dirty="0" smtClean="0"/>
              <a:t>Caring for an individual subject to (1) or as advised in (2)</a:t>
            </a:r>
          </a:p>
          <a:p>
            <a:pPr lvl="2"/>
            <a:r>
              <a:rPr lang="en-US" dirty="0" smtClean="0"/>
              <a:t>Caring for child whose school/place of care is closed/unavailable due to COVID-19 related reasons</a:t>
            </a:r>
          </a:p>
          <a:p>
            <a:pPr lvl="2"/>
            <a:r>
              <a:rPr lang="en-US" dirty="0" smtClean="0"/>
              <a:t>Experiencing similar condition as specified by HHS</a:t>
            </a:r>
          </a:p>
          <a:p>
            <a:pPr marL="914400" lvl="2" indent="0">
              <a:buNone/>
            </a:pPr>
            <a:endParaRPr lang="en-US" dirty="0" smtClean="0"/>
          </a:p>
          <a:p>
            <a:pPr lvl="2"/>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576639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COVID-19 Legislation </a:t>
            </a:r>
          </a:p>
        </p:txBody>
      </p:sp>
      <p:sp>
        <p:nvSpPr>
          <p:cNvPr id="3" name="Content Placeholder 2"/>
          <p:cNvSpPr>
            <a:spLocks noGrp="1"/>
          </p:cNvSpPr>
          <p:nvPr>
            <p:ph idx="1"/>
          </p:nvPr>
        </p:nvSpPr>
        <p:spPr/>
        <p:txBody>
          <a:bodyPr/>
          <a:lstStyle/>
          <a:p>
            <a:endParaRPr lang="en-US" dirty="0" smtClean="0"/>
          </a:p>
          <a:p>
            <a:r>
              <a:rPr lang="en-US" dirty="0" smtClean="0"/>
              <a:t>EPLSA</a:t>
            </a:r>
          </a:p>
          <a:p>
            <a:pPr lvl="1"/>
            <a:r>
              <a:rPr lang="en-US" dirty="0" smtClean="0"/>
              <a:t>Percentage of pay depends on circumstances of leave.</a:t>
            </a:r>
          </a:p>
          <a:p>
            <a:pPr lvl="2"/>
            <a:r>
              <a:rPr lang="en-US" dirty="0" smtClean="0"/>
              <a:t>For scenarios 1-3, 100% pay ($511 per day cap)</a:t>
            </a:r>
          </a:p>
          <a:p>
            <a:pPr lvl="2"/>
            <a:r>
              <a:rPr lang="en-US" dirty="0" smtClean="0"/>
              <a:t>For scenarios 4-6, 2/3 pay ($200 per day cap)</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44246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COVID-19 Legislation </a:t>
            </a:r>
          </a:p>
        </p:txBody>
      </p:sp>
      <p:sp>
        <p:nvSpPr>
          <p:cNvPr id="3" name="Content Placeholder 2"/>
          <p:cNvSpPr>
            <a:spLocks noGrp="1"/>
          </p:cNvSpPr>
          <p:nvPr>
            <p:ph idx="1"/>
          </p:nvPr>
        </p:nvSpPr>
        <p:spPr/>
        <p:txBody>
          <a:bodyPr/>
          <a:lstStyle/>
          <a:p>
            <a:r>
              <a:rPr lang="en-US" dirty="0" smtClean="0"/>
              <a:t>EFMLEA</a:t>
            </a:r>
          </a:p>
          <a:p>
            <a:pPr lvl="1"/>
            <a:r>
              <a:rPr lang="en-US" dirty="0" smtClean="0"/>
              <a:t>This can be used for employees whose school or child care provider is closed/unavailable due to COVID-19.</a:t>
            </a:r>
          </a:p>
          <a:p>
            <a:pPr lvl="1"/>
            <a:r>
              <a:rPr lang="en-US" dirty="0" smtClean="0"/>
              <a:t>First 2 weeks are unpaid, but can use EPSL or other accrued time.</a:t>
            </a:r>
          </a:p>
          <a:p>
            <a:pPr lvl="1"/>
            <a:r>
              <a:rPr lang="en-US" dirty="0" smtClean="0"/>
              <a:t>The next 10 weeks are paid at 2/3 ($200 per day cap).</a:t>
            </a:r>
          </a:p>
          <a:p>
            <a:pPr lvl="1"/>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778966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028C0-C8FC-4044-A1A7-77186A845C8A}"/>
              </a:ext>
            </a:extLst>
          </p:cNvPr>
          <p:cNvSpPr>
            <a:spLocks noGrp="1"/>
          </p:cNvSpPr>
          <p:nvPr>
            <p:ph type="ctrTitle"/>
          </p:nvPr>
        </p:nvSpPr>
        <p:spPr>
          <a:xfrm>
            <a:off x="630006" y="2059845"/>
            <a:ext cx="7885181" cy="3020920"/>
          </a:xfrm>
        </p:spPr>
        <p:txBody>
          <a:bodyPr>
            <a:normAutofit/>
          </a:bodyPr>
          <a:lstStyle/>
          <a:p>
            <a:pPr>
              <a:lnSpc>
                <a:spcPts val="3900"/>
              </a:lnSpc>
            </a:pPr>
            <a:r>
              <a:rPr lang="en-US" sz="3300" dirty="0">
                <a:effectLst>
                  <a:outerShdw blurRad="50800" dist="38100" dir="5400000" algn="t" rotWithShape="0">
                    <a:prstClr val="black">
                      <a:alpha val="40000"/>
                    </a:prstClr>
                  </a:outerShdw>
                </a:effectLst>
              </a:rPr>
              <a:t>Service Credit Purchases </a:t>
            </a:r>
            <a:br>
              <a:rPr lang="en-US" sz="3300" dirty="0">
                <a:effectLst>
                  <a:outerShdw blurRad="50800" dist="38100" dir="5400000" algn="t" rotWithShape="0">
                    <a:prstClr val="black">
                      <a:alpha val="40000"/>
                    </a:prstClr>
                  </a:outerShdw>
                </a:effectLst>
              </a:rPr>
            </a:br>
            <a:r>
              <a:rPr lang="en-US" sz="3300" dirty="0">
                <a:effectLst>
                  <a:outerShdw blurRad="50800" dist="38100" dir="5400000" algn="t" rotWithShape="0">
                    <a:prstClr val="black">
                      <a:alpha val="40000"/>
                    </a:prstClr>
                  </a:outerShdw>
                </a:effectLst>
              </a:rPr>
              <a:t>and </a:t>
            </a:r>
            <a:r>
              <a:rPr lang="en-US" sz="3300" i="1" dirty="0">
                <a:effectLst>
                  <a:outerShdw blurRad="50800" dist="38100" dir="5400000" algn="t" rotWithShape="0">
                    <a:prstClr val="black">
                      <a:alpha val="40000"/>
                    </a:prstClr>
                  </a:outerShdw>
                </a:effectLst>
              </a:rPr>
              <a:t>Plymouth Retirement</a:t>
            </a:r>
            <a:br>
              <a:rPr lang="en-US" sz="3300" i="1" dirty="0">
                <a:effectLst>
                  <a:outerShdw blurRad="50800" dist="38100" dir="5400000" algn="t" rotWithShape="0">
                    <a:prstClr val="black">
                      <a:alpha val="40000"/>
                    </a:prstClr>
                  </a:outerShdw>
                </a:effectLst>
              </a:rPr>
            </a:br>
            <a:r>
              <a:rPr lang="en-US" sz="3300" i="1" dirty="0">
                <a:effectLst>
                  <a:outerShdw blurRad="50800" dist="38100" dir="5400000" algn="t" rotWithShape="0">
                    <a:prstClr val="black">
                      <a:alpha val="40000"/>
                    </a:prstClr>
                  </a:outerShdw>
                </a:effectLst>
              </a:rPr>
              <a:t>v. CRAB </a:t>
            </a:r>
            <a:r>
              <a:rPr lang="en-US" sz="3300" dirty="0">
                <a:effectLst>
                  <a:outerShdw blurRad="50800" dist="38100" dir="5400000" algn="t" rotWithShape="0">
                    <a:prstClr val="black">
                      <a:alpha val="40000"/>
                    </a:prstClr>
                  </a:outerShdw>
                </a:effectLst>
              </a:rPr>
              <a:t>and</a:t>
            </a:r>
            <a:r>
              <a:rPr lang="en-US" sz="3300" i="1" dirty="0">
                <a:effectLst>
                  <a:outerShdw blurRad="50800" dist="38100" dir="5400000" algn="t" rotWithShape="0">
                    <a:prstClr val="black">
                      <a:alpha val="40000"/>
                    </a:prstClr>
                  </a:outerShdw>
                </a:effectLst>
              </a:rPr>
              <a:t> PERAC</a:t>
            </a:r>
            <a:endParaRPr lang="en-US" sz="3300" dirty="0">
              <a:effectLst>
                <a:outerShdw blurRad="50800" dist="38100" dir="5400000" algn="t" rotWithShape="0">
                  <a:prstClr val="black">
                    <a:alpha val="40000"/>
                  </a:prstClr>
                </a:outerShdw>
              </a:effectLst>
            </a:endParaRPr>
          </a:p>
        </p:txBody>
      </p:sp>
      <p:sp>
        <p:nvSpPr>
          <p:cNvPr id="5" name="Subtitle 2"/>
          <p:cNvSpPr>
            <a:spLocks noGrp="1"/>
          </p:cNvSpPr>
          <p:nvPr>
            <p:ph type="subTitle" idx="1"/>
          </p:nvPr>
        </p:nvSpPr>
        <p:spPr>
          <a:prstGeom prst="rect">
            <a:avLst/>
          </a:prstGeom>
        </p:spPr>
        <p:txBody>
          <a:bodyPr anchor="ctr" anchorCtr="0"/>
          <a:lstStyle>
            <a:lvl1pPr marL="0" indent="0" algn="l">
              <a:buNone/>
              <a:defRPr sz="1800" b="1">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Judith A. Corrigan, Esq.  |  General Counsel  |  PERAC</a:t>
            </a:r>
          </a:p>
          <a:p>
            <a:r>
              <a:rPr lang="en-US" dirty="0" smtClean="0"/>
              <a:t>MACRS LEGAL PANEL</a:t>
            </a:r>
          </a:p>
          <a:p>
            <a:r>
              <a:rPr lang="en-US" dirty="0" smtClean="0"/>
              <a:t>September 3, 2020</a:t>
            </a:r>
            <a:endParaRPr lang="en-US" dirty="0"/>
          </a:p>
        </p:txBody>
      </p:sp>
    </p:spTree>
    <p:extLst>
      <p:ext uri="{BB962C8B-B14F-4D97-AF65-F5344CB8AC3E}">
        <p14:creationId xmlns:p14="http://schemas.microsoft.com/office/powerpoint/2010/main" val="381884345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COVID-19 Legislation </a:t>
            </a:r>
          </a:p>
        </p:txBody>
      </p:sp>
      <p:sp>
        <p:nvSpPr>
          <p:cNvPr id="3" name="Content Placeholder 2"/>
          <p:cNvSpPr>
            <a:spLocks noGrp="1"/>
          </p:cNvSpPr>
          <p:nvPr>
            <p:ph idx="1"/>
          </p:nvPr>
        </p:nvSpPr>
        <p:spPr/>
        <p:txBody>
          <a:bodyPr/>
          <a:lstStyle/>
          <a:p>
            <a:pPr marL="0" indent="0" algn="ctr">
              <a:buNone/>
            </a:pPr>
            <a:r>
              <a:rPr lang="en-US" dirty="0" smtClean="0"/>
              <a:t>FFCRA</a:t>
            </a:r>
          </a:p>
          <a:p>
            <a:pPr marL="0" indent="0" algn="ctr">
              <a:buNone/>
            </a:pPr>
            <a:endParaRPr lang="en-US" dirty="0"/>
          </a:p>
          <a:p>
            <a:pPr marL="0" indent="0" algn="ctr">
              <a:buNone/>
            </a:pPr>
            <a:endParaRPr lang="en-US" dirty="0" smtClean="0"/>
          </a:p>
          <a:p>
            <a:pPr marL="0" indent="0">
              <a:buNone/>
            </a:pPr>
            <a:r>
              <a:rPr lang="en-US" dirty="0"/>
              <a:t>	</a:t>
            </a:r>
            <a:r>
              <a:rPr lang="en-US" dirty="0" smtClean="0"/>
              <a:t>	EPSLA		EFMLEA</a:t>
            </a:r>
          </a:p>
          <a:p>
            <a:pPr marL="0" indent="0">
              <a:buNone/>
            </a:pPr>
            <a:r>
              <a:rPr lang="en-US" dirty="0" smtClean="0"/>
              <a:t>	    6 Scenarios		Expands FMLA</a:t>
            </a:r>
          </a:p>
          <a:p>
            <a:pPr marL="0" indent="0">
              <a:buNone/>
            </a:pPr>
            <a:r>
              <a:rPr lang="en-US" dirty="0"/>
              <a:t>	</a:t>
            </a:r>
            <a:r>
              <a:rPr lang="en-US" dirty="0" smtClean="0"/>
              <a:t>Up to 2 weeks		Up to 12 weeks</a:t>
            </a:r>
          </a:p>
          <a:p>
            <a:pPr marL="0" indent="0">
              <a:buNone/>
            </a:pPr>
            <a:r>
              <a:rPr lang="en-US" dirty="0" smtClean="0"/>
              <a:t>       100% or 2/3 pay	</a:t>
            </a:r>
            <a:r>
              <a:rPr lang="en-US" dirty="0"/>
              <a:t>	</a:t>
            </a:r>
            <a:r>
              <a:rPr lang="en-US" dirty="0" smtClean="0"/>
              <a:t>2/3 pay</a:t>
            </a:r>
          </a:p>
          <a:p>
            <a:pPr marL="0" indent="0">
              <a:buNone/>
            </a:pPr>
            <a:endParaRPr lang="en-US" dirty="0" smtClean="0"/>
          </a:p>
          <a:p>
            <a:pPr marL="0" indent="0">
              <a:buNone/>
            </a:pPr>
            <a:r>
              <a:rPr lang="en-US" dirty="0" smtClean="0"/>
              <a:t>       </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10" name="Straight Arrow Connector 9"/>
          <p:cNvCxnSpPr/>
          <p:nvPr/>
        </p:nvCxnSpPr>
        <p:spPr bwMode="auto">
          <a:xfrm>
            <a:off x="4876800" y="2057400"/>
            <a:ext cx="838200" cy="1066800"/>
          </a:xfrm>
          <a:prstGeom prst="straightConnector1">
            <a:avLst/>
          </a:prstGeom>
          <a:solidFill>
            <a:schemeClr val="accent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flipH="1">
            <a:off x="3733800" y="2057400"/>
            <a:ext cx="838200" cy="1066800"/>
          </a:xfrm>
          <a:prstGeom prst="straightConnector1">
            <a:avLst/>
          </a:prstGeom>
          <a:solidFill>
            <a:schemeClr val="accent1"/>
          </a:solidFill>
          <a:ln w="38100" cap="flat" cmpd="sng" algn="ctr">
            <a:solidFill>
              <a:schemeClr val="accent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1887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COVID-19 Legislation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Teleworking</a:t>
            </a:r>
          </a:p>
          <a:p>
            <a:pPr lvl="1"/>
            <a:r>
              <a:rPr lang="en-US" dirty="0" smtClean="0"/>
              <a:t>Generally unavailable unless extenuating circumstances exist.</a:t>
            </a:r>
          </a:p>
          <a:p>
            <a:pPr lvl="2"/>
            <a:r>
              <a:rPr lang="en-US" dirty="0" smtClean="0"/>
              <a:t>PERAC Memo No. 27 references a potential scenario under EPSLA reason #</a:t>
            </a:r>
            <a:r>
              <a:rPr lang="en-US" dirty="0"/>
              <a:t>3</a:t>
            </a:r>
            <a:r>
              <a:rPr lang="en-US" dirty="0" smtClean="0"/>
              <a:t> where the employee is too sick to telework.   </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857396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Legislation and Chapter 32</a:t>
            </a:r>
            <a:endParaRPr lang="en-US" dirty="0"/>
          </a:p>
        </p:txBody>
      </p:sp>
      <p:sp>
        <p:nvSpPr>
          <p:cNvPr id="3" name="Content Placeholder 2"/>
          <p:cNvSpPr>
            <a:spLocks noGrp="1"/>
          </p:cNvSpPr>
          <p:nvPr>
            <p:ph idx="1"/>
          </p:nvPr>
        </p:nvSpPr>
        <p:spPr/>
        <p:txBody>
          <a:bodyPr/>
          <a:lstStyle/>
          <a:p>
            <a:r>
              <a:rPr lang="en-US" dirty="0" smtClean="0"/>
              <a:t>EPSLA</a:t>
            </a:r>
          </a:p>
          <a:p>
            <a:pPr lvl="1"/>
            <a:r>
              <a:rPr lang="en-US" dirty="0"/>
              <a:t>Regular Compensation and Creditable Service</a:t>
            </a:r>
          </a:p>
          <a:p>
            <a:pPr lvl="2"/>
            <a:r>
              <a:rPr lang="en-US" dirty="0"/>
              <a:t>PERAC </a:t>
            </a:r>
            <a:r>
              <a:rPr lang="en-US" dirty="0" smtClean="0"/>
              <a:t>Memos </a:t>
            </a:r>
            <a:r>
              <a:rPr lang="en-US" dirty="0"/>
              <a:t>No. 20 and No. 27 opine that EPSLA leave is regular compensation that entitles an employee to creditable service</a:t>
            </a:r>
            <a:r>
              <a:rPr lang="en-US" dirty="0" smtClean="0"/>
              <a:t>.</a:t>
            </a:r>
          </a:p>
          <a:p>
            <a:r>
              <a:rPr lang="en-US" dirty="0" smtClean="0"/>
              <a:t>EFMLEA</a:t>
            </a:r>
          </a:p>
          <a:p>
            <a:pPr lvl="1"/>
            <a:r>
              <a:rPr lang="en-US" dirty="0" smtClean="0"/>
              <a:t>Regular Compensation and Creditable Service</a:t>
            </a:r>
          </a:p>
          <a:p>
            <a:pPr lvl="2"/>
            <a:r>
              <a:rPr lang="en-US" dirty="0" smtClean="0"/>
              <a:t>The same logic as stated with EPSLA would seem to apply to apply to EFMLEA.</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05891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32 and Furloughs	</a:t>
            </a:r>
            <a:endParaRPr lang="en-US" dirty="0"/>
          </a:p>
        </p:txBody>
      </p:sp>
      <p:sp>
        <p:nvSpPr>
          <p:cNvPr id="3" name="Content Placeholder 2"/>
          <p:cNvSpPr>
            <a:spLocks noGrp="1"/>
          </p:cNvSpPr>
          <p:nvPr>
            <p:ph idx="1"/>
          </p:nvPr>
        </p:nvSpPr>
        <p:spPr/>
        <p:txBody>
          <a:bodyPr/>
          <a:lstStyle/>
          <a:p>
            <a:endParaRPr lang="en-US" dirty="0" smtClean="0"/>
          </a:p>
          <a:p>
            <a:r>
              <a:rPr lang="en-US" dirty="0" smtClean="0"/>
              <a:t>No regular compensation (unemployment benefits do not count), so no creditable service.</a:t>
            </a:r>
          </a:p>
          <a:p>
            <a:pPr lvl="1"/>
            <a:r>
              <a:rPr lang="en-US" dirty="0" smtClean="0"/>
              <a:t>See </a:t>
            </a:r>
            <a:r>
              <a:rPr lang="en-US" i="1" dirty="0" smtClean="0"/>
              <a:t>Boston Retirement Board v. CRAB, </a:t>
            </a:r>
            <a:r>
              <a:rPr lang="en-US" dirty="0" smtClean="0"/>
              <a:t>441 Mass 78 (2004) (although a §91 analysis, earned income required services actually performed) </a:t>
            </a:r>
          </a:p>
          <a:p>
            <a:pPr lvl="1"/>
            <a:r>
              <a:rPr lang="en-US" dirty="0" smtClean="0"/>
              <a:t>Unless under 30 days</a:t>
            </a:r>
          </a:p>
          <a:p>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96469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and Accidental Disabilities</a:t>
            </a:r>
          </a:p>
        </p:txBody>
      </p:sp>
      <p:sp>
        <p:nvSpPr>
          <p:cNvPr id="3" name="Content Placeholder 2"/>
          <p:cNvSpPr>
            <a:spLocks noGrp="1"/>
          </p:cNvSpPr>
          <p:nvPr>
            <p:ph idx="1"/>
          </p:nvPr>
        </p:nvSpPr>
        <p:spPr/>
        <p:txBody>
          <a:bodyPr/>
          <a:lstStyle/>
          <a:p>
            <a:endParaRPr lang="en-US" dirty="0" smtClean="0"/>
          </a:p>
          <a:p>
            <a:r>
              <a:rPr lang="en-US" dirty="0" smtClean="0"/>
              <a:t>COVID-19 as a permanent incapacity</a:t>
            </a:r>
          </a:p>
          <a:p>
            <a:endParaRPr lang="en-US" dirty="0"/>
          </a:p>
          <a:p>
            <a:r>
              <a:rPr lang="en-US" dirty="0" smtClean="0"/>
              <a:t>COVID-19 related teleworking leading to an ADR</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793009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and Accidental Disabilities</a:t>
            </a:r>
            <a:endParaRPr lang="en-US" dirty="0"/>
          </a:p>
        </p:txBody>
      </p:sp>
      <p:sp>
        <p:nvSpPr>
          <p:cNvPr id="3" name="Content Placeholder 2"/>
          <p:cNvSpPr>
            <a:spLocks noGrp="1"/>
          </p:cNvSpPr>
          <p:nvPr>
            <p:ph idx="1"/>
          </p:nvPr>
        </p:nvSpPr>
        <p:spPr/>
        <p:txBody>
          <a:bodyPr/>
          <a:lstStyle/>
          <a:p>
            <a:r>
              <a:rPr lang="en-US" dirty="0" smtClean="0"/>
              <a:t>M.G.L. c. </a:t>
            </a:r>
            <a:r>
              <a:rPr lang="en-US" dirty="0"/>
              <a:t>152, § 1(7A</a:t>
            </a:r>
            <a:r>
              <a:rPr lang="en-US" dirty="0" smtClean="0"/>
              <a:t>) states that “‘Personal injury’ </a:t>
            </a:r>
            <a:r>
              <a:rPr lang="en-US" dirty="0"/>
              <a:t>includes infectious or contagious diseases if the nature of the employment is such that the hazard of contracting such diseases by an employee </a:t>
            </a:r>
            <a:r>
              <a:rPr lang="en-US" u="sng" dirty="0"/>
              <a:t>is inherent in the employment</a:t>
            </a:r>
            <a:r>
              <a:rPr lang="en-US" dirty="0" smtClean="0"/>
              <a:t>.”</a:t>
            </a:r>
          </a:p>
          <a:p>
            <a:r>
              <a:rPr lang="en-US" dirty="0" smtClean="0"/>
              <a:t>C. 32 “in performance of duties” standard versus comp “arising out of and in the course of” standard </a:t>
            </a:r>
          </a:p>
          <a:p>
            <a:pPr lvl="1"/>
            <a:r>
              <a:rPr lang="en-US" dirty="0" smtClean="0"/>
              <a:t>Lussier v. Sadler Brothers, 12 Mass. Workers’ Comp. Rep. 451 (1998) – Factory worker</a:t>
            </a:r>
          </a:p>
          <a:p>
            <a:pPr lvl="1"/>
            <a:r>
              <a:rPr lang="en-US" dirty="0" smtClean="0"/>
              <a:t>Perron’s Case, 325 Mas. 6 (1949) - Nurse</a:t>
            </a:r>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4244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and Accidental Disabilities</a:t>
            </a:r>
          </a:p>
        </p:txBody>
      </p:sp>
      <p:sp>
        <p:nvSpPr>
          <p:cNvPr id="3" name="Content Placeholder 2"/>
          <p:cNvSpPr>
            <a:spLocks noGrp="1"/>
          </p:cNvSpPr>
          <p:nvPr>
            <p:ph idx="1"/>
          </p:nvPr>
        </p:nvSpPr>
        <p:spPr/>
        <p:txBody>
          <a:bodyPr/>
          <a:lstStyle/>
          <a:p>
            <a:endParaRPr lang="en-US" dirty="0" smtClean="0"/>
          </a:p>
          <a:p>
            <a:r>
              <a:rPr lang="en-US" dirty="0" smtClean="0"/>
              <a:t>Injured while teleworking???</a:t>
            </a:r>
          </a:p>
          <a:p>
            <a:pPr lvl="1"/>
            <a:r>
              <a:rPr lang="en-US" dirty="0" smtClean="0"/>
              <a:t>Potential Issues should these types of claims start arising </a:t>
            </a:r>
          </a:p>
          <a:p>
            <a:pPr lvl="2"/>
            <a:r>
              <a:rPr lang="en-US" dirty="0" smtClean="0"/>
              <a:t>Lack of eyewitnesses</a:t>
            </a:r>
          </a:p>
          <a:p>
            <a:pPr lvl="2"/>
            <a:r>
              <a:rPr lang="en-US" dirty="0" smtClean="0"/>
              <a:t>Performance of duties issues</a:t>
            </a:r>
          </a:p>
          <a:p>
            <a:pPr lvl="2"/>
            <a:r>
              <a:rPr lang="en-US" dirty="0" smtClean="0"/>
              <a:t>Credibility determinations</a:t>
            </a:r>
            <a:endParaRPr lang="en-US" dirty="0"/>
          </a:p>
        </p:txBody>
      </p:sp>
      <p:sp>
        <p:nvSpPr>
          <p:cNvPr id="4" name="Slide Number Placeholder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Footer Placeholder 5"/>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6733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p:txBody>
          <a:bodyPr/>
          <a:lstStyle/>
          <a:p>
            <a:pPr algn="ctr" eaLnBrk="1" hangingPunct="1">
              <a:buNone/>
            </a:pPr>
            <a:endParaRPr lang="en-US" dirty="0"/>
          </a:p>
          <a:p>
            <a:pPr eaLnBrk="1" hangingPunct="1">
              <a:buNone/>
            </a:pPr>
            <a:r>
              <a:rPr lang="en-US" dirty="0"/>
              <a:t>Quincy	    	 Boston	           Springfield</a:t>
            </a:r>
          </a:p>
          <a:p>
            <a:pPr algn="ctr" eaLnBrk="1" hangingPunct="1">
              <a:buNone/>
            </a:pPr>
            <a:endParaRPr lang="en-US" sz="3200" dirty="0"/>
          </a:p>
          <a:p>
            <a:pPr eaLnBrk="1" hangingPunct="1">
              <a:buNone/>
            </a:pPr>
            <a:r>
              <a:rPr lang="en-US" sz="1200" dirty="0"/>
              <a:t>Crown Colony Plaza      	  	 75-101 Federal Street		One Monarch Place</a:t>
            </a:r>
          </a:p>
          <a:p>
            <a:pPr eaLnBrk="1" hangingPunct="1">
              <a:buNone/>
            </a:pPr>
            <a:r>
              <a:rPr lang="en-US" sz="1200" dirty="0"/>
              <a:t>300 Crown Colony Drive	  	 Boston, MA  02210		1414 Main Street </a:t>
            </a:r>
          </a:p>
          <a:p>
            <a:pPr eaLnBrk="1" hangingPunct="1">
              <a:buNone/>
            </a:pPr>
            <a:r>
              <a:rPr lang="en-US" sz="1200" dirty="0"/>
              <a:t>Quincy, MA  02169		 	  		Suite 1310R								Springfield, MA  01144</a:t>
            </a:r>
          </a:p>
          <a:p>
            <a:pPr eaLnBrk="1" hangingPunct="1">
              <a:buNone/>
            </a:pPr>
            <a:endParaRPr lang="en-US" sz="1200" dirty="0"/>
          </a:p>
          <a:p>
            <a:pPr eaLnBrk="1" hangingPunct="1">
              <a:buNone/>
            </a:pPr>
            <a:r>
              <a:rPr lang="en-US" sz="1200" dirty="0"/>
              <a:t>				Tel: (617) 479-5000	      	</a:t>
            </a:r>
          </a:p>
          <a:p>
            <a:pPr eaLnBrk="1" hangingPunct="1">
              <a:buNone/>
            </a:pPr>
            <a:r>
              <a:rPr lang="en-US" sz="1200" dirty="0"/>
              <a:t>				Tel: (888) 841-4850</a:t>
            </a:r>
          </a:p>
          <a:p>
            <a:pPr eaLnBrk="1" hangingPunct="1">
              <a:buNone/>
            </a:pPr>
            <a:r>
              <a:rPr lang="en-US" sz="1200" dirty="0"/>
              <a:t>                     			Fax: (617) 479-6469</a:t>
            </a:r>
          </a:p>
          <a:p>
            <a:pPr eaLnBrk="1" hangingPunct="1">
              <a:buNone/>
            </a:pPr>
            <a:endParaRPr lang="en-US" sz="1200" dirty="0"/>
          </a:p>
          <a:p>
            <a:pPr eaLnBrk="1" hangingPunct="1">
              <a:buNone/>
            </a:pPr>
            <a:endParaRPr lang="en-US" sz="1200" dirty="0"/>
          </a:p>
          <a:p>
            <a:pPr eaLnBrk="1" hangingPunct="1">
              <a:buNone/>
            </a:pPr>
            <a:r>
              <a:rPr lang="en-US" sz="1200" dirty="0"/>
              <a:t>				</a:t>
            </a:r>
            <a:endParaRPr lang="en-US" sz="1200" b="1" dirty="0"/>
          </a:p>
          <a:p>
            <a:pPr marL="0" indent="0">
              <a:buNone/>
            </a:pPr>
            <a:endParaRPr lang="en-US" sz="1200" dirty="0"/>
          </a:p>
        </p:txBody>
      </p:sp>
      <p:sp>
        <p:nvSpPr>
          <p:cNvPr id="3" name="Slide Number Placeholder 2"/>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0162F-D32D-4644-8C75-7C30F4F9E797}" type="slidenum">
              <a:rPr kumimoji="0" lang="en-US" sz="10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Footer Placeholder 3"/>
          <p:cNvSpPr>
            <a:spLocks noGrp="1"/>
          </p:cNvSpPr>
          <p:nvPr>
            <p:ph type="ftr" sz="quarter" idx="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Times New Roman"/>
                <a:ea typeface="+mn-ea"/>
                <a:cs typeface="+mn-cs"/>
              </a:rPr>
              <a:t>© 2020  Murphy, Hesse, Toomey &amp; Lehane LLP. All Rights Reserved.    These materials are not legal advice and should not be relied upon as such.</a:t>
            </a: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158264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1" y="838200"/>
            <a:ext cx="4648278" cy="3810000"/>
          </a:xfrm>
        </p:spPr>
        <p:txBody>
          <a:bodyPr/>
          <a:lstStyle/>
          <a:p>
            <a:pPr algn="ctr"/>
            <a:r>
              <a:rPr lang="en-US" sz="4400" dirty="0" smtClean="0"/>
              <a:t>Case Study: </a:t>
            </a:r>
            <a:br>
              <a:rPr lang="en-US" sz="4400" dirty="0" smtClean="0"/>
            </a:br>
            <a:r>
              <a:rPr lang="en-US" sz="2800" dirty="0" smtClean="0"/>
              <a:t/>
            </a:r>
            <a:br>
              <a:rPr lang="en-US" sz="2800" dirty="0" smtClean="0"/>
            </a:br>
            <a:r>
              <a:rPr lang="en-US" sz="4400" dirty="0" smtClean="0"/>
              <a:t>When a Deceased Member is Suspected of Misappropriating Funds</a:t>
            </a:r>
            <a:br>
              <a:rPr lang="en-US" sz="4400" dirty="0" smtClean="0"/>
            </a:br>
            <a:r>
              <a:rPr lang="en-US" sz="4400" dirty="0" smtClean="0"/>
              <a:t/>
            </a:r>
            <a:br>
              <a:rPr lang="en-US" sz="4400" dirty="0" smtClean="0"/>
            </a:br>
            <a:r>
              <a:rPr lang="en-US" sz="4400" dirty="0" smtClean="0"/>
              <a:t/>
            </a:r>
            <a:br>
              <a:rPr lang="en-US" sz="4400" dirty="0" smtClean="0"/>
            </a:br>
            <a:r>
              <a:rPr lang="en-US" sz="4400" dirty="0"/>
              <a:t> </a:t>
            </a:r>
            <a:r>
              <a:rPr lang="en-US" sz="4400" dirty="0" smtClean="0"/>
              <a:t> </a:t>
            </a:r>
            <a:endParaRPr lang="en-US" sz="4400" dirty="0"/>
          </a:p>
        </p:txBody>
      </p:sp>
      <p:sp>
        <p:nvSpPr>
          <p:cNvPr id="7" name="Subtitle 6"/>
          <p:cNvSpPr>
            <a:spLocks noGrp="1"/>
          </p:cNvSpPr>
          <p:nvPr>
            <p:ph type="subTitle" idx="1"/>
          </p:nvPr>
        </p:nvSpPr>
        <p:spPr>
          <a:xfrm>
            <a:off x="152401" y="4648200"/>
            <a:ext cx="4953000" cy="990600"/>
          </a:xfrm>
        </p:spPr>
        <p:txBody>
          <a:bodyPr/>
          <a:lstStyle/>
          <a:p>
            <a:r>
              <a:rPr lang="en-US" sz="2000" b="1" dirty="0" smtClean="0"/>
              <a:t>Lisa M. Maloney, Esq.</a:t>
            </a:r>
          </a:p>
          <a:p>
            <a:r>
              <a:rPr lang="en-US" sz="2000" b="1" dirty="0" smtClean="0"/>
              <a:t>Chief Administrative Officer</a:t>
            </a:r>
          </a:p>
          <a:p>
            <a:r>
              <a:rPr lang="en-US" sz="2000" b="1" dirty="0" smtClean="0"/>
              <a:t>Middlesex County Retirement System</a:t>
            </a:r>
            <a:endParaRPr lang="en-US" sz="2000" b="1" dirty="0"/>
          </a:p>
        </p:txBody>
      </p:sp>
    </p:spTree>
    <p:extLst>
      <p:ext uri="{BB962C8B-B14F-4D97-AF65-F5344CB8AC3E}">
        <p14:creationId xmlns:p14="http://schemas.microsoft.com/office/powerpoint/2010/main" val="265632696"/>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200" y="2667000"/>
            <a:ext cx="4648278" cy="762000"/>
          </a:xfrm>
        </p:spPr>
        <p:txBody>
          <a:bodyPr/>
          <a:lstStyle/>
          <a:p>
            <a:r>
              <a:rPr lang="en-US" sz="4400" dirty="0" smtClean="0"/>
              <a:t> Section 15 Recap</a:t>
            </a:r>
            <a:br>
              <a:rPr lang="en-US" sz="4400" dirty="0" smtClean="0"/>
            </a:br>
            <a:r>
              <a:rPr lang="en-US" sz="4400" dirty="0" smtClean="0"/>
              <a:t/>
            </a:r>
            <a:br>
              <a:rPr lang="en-US" sz="4400" dirty="0" smtClean="0"/>
            </a:br>
            <a:r>
              <a:rPr lang="en-US" sz="4400" dirty="0"/>
              <a:t> </a:t>
            </a:r>
            <a:r>
              <a:rPr lang="en-US" sz="4400" dirty="0" smtClean="0"/>
              <a:t> </a:t>
            </a:r>
            <a:endParaRPr lang="en-US" sz="4400" dirty="0"/>
          </a:p>
        </p:txBody>
      </p:sp>
    </p:spTree>
    <p:extLst>
      <p:ext uri="{BB962C8B-B14F-4D97-AF65-F5344CB8AC3E}">
        <p14:creationId xmlns:p14="http://schemas.microsoft.com/office/powerpoint/2010/main" val="3695628010"/>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6" y="1771650"/>
            <a:ext cx="7886536" cy="801291"/>
          </a:xfrm>
        </p:spPr>
        <p:txBody>
          <a:bodyPr>
            <a:normAutofit/>
          </a:bodyPr>
          <a:lstStyle/>
          <a:p>
            <a:pPr>
              <a:buClr>
                <a:srgbClr val="B00A2E"/>
              </a:buClr>
            </a:pPr>
            <a:r>
              <a:rPr lang="en-US" dirty="0" smtClean="0"/>
              <a:t>Buybacks of Earlier, Non-Membership Time</a:t>
            </a:r>
            <a:endParaRPr lang="en-US" dirty="0"/>
          </a:p>
        </p:txBody>
      </p:sp>
      <p:sp>
        <p:nvSpPr>
          <p:cNvPr id="3" name="Content Placeholder 2"/>
          <p:cNvSpPr>
            <a:spLocks noGrp="1"/>
          </p:cNvSpPr>
          <p:nvPr>
            <p:ph idx="1"/>
          </p:nvPr>
        </p:nvSpPr>
        <p:spPr>
          <a:xfrm>
            <a:off x="630006" y="2572942"/>
            <a:ext cx="7886536" cy="3084909"/>
          </a:xfrm>
        </p:spPr>
        <p:txBody>
          <a:bodyPr/>
          <a:lstStyle/>
          <a:p>
            <a:r>
              <a:rPr lang="en-US" dirty="0" smtClean="0"/>
              <a:t>Sometimes permissible, but not always.</a:t>
            </a:r>
          </a:p>
          <a:p>
            <a:r>
              <a:rPr lang="en-US" dirty="0" smtClean="0"/>
              <a:t>Conditions spelled out in Chapter 32, Section 3(5) or </a:t>
            </a:r>
            <a:br>
              <a:rPr lang="en-US" dirty="0" smtClean="0"/>
            </a:br>
            <a:r>
              <a:rPr lang="en-US" dirty="0" smtClean="0"/>
              <a:t>Section 4(2)(c) must be met.</a:t>
            </a:r>
          </a:p>
          <a:p>
            <a:r>
              <a:rPr lang="en-US" dirty="0" smtClean="0"/>
              <a:t>The section under which the buyback is being made will determine what interest rate will be used in making the purchase.</a:t>
            </a:r>
          </a:p>
          <a:p>
            <a:endParaRPr lang="en-US" dirty="0"/>
          </a:p>
        </p:txBody>
      </p:sp>
      <p:sp>
        <p:nvSpPr>
          <p:cNvPr id="6" name="Slide Number Placeholder 5"/>
          <p:cNvSpPr>
            <a:spLocks noGrp="1"/>
          </p:cNvSpPr>
          <p:nvPr>
            <p:ph type="sldNum" sz="quarter" idx="4"/>
          </p:nvPr>
        </p:nvSpPr>
        <p:spPr/>
        <p:txBody>
          <a:bodyPr/>
          <a:lstStyle/>
          <a:p>
            <a:pPr defTabSz="685800"/>
            <a:fld id="{243B00E9-898E-45C2-AEFF-36116824ECB5}" type="slidenum">
              <a:rPr lang="en-US">
                <a:solidFill>
                  <a:prstClr val="white"/>
                </a:solidFill>
              </a:rPr>
              <a:pPr defTabSz="685800"/>
              <a:t>4</a:t>
            </a:fld>
            <a:endParaRPr lang="en-US" dirty="0">
              <a:solidFill>
                <a:prstClr val="white"/>
              </a:solidFill>
            </a:endParaRPr>
          </a:p>
        </p:txBody>
      </p:sp>
    </p:spTree>
    <p:extLst>
      <p:ext uri="{BB962C8B-B14F-4D97-AF65-F5344CB8AC3E}">
        <p14:creationId xmlns:p14="http://schemas.microsoft.com/office/powerpoint/2010/main" val="2465162427"/>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38" y="304800"/>
            <a:ext cx="8382000" cy="553998"/>
          </a:xfrm>
        </p:spPr>
        <p:txBody>
          <a:bodyPr/>
          <a:lstStyle/>
          <a:p>
            <a:r>
              <a:rPr lang="en-US" sz="4000" dirty="0" smtClean="0">
                <a:effectLst/>
              </a:rPr>
              <a:t>Section 15 - Pension Forfeiture Statute</a:t>
            </a:r>
            <a:endParaRPr lang="en-US" sz="4000" dirty="0">
              <a:effectLst/>
            </a:endParaRPr>
          </a:p>
        </p:txBody>
      </p:sp>
      <p:sp>
        <p:nvSpPr>
          <p:cNvPr id="3" name="Text Placeholder 2"/>
          <p:cNvSpPr>
            <a:spLocks noGrp="1"/>
          </p:cNvSpPr>
          <p:nvPr>
            <p:ph type="body" sz="quarter" idx="10"/>
          </p:nvPr>
        </p:nvSpPr>
        <p:spPr>
          <a:xfrm>
            <a:off x="405938" y="853530"/>
            <a:ext cx="8001000" cy="5084802"/>
          </a:xfrm>
        </p:spPr>
        <p:txBody>
          <a:bodyPr/>
          <a:lstStyle/>
          <a:p>
            <a:pPr>
              <a:buNone/>
            </a:pPr>
            <a:endParaRPr lang="en-US" sz="800" u="sng" dirty="0" smtClean="0"/>
          </a:p>
          <a:p>
            <a:r>
              <a:rPr lang="en-US" sz="2800" dirty="0" smtClean="0"/>
              <a:t>M.G.L. c. 32, §15(1) – Recovering funds from employee charged with misappropriation of funds or property (i.e., “civil forfeiture” provision)</a:t>
            </a:r>
          </a:p>
          <a:p>
            <a:pPr marL="0" indent="0">
              <a:buNone/>
            </a:pPr>
            <a:endParaRPr lang="en-US" sz="800" dirty="0" smtClean="0"/>
          </a:p>
          <a:p>
            <a:r>
              <a:rPr lang="en-US" sz="2800" dirty="0" smtClean="0"/>
              <a:t>M.G.L</a:t>
            </a:r>
            <a:r>
              <a:rPr lang="en-US" sz="2800" dirty="0"/>
              <a:t>. c. 32, §</a:t>
            </a:r>
            <a:r>
              <a:rPr lang="en-US" sz="2800" dirty="0" smtClean="0"/>
              <a:t>15(3) – Forfeiting right to benefits or refund after final conviction of offense involving funds or property of a governmental unit/system</a:t>
            </a:r>
          </a:p>
          <a:p>
            <a:pPr marL="0" indent="0">
              <a:buNone/>
            </a:pPr>
            <a:endParaRPr lang="en-US" sz="800" dirty="0" smtClean="0"/>
          </a:p>
          <a:p>
            <a:r>
              <a:rPr lang="en-US" sz="2800" dirty="0" smtClean="0"/>
              <a:t>M.G.L</a:t>
            </a:r>
            <a:r>
              <a:rPr lang="en-US" sz="2800" dirty="0"/>
              <a:t>. c. 32, §</a:t>
            </a:r>
            <a:r>
              <a:rPr lang="en-US" sz="2800" dirty="0" smtClean="0"/>
              <a:t>15(3A) – Forfeiting right to benefits or refund after final conviction of specific crimes</a:t>
            </a:r>
          </a:p>
          <a:p>
            <a:pPr marL="0" indent="0">
              <a:buNone/>
            </a:pPr>
            <a:endParaRPr lang="en-US" sz="800" b="1" dirty="0" smtClean="0"/>
          </a:p>
          <a:p>
            <a:r>
              <a:rPr lang="en-US" sz="2800" dirty="0" smtClean="0"/>
              <a:t>M.G.L</a:t>
            </a:r>
            <a:r>
              <a:rPr lang="en-US" sz="2800" dirty="0"/>
              <a:t>. c. 32, §</a:t>
            </a:r>
            <a:r>
              <a:rPr lang="en-US" sz="2800" dirty="0" smtClean="0"/>
              <a:t>15(4) – Forfeiting right to retirement allowance after final conviction of criminal offense connected to office or position		</a:t>
            </a:r>
          </a:p>
          <a:p>
            <a:pPr>
              <a:buNone/>
            </a:pPr>
            <a:endParaRPr lang="en-US" dirty="0"/>
          </a:p>
        </p:txBody>
      </p:sp>
    </p:spTree>
    <p:extLst>
      <p:ext uri="{BB962C8B-B14F-4D97-AF65-F5344CB8AC3E}">
        <p14:creationId xmlns:p14="http://schemas.microsoft.com/office/powerpoint/2010/main" val="995692678"/>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73440" cy="1107996"/>
          </a:xfrm>
        </p:spPr>
        <p:txBody>
          <a:bodyPr/>
          <a:lstStyle/>
          <a:p>
            <a:r>
              <a:rPr lang="en-US" sz="4000" dirty="0" smtClean="0">
                <a:effectLst/>
              </a:rPr>
              <a:t>Initiating Civil Forfeiture Proceedings and Consequences</a:t>
            </a:r>
            <a:endParaRPr lang="en-US" sz="4000" dirty="0">
              <a:effectLst/>
            </a:endParaRPr>
          </a:p>
        </p:txBody>
      </p:sp>
      <p:sp>
        <p:nvSpPr>
          <p:cNvPr id="3" name="Text Placeholder 2"/>
          <p:cNvSpPr>
            <a:spLocks noGrp="1"/>
          </p:cNvSpPr>
          <p:nvPr>
            <p:ph type="body" sz="quarter" idx="10"/>
          </p:nvPr>
        </p:nvSpPr>
        <p:spPr>
          <a:xfrm>
            <a:off x="381000" y="1524000"/>
            <a:ext cx="8397240" cy="4495800"/>
          </a:xfrm>
        </p:spPr>
        <p:txBody>
          <a:bodyPr/>
          <a:lstStyle/>
          <a:p>
            <a:pPr>
              <a:buNone/>
            </a:pPr>
            <a:endParaRPr lang="en-US" sz="800" u="sng" dirty="0" smtClean="0"/>
          </a:p>
          <a:p>
            <a:r>
              <a:rPr lang="en-US" sz="2800" dirty="0" smtClean="0"/>
              <a:t>Member charged with misappropriating funds may make a written request to the Board for a hearing</a:t>
            </a:r>
          </a:p>
          <a:p>
            <a:pPr marL="0" indent="0">
              <a:buNone/>
            </a:pPr>
            <a:endParaRPr lang="en-US" sz="800" dirty="0" smtClean="0"/>
          </a:p>
          <a:p>
            <a:r>
              <a:rPr lang="en-US" sz="2800" dirty="0" smtClean="0"/>
              <a:t>Third parties (e.g., Board, department head, employer, Board of Selectmen) may initiate proceedings which will invoke due process considerations</a:t>
            </a:r>
          </a:p>
          <a:p>
            <a:pPr marL="0" indent="0">
              <a:buNone/>
            </a:pPr>
            <a:endParaRPr lang="en-US" sz="800" dirty="0" smtClean="0"/>
          </a:p>
          <a:p>
            <a:r>
              <a:rPr lang="en-US" sz="2800" dirty="0" smtClean="0"/>
              <a:t>If</a:t>
            </a:r>
            <a:r>
              <a:rPr lang="en-US" sz="2800" dirty="0"/>
              <a:t>, after </a:t>
            </a:r>
            <a:r>
              <a:rPr lang="en-US" sz="2800" dirty="0" smtClean="0"/>
              <a:t>hearing</a:t>
            </a:r>
            <a:r>
              <a:rPr lang="en-US" sz="2800" dirty="0"/>
              <a:t>, the Board finds the charges to be true, then no retirement allowance or refund will be paid to a member or to a beneficiary until restitution of the misappropriated funds and investigative costs, if any, are made</a:t>
            </a:r>
          </a:p>
          <a:p>
            <a:endParaRPr lang="en-US" sz="2800" dirty="0" smtClean="0"/>
          </a:p>
        </p:txBody>
      </p:sp>
      <p:sp>
        <p:nvSpPr>
          <p:cNvPr id="4" name="TextBox 3"/>
          <p:cNvSpPr txBox="1"/>
          <p:nvPr/>
        </p:nvSpPr>
        <p:spPr>
          <a:xfrm>
            <a:off x="8763000" y="6488668"/>
            <a:ext cx="381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a:ea typeface="+mn-ea"/>
                <a:cs typeface="+mn-cs"/>
              </a:rPr>
              <a:t> 2</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85215127"/>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28600" y="1676400"/>
            <a:ext cx="4343400" cy="3124200"/>
          </a:xfrm>
        </p:spPr>
        <p:txBody>
          <a:bodyPr/>
          <a:lstStyle/>
          <a:p>
            <a:pPr algn="ctr"/>
            <a:r>
              <a:rPr lang="en-US" sz="4400" dirty="0" smtClean="0"/>
              <a:t>Case Study:  Deceased </a:t>
            </a:r>
            <a:r>
              <a:rPr lang="en-US" sz="4400" dirty="0"/>
              <a:t>Member </a:t>
            </a:r>
            <a:r>
              <a:rPr lang="en-US" sz="4400" dirty="0" smtClean="0"/>
              <a:t>Suspected </a:t>
            </a:r>
            <a:r>
              <a:rPr lang="en-US" sz="4400" dirty="0"/>
              <a:t>of Misappropriating Funds</a:t>
            </a:r>
            <a:br>
              <a:rPr lang="en-US" sz="4400" dirty="0"/>
            </a:br>
            <a:endParaRPr lang="en-US" sz="4400" dirty="0"/>
          </a:p>
        </p:txBody>
      </p:sp>
    </p:spTree>
    <p:extLst>
      <p:ext uri="{BB962C8B-B14F-4D97-AF65-F5344CB8AC3E}">
        <p14:creationId xmlns:p14="http://schemas.microsoft.com/office/powerpoint/2010/main" val="449179537"/>
      </p:ext>
    </p:extLst>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553998"/>
          </a:xfrm>
        </p:spPr>
        <p:txBody>
          <a:bodyPr/>
          <a:lstStyle/>
          <a:p>
            <a:r>
              <a:rPr lang="en-US" sz="4000" dirty="0" smtClean="0">
                <a:effectLst/>
              </a:rPr>
              <a:t>Case Study - Facts</a:t>
            </a:r>
            <a:endParaRPr lang="en-US" sz="4000" dirty="0">
              <a:effectLst/>
            </a:endParaRPr>
          </a:p>
        </p:txBody>
      </p:sp>
      <p:sp>
        <p:nvSpPr>
          <p:cNvPr id="3" name="Text Placeholder 2"/>
          <p:cNvSpPr>
            <a:spLocks noGrp="1"/>
          </p:cNvSpPr>
          <p:nvPr>
            <p:ph type="body" sz="quarter" idx="10"/>
          </p:nvPr>
        </p:nvSpPr>
        <p:spPr>
          <a:xfrm>
            <a:off x="381000" y="858798"/>
            <a:ext cx="8001000" cy="5127558"/>
          </a:xfrm>
        </p:spPr>
        <p:txBody>
          <a:bodyPr/>
          <a:lstStyle/>
          <a:p>
            <a:pPr>
              <a:buNone/>
            </a:pPr>
            <a:endParaRPr lang="en-US" sz="800" u="sng" dirty="0" smtClean="0"/>
          </a:p>
          <a:p>
            <a:r>
              <a:rPr lang="en-US" sz="2800" dirty="0" smtClean="0"/>
              <a:t>Member was the Finance Director in Town A who subsequently became employed by another member unit of Middlesex County Retirement System</a:t>
            </a:r>
          </a:p>
          <a:p>
            <a:pPr marL="0" indent="0">
              <a:buNone/>
            </a:pPr>
            <a:endParaRPr lang="en-US" sz="800" dirty="0" smtClean="0"/>
          </a:p>
          <a:p>
            <a:r>
              <a:rPr lang="en-US" sz="2800" dirty="0" smtClean="0"/>
              <a:t>After the Finance Director left employment, Town A discovered evidence of misappropriation of funds by the member</a:t>
            </a:r>
          </a:p>
          <a:p>
            <a:pPr marL="0" indent="0">
              <a:buNone/>
            </a:pPr>
            <a:endParaRPr lang="en-US" sz="800" dirty="0" smtClean="0"/>
          </a:p>
          <a:p>
            <a:r>
              <a:rPr lang="en-US" sz="2800" dirty="0" smtClean="0"/>
              <a:t>Matter was referred to law enforcement agencies</a:t>
            </a:r>
          </a:p>
          <a:p>
            <a:pPr marL="0" indent="0">
              <a:buNone/>
            </a:pPr>
            <a:endParaRPr lang="en-US" sz="800" dirty="0" smtClean="0"/>
          </a:p>
          <a:p>
            <a:r>
              <a:rPr lang="en-US" sz="2800" dirty="0" smtClean="0"/>
              <a:t>On the day the member was scheduled to be interviewed by police, it was discovered the member died by suicide</a:t>
            </a:r>
          </a:p>
        </p:txBody>
      </p:sp>
    </p:spTree>
    <p:extLst>
      <p:ext uri="{BB962C8B-B14F-4D97-AF65-F5344CB8AC3E}">
        <p14:creationId xmlns:p14="http://schemas.microsoft.com/office/powerpoint/2010/main" val="79203524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553998"/>
          </a:xfrm>
        </p:spPr>
        <p:txBody>
          <a:bodyPr/>
          <a:lstStyle/>
          <a:p>
            <a:r>
              <a:rPr lang="en-US" sz="4000" dirty="0" smtClean="0">
                <a:effectLst/>
              </a:rPr>
              <a:t>Case Study - Facts</a:t>
            </a:r>
            <a:endParaRPr lang="en-US" sz="4000" dirty="0">
              <a:effectLst/>
            </a:endParaRPr>
          </a:p>
        </p:txBody>
      </p:sp>
      <p:sp>
        <p:nvSpPr>
          <p:cNvPr id="3" name="Text Placeholder 2"/>
          <p:cNvSpPr>
            <a:spLocks noGrp="1"/>
          </p:cNvSpPr>
          <p:nvPr>
            <p:ph type="body" sz="quarter" idx="10"/>
          </p:nvPr>
        </p:nvSpPr>
        <p:spPr>
          <a:xfrm>
            <a:off x="381000" y="858798"/>
            <a:ext cx="8001000" cy="5004447"/>
          </a:xfrm>
        </p:spPr>
        <p:txBody>
          <a:bodyPr/>
          <a:lstStyle/>
          <a:p>
            <a:pPr>
              <a:buNone/>
            </a:pPr>
            <a:endParaRPr lang="en-US" sz="1600" u="sng" dirty="0" smtClean="0"/>
          </a:p>
          <a:p>
            <a:r>
              <a:rPr lang="en-US" sz="2800" dirty="0"/>
              <a:t>The </a:t>
            </a:r>
            <a:r>
              <a:rPr lang="en-US" sz="2800" dirty="0" smtClean="0"/>
              <a:t>Town </a:t>
            </a:r>
            <a:r>
              <a:rPr lang="en-US" sz="2800" dirty="0"/>
              <a:t>inquired about the applicability of the forfeiture provisions and its ability to obtain restitution from the member’s annuity savings account</a:t>
            </a:r>
          </a:p>
          <a:p>
            <a:pPr marL="0" indent="0">
              <a:buNone/>
            </a:pPr>
            <a:endParaRPr lang="en-US" sz="2800" dirty="0" smtClean="0"/>
          </a:p>
          <a:p>
            <a:r>
              <a:rPr lang="en-US" sz="2800" dirty="0" smtClean="0"/>
              <a:t>The member designated the surviving spouse as the member-survivor beneficiary under M.G.L. c. 32, §12(2)(d)</a:t>
            </a:r>
          </a:p>
          <a:p>
            <a:pPr marL="0" indent="0">
              <a:buNone/>
            </a:pPr>
            <a:endParaRPr lang="en-US" sz="2800" dirty="0" smtClean="0"/>
          </a:p>
          <a:p>
            <a:r>
              <a:rPr lang="en-US" sz="2800" dirty="0" smtClean="0"/>
              <a:t>The surviving spouse applied for benefits</a:t>
            </a:r>
          </a:p>
          <a:p>
            <a:endParaRPr lang="en-US" sz="2800" dirty="0"/>
          </a:p>
        </p:txBody>
      </p:sp>
    </p:spTree>
    <p:extLst>
      <p:ext uri="{BB962C8B-B14F-4D97-AF65-F5344CB8AC3E}">
        <p14:creationId xmlns:p14="http://schemas.microsoft.com/office/powerpoint/2010/main" val="1109913303"/>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 y="2590800"/>
            <a:ext cx="4343400" cy="1447800"/>
          </a:xfrm>
        </p:spPr>
        <p:txBody>
          <a:bodyPr/>
          <a:lstStyle/>
          <a:p>
            <a:pPr algn="ctr"/>
            <a:r>
              <a:rPr lang="en-US" sz="4400" dirty="0" smtClean="0"/>
              <a:t>What Should the Board Do? </a:t>
            </a:r>
            <a:endParaRPr lang="en-US" sz="4400" dirty="0"/>
          </a:p>
        </p:txBody>
      </p:sp>
    </p:spTree>
    <p:extLst>
      <p:ext uri="{BB962C8B-B14F-4D97-AF65-F5344CB8AC3E}">
        <p14:creationId xmlns:p14="http://schemas.microsoft.com/office/powerpoint/2010/main" val="1785347750"/>
      </p:ext>
    </p:extLst>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553998"/>
          </a:xfrm>
        </p:spPr>
        <p:txBody>
          <a:bodyPr/>
          <a:lstStyle/>
          <a:p>
            <a:r>
              <a:rPr lang="en-US" sz="4000" dirty="0" smtClean="0">
                <a:effectLst/>
              </a:rPr>
              <a:t>What Should the Board Do?</a:t>
            </a:r>
            <a:endParaRPr lang="en-US" sz="4000" dirty="0">
              <a:effectLst/>
            </a:endParaRPr>
          </a:p>
        </p:txBody>
      </p:sp>
      <p:sp>
        <p:nvSpPr>
          <p:cNvPr id="3" name="Text Placeholder 2"/>
          <p:cNvSpPr>
            <a:spLocks noGrp="1"/>
          </p:cNvSpPr>
          <p:nvPr>
            <p:ph type="body" sz="quarter" idx="10"/>
          </p:nvPr>
        </p:nvSpPr>
        <p:spPr>
          <a:xfrm>
            <a:off x="381000" y="1295400"/>
            <a:ext cx="8001000" cy="4530471"/>
          </a:xfrm>
        </p:spPr>
        <p:txBody>
          <a:bodyPr/>
          <a:lstStyle/>
          <a:p>
            <a:pPr>
              <a:buNone/>
            </a:pPr>
            <a:endParaRPr lang="en-US" sz="1600" u="sng" dirty="0" smtClean="0"/>
          </a:p>
          <a:p>
            <a:r>
              <a:rPr lang="en-US" sz="2800" dirty="0" smtClean="0"/>
              <a:t>Member’s death precludes prosecution of criminal charges by law enforcement for misappropriation which may have resulted form the Town’s investigation</a:t>
            </a:r>
          </a:p>
          <a:p>
            <a:pPr marL="0" indent="0">
              <a:buNone/>
            </a:pPr>
            <a:endParaRPr lang="en-US" sz="2800" dirty="0" smtClean="0"/>
          </a:p>
          <a:p>
            <a:r>
              <a:rPr lang="en-US" sz="2800" dirty="0" smtClean="0"/>
              <a:t>In the absence of final conviction, the forfeiture provisions in Sections 15(3), 15(3A) and 15(4) do not apply</a:t>
            </a:r>
          </a:p>
          <a:p>
            <a:endParaRPr lang="en-US" sz="2800" dirty="0" smtClean="0"/>
          </a:p>
          <a:p>
            <a:endParaRPr lang="en-US" sz="2800" dirty="0" smtClean="0"/>
          </a:p>
        </p:txBody>
      </p:sp>
    </p:spTree>
    <p:extLst>
      <p:ext uri="{BB962C8B-B14F-4D97-AF65-F5344CB8AC3E}">
        <p14:creationId xmlns:p14="http://schemas.microsoft.com/office/powerpoint/2010/main" val="720780787"/>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553998"/>
          </a:xfrm>
        </p:spPr>
        <p:txBody>
          <a:bodyPr/>
          <a:lstStyle/>
          <a:p>
            <a:r>
              <a:rPr lang="en-US" sz="4000" dirty="0" smtClean="0">
                <a:effectLst/>
              </a:rPr>
              <a:t>What Should the Board Do?</a:t>
            </a:r>
            <a:endParaRPr lang="en-US" sz="4000" dirty="0">
              <a:effectLst/>
            </a:endParaRPr>
          </a:p>
        </p:txBody>
      </p:sp>
      <p:sp>
        <p:nvSpPr>
          <p:cNvPr id="3" name="Text Placeholder 2"/>
          <p:cNvSpPr>
            <a:spLocks noGrp="1"/>
          </p:cNvSpPr>
          <p:nvPr>
            <p:ph type="body" sz="quarter" idx="10"/>
          </p:nvPr>
        </p:nvSpPr>
        <p:spPr>
          <a:xfrm>
            <a:off x="287323" y="838200"/>
            <a:ext cx="8521931" cy="5105400"/>
          </a:xfrm>
        </p:spPr>
        <p:txBody>
          <a:bodyPr/>
          <a:lstStyle/>
          <a:p>
            <a:r>
              <a:rPr lang="en-US" sz="2800" dirty="0" smtClean="0"/>
              <a:t>Legislative intent of the forfeiture provisions is that no benefits or refunds are paid to a member or to a beneficiary until restitution of the misappropriated funds is made</a:t>
            </a:r>
            <a:endParaRPr lang="en-US" sz="1000" dirty="0" smtClean="0"/>
          </a:p>
          <a:p>
            <a:pPr marL="0" indent="0">
              <a:buNone/>
            </a:pPr>
            <a:endParaRPr lang="en-US" sz="800" dirty="0" smtClean="0"/>
          </a:p>
          <a:p>
            <a:r>
              <a:rPr lang="en-US" sz="2800" dirty="0" smtClean="0"/>
              <a:t>Member’s death precludes the Board from initiating civil forfeiture proceedings because they are prompted by member’s written request for a hearing before the Board </a:t>
            </a:r>
          </a:p>
          <a:p>
            <a:pPr marL="0" indent="0">
              <a:buNone/>
            </a:pPr>
            <a:endParaRPr lang="en-US" sz="800" dirty="0" smtClean="0"/>
          </a:p>
          <a:p>
            <a:r>
              <a:rPr lang="en-US" sz="2800" dirty="0" smtClean="0"/>
              <a:t>Member’s </a:t>
            </a:r>
            <a:r>
              <a:rPr lang="en-US" sz="2800" dirty="0"/>
              <a:t>death precludes the Town from initiating civil forfeiture proceedings because the procedural safeguards afforded the member under G.L. c. 32, §16 are no longer available</a:t>
            </a:r>
          </a:p>
          <a:p>
            <a:endParaRPr lang="en-US" sz="2800" dirty="0" smtClean="0"/>
          </a:p>
          <a:p>
            <a:pPr marL="0" indent="0">
              <a:buNone/>
            </a:pPr>
            <a:endParaRPr lang="en-US" sz="2800" dirty="0"/>
          </a:p>
          <a:p>
            <a:pPr marL="0" indent="0">
              <a:buNone/>
            </a:pPr>
            <a:endParaRPr lang="en-US" sz="2800" dirty="0" smtClean="0"/>
          </a:p>
          <a:p>
            <a:pPr marL="0" indent="0">
              <a:buNone/>
            </a:pPr>
            <a:endParaRPr lang="en-US" sz="1100" dirty="0" smtClean="0"/>
          </a:p>
          <a:p>
            <a:pPr marL="0" indent="0">
              <a:buNone/>
            </a:pPr>
            <a:endParaRPr lang="en-US" sz="2800" dirty="0"/>
          </a:p>
          <a:p>
            <a:endParaRPr lang="en-US" sz="2800" dirty="0" smtClean="0"/>
          </a:p>
          <a:p>
            <a:endParaRPr lang="en-US" sz="2800" dirty="0" smtClean="0"/>
          </a:p>
        </p:txBody>
      </p:sp>
    </p:spTree>
    <p:extLst>
      <p:ext uri="{BB962C8B-B14F-4D97-AF65-F5344CB8AC3E}">
        <p14:creationId xmlns:p14="http://schemas.microsoft.com/office/powerpoint/2010/main" val="159344613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 y="2590800"/>
            <a:ext cx="4343400" cy="762000"/>
          </a:xfrm>
        </p:spPr>
        <p:txBody>
          <a:bodyPr/>
          <a:lstStyle/>
          <a:p>
            <a:pPr algn="ctr"/>
            <a:r>
              <a:rPr lang="en-US" sz="4400" dirty="0" smtClean="0"/>
              <a:t>Conclusion</a:t>
            </a:r>
            <a:endParaRPr lang="en-US" sz="4400" dirty="0"/>
          </a:p>
        </p:txBody>
      </p:sp>
    </p:spTree>
    <p:extLst>
      <p:ext uri="{BB962C8B-B14F-4D97-AF65-F5344CB8AC3E}">
        <p14:creationId xmlns:p14="http://schemas.microsoft.com/office/powerpoint/2010/main" val="3493244250"/>
      </p:ext>
    </p:extLst>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382000" cy="553998"/>
          </a:xfrm>
        </p:spPr>
        <p:txBody>
          <a:bodyPr/>
          <a:lstStyle/>
          <a:p>
            <a:r>
              <a:rPr lang="en-US" sz="4000" dirty="0" smtClean="0">
                <a:effectLst/>
              </a:rPr>
              <a:t>Conclusion</a:t>
            </a:r>
            <a:endParaRPr lang="en-US" sz="4000" dirty="0">
              <a:effectLst/>
            </a:endParaRPr>
          </a:p>
        </p:txBody>
      </p:sp>
      <p:sp>
        <p:nvSpPr>
          <p:cNvPr id="3" name="Text Placeholder 2"/>
          <p:cNvSpPr>
            <a:spLocks noGrp="1"/>
          </p:cNvSpPr>
          <p:nvPr>
            <p:ph type="body" sz="quarter" idx="10"/>
          </p:nvPr>
        </p:nvSpPr>
        <p:spPr>
          <a:xfrm>
            <a:off x="304800" y="990600"/>
            <a:ext cx="8521931" cy="4800599"/>
          </a:xfrm>
        </p:spPr>
        <p:txBody>
          <a:bodyPr/>
          <a:lstStyle/>
          <a:p>
            <a:pPr marL="0" indent="0">
              <a:buNone/>
            </a:pPr>
            <a:endParaRPr lang="en-US" sz="1100" dirty="0" smtClean="0"/>
          </a:p>
          <a:p>
            <a:r>
              <a:rPr lang="en-US" sz="2800" dirty="0" smtClean="0"/>
              <a:t>Civil forfeiture provisions in Sections 15(1) and 15(2) are rendered inoperable by reason of the member’s death</a:t>
            </a:r>
          </a:p>
          <a:p>
            <a:pPr marL="0" indent="0">
              <a:buNone/>
            </a:pPr>
            <a:endParaRPr lang="en-US" sz="2800" dirty="0" smtClean="0"/>
          </a:p>
          <a:p>
            <a:r>
              <a:rPr lang="en-US" sz="2800" dirty="0" smtClean="0"/>
              <a:t>Process the surviving spouse’s member-survivor application without attachment or offset</a:t>
            </a:r>
          </a:p>
          <a:p>
            <a:endParaRPr lang="en-US" sz="2800" dirty="0"/>
          </a:p>
          <a:p>
            <a:r>
              <a:rPr lang="en-US" sz="2800" dirty="0" smtClean="0"/>
              <a:t>Benefit paid to a beneficiary following the death of a member is a separate and distinct benefit which should be unaffected by amounts owed by a member prior to death</a:t>
            </a:r>
          </a:p>
          <a:p>
            <a:endParaRPr lang="en-US" sz="2800" dirty="0" smtClean="0"/>
          </a:p>
          <a:p>
            <a:pPr marL="0" indent="0">
              <a:buNone/>
            </a:pPr>
            <a:endParaRPr lang="en-US" sz="2800" dirty="0" smtClean="0"/>
          </a:p>
          <a:p>
            <a:pPr marL="0" indent="0">
              <a:buNone/>
            </a:pPr>
            <a:endParaRPr lang="en-US" sz="2800" dirty="0"/>
          </a:p>
          <a:p>
            <a:endParaRPr lang="en-US" sz="2800" dirty="0" smtClean="0"/>
          </a:p>
          <a:p>
            <a:endParaRPr lang="en-US" sz="2800" dirty="0" smtClean="0"/>
          </a:p>
        </p:txBody>
      </p:sp>
    </p:spTree>
    <p:extLst>
      <p:ext uri="{BB962C8B-B14F-4D97-AF65-F5344CB8AC3E}">
        <p14:creationId xmlns:p14="http://schemas.microsoft.com/office/powerpoint/2010/main" val="135627069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buClr>
                <a:srgbClr val="B00A2E"/>
              </a:buClr>
            </a:pPr>
            <a:r>
              <a:rPr lang="en-US" dirty="0" smtClean="0"/>
              <a:t>The “Under $5,000 Rule”</a:t>
            </a:r>
            <a:endParaRPr lang="en-US" dirty="0"/>
          </a:p>
        </p:txBody>
      </p:sp>
      <p:sp>
        <p:nvSpPr>
          <p:cNvPr id="2" name="Content Placeholder 1"/>
          <p:cNvSpPr>
            <a:spLocks noGrp="1"/>
          </p:cNvSpPr>
          <p:nvPr>
            <p:ph idx="1"/>
          </p:nvPr>
        </p:nvSpPr>
        <p:spPr>
          <a:xfrm>
            <a:off x="630006" y="2572942"/>
            <a:ext cx="7886536" cy="2777205"/>
          </a:xfrm>
        </p:spPr>
        <p:txBody>
          <a:bodyPr/>
          <a:lstStyle/>
          <a:p>
            <a:r>
              <a:rPr lang="en-US" dirty="0" smtClean="0"/>
              <a:t>Creditable service is no longer available for purchase if the position which the person held had an annual compensation </a:t>
            </a:r>
            <a:br>
              <a:rPr lang="en-US" dirty="0" smtClean="0"/>
            </a:br>
            <a:r>
              <a:rPr lang="en-US" dirty="0" smtClean="0"/>
              <a:t>of under $5,000, and if such service occurred on or after </a:t>
            </a:r>
            <a:br>
              <a:rPr lang="en-US" dirty="0" smtClean="0"/>
            </a:br>
            <a:r>
              <a:rPr lang="en-US" dirty="0" smtClean="0"/>
              <a:t>July 1, 2009.</a:t>
            </a:r>
          </a:p>
          <a:p>
            <a:r>
              <a:rPr lang="en-US" dirty="0" smtClean="0"/>
              <a:t>“elected or employed in a position receiving compensation of less than $5,000 annually…”</a:t>
            </a:r>
            <a:endParaRPr lang="en-US" dirty="0"/>
          </a:p>
        </p:txBody>
      </p:sp>
      <p:sp>
        <p:nvSpPr>
          <p:cNvPr id="9" name="Slide Number Placeholder 8"/>
          <p:cNvSpPr>
            <a:spLocks noGrp="1"/>
          </p:cNvSpPr>
          <p:nvPr>
            <p:ph type="sldNum" sz="quarter" idx="4"/>
          </p:nvPr>
        </p:nvSpPr>
        <p:spPr/>
        <p:txBody>
          <a:bodyPr/>
          <a:lstStyle/>
          <a:p>
            <a:pPr defTabSz="685800"/>
            <a:fld id="{243B00E9-898E-45C2-AEFF-36116824ECB5}" type="slidenum">
              <a:rPr lang="en-US">
                <a:solidFill>
                  <a:prstClr val="white"/>
                </a:solidFill>
              </a:rPr>
              <a:pPr defTabSz="685800"/>
              <a:t>5</a:t>
            </a:fld>
            <a:endParaRPr lang="en-US" dirty="0">
              <a:solidFill>
                <a:prstClr val="white"/>
              </a:solidFill>
            </a:endParaRPr>
          </a:p>
        </p:txBody>
      </p:sp>
      <p:pic>
        <p:nvPicPr>
          <p:cNvPr id="3" name="Picture 2"/>
          <p:cNvPicPr/>
          <p:nvPr/>
        </p:nvPicPr>
        <p:blipFill>
          <a:blip r:embed="rId3"/>
          <a:stretch>
            <a:fillRect/>
          </a:stretch>
        </p:blipFill>
        <p:spPr>
          <a:xfrm>
            <a:off x="4529138" y="3367088"/>
            <a:ext cx="85725" cy="123825"/>
          </a:xfrm>
          <a:prstGeom prst="rect">
            <a:avLst/>
          </a:prstGeom>
        </p:spPr>
      </p:pic>
    </p:spTree>
    <p:extLst>
      <p:ext uri="{BB962C8B-B14F-4D97-AF65-F5344CB8AC3E}">
        <p14:creationId xmlns:p14="http://schemas.microsoft.com/office/powerpoint/2010/main" val="274566430"/>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A9286AD2-18A9-4868-A4E3-7A2097A208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1"/>
            <a:ext cx="9144001"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Franklin Gothic Book" panose="020F0502020204030204"/>
            </a:endParaRPr>
          </a:p>
        </p:txBody>
      </p:sp>
      <p:sp>
        <p:nvSpPr>
          <p:cNvPr id="2" name="Title 1">
            <a:extLst>
              <a:ext uri="{FF2B5EF4-FFF2-40B4-BE49-F238E27FC236}">
                <a16:creationId xmlns:a16="http://schemas.microsoft.com/office/drawing/2014/main" xmlns="" id="{78FD68DA-43BA-4508-8DE2-BA9BB7B2FA5B}"/>
              </a:ext>
            </a:extLst>
          </p:cNvPr>
          <p:cNvSpPr>
            <a:spLocks noGrp="1"/>
          </p:cNvSpPr>
          <p:nvPr>
            <p:ph type="ctrTitle"/>
          </p:nvPr>
        </p:nvSpPr>
        <p:spPr>
          <a:xfrm>
            <a:off x="3967316" y="1336573"/>
            <a:ext cx="4689988" cy="2764511"/>
          </a:xfrm>
        </p:spPr>
        <p:txBody>
          <a:bodyPr>
            <a:normAutofit fontScale="90000"/>
          </a:bodyPr>
          <a:lstStyle/>
          <a:p>
            <a:r>
              <a:rPr lang="en-US" dirty="0"/>
              <a:t>Recent CRAB and Superior Court Decisions</a:t>
            </a:r>
          </a:p>
        </p:txBody>
      </p:sp>
      <p:sp>
        <p:nvSpPr>
          <p:cNvPr id="3" name="Subtitle 2">
            <a:extLst>
              <a:ext uri="{FF2B5EF4-FFF2-40B4-BE49-F238E27FC236}">
                <a16:creationId xmlns:a16="http://schemas.microsoft.com/office/drawing/2014/main" xmlns="" id="{A8E9CFF2-3777-4FF4-A759-8491175B0B7C}"/>
              </a:ext>
            </a:extLst>
          </p:cNvPr>
          <p:cNvSpPr>
            <a:spLocks noGrp="1"/>
          </p:cNvSpPr>
          <p:nvPr>
            <p:ph type="subTitle" idx="1"/>
          </p:nvPr>
        </p:nvSpPr>
        <p:spPr>
          <a:xfrm>
            <a:off x="3967315" y="4361804"/>
            <a:ext cx="4702010" cy="766124"/>
          </a:xfrm>
        </p:spPr>
        <p:txBody>
          <a:bodyPr>
            <a:normAutofit fontScale="62500" lnSpcReduction="20000"/>
          </a:bodyPr>
          <a:lstStyle/>
          <a:p>
            <a:r>
              <a:rPr lang="en-US" dirty="0" smtClean="0">
                <a:solidFill>
                  <a:schemeClr val="tx1">
                    <a:lumMod val="85000"/>
                    <a:lumOff val="15000"/>
                  </a:schemeClr>
                </a:solidFill>
                <a:latin typeface="Aldhabi" panose="020B0604020202020204" pitchFamily="2" charset="-78"/>
                <a:cs typeface="Aldhabi" panose="020B0604020202020204" pitchFamily="2" charset="-78"/>
              </a:rPr>
              <a:t>Michael </a:t>
            </a:r>
            <a:r>
              <a:rPr lang="en-US" dirty="0">
                <a:solidFill>
                  <a:schemeClr val="tx1">
                    <a:lumMod val="85000"/>
                    <a:lumOff val="15000"/>
                  </a:schemeClr>
                </a:solidFill>
                <a:latin typeface="Aldhabi" panose="020B0604020202020204" pitchFamily="2" charset="-78"/>
                <a:cs typeface="Aldhabi" panose="020B0604020202020204" pitchFamily="2" charset="-78"/>
              </a:rPr>
              <a:t>Sacco, Esquire</a:t>
            </a:r>
          </a:p>
          <a:p>
            <a:r>
              <a:rPr lang="en-US" dirty="0">
                <a:solidFill>
                  <a:schemeClr val="tx1">
                    <a:lumMod val="85000"/>
                    <a:lumOff val="15000"/>
                  </a:schemeClr>
                </a:solidFill>
                <a:latin typeface="Aldhabi" panose="020B0604020202020204" pitchFamily="2" charset="-78"/>
                <a:cs typeface="Aldhabi" panose="020B0604020202020204" pitchFamily="2" charset="-78"/>
              </a:rPr>
              <a:t>CEO, Worcester Regional retirement Board </a:t>
            </a:r>
          </a:p>
          <a:p>
            <a:endParaRPr lang="en-US" dirty="0">
              <a:solidFill>
                <a:schemeClr val="tx1">
                  <a:lumMod val="85000"/>
                  <a:lumOff val="15000"/>
                </a:schemeClr>
              </a:solidFill>
              <a:latin typeface="Aldhabi" panose="020B0604020202020204" pitchFamily="2" charset="-78"/>
              <a:cs typeface="Aldhabi" panose="020B0604020202020204" pitchFamily="2" charset="-78"/>
            </a:endParaRPr>
          </a:p>
        </p:txBody>
      </p:sp>
      <p:pic>
        <p:nvPicPr>
          <p:cNvPr id="5" name="Picture 4" descr="stairs, hand rail, and abstract object along the wall">
            <a:extLst>
              <a:ext uri="{FF2B5EF4-FFF2-40B4-BE49-F238E27FC236}">
                <a16:creationId xmlns:a16="http://schemas.microsoft.com/office/drawing/2014/main" xmlns="" id="{282CF6DD-7FE8-4063-9551-1B7BBCE92A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857251"/>
            <a:ext cx="3476486" cy="5143499"/>
          </a:xfrm>
          <a:prstGeom prst="rect">
            <a:avLst/>
          </a:prstGeom>
        </p:spPr>
      </p:pic>
      <p:cxnSp>
        <p:nvCxnSpPr>
          <p:cNvPr id="24" name="Straight Connector 23">
            <a:extLst>
              <a:ext uri="{FF2B5EF4-FFF2-40B4-BE49-F238E27FC236}">
                <a16:creationId xmlns:a16="http://schemas.microsoft.com/office/drawing/2014/main" xmlns="" id="{E7A7CD63-7EC3-44F3-95D0-595C4019FF2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70816" y="4231444"/>
            <a:ext cx="4227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267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FBDCECDC-EEE3-4128-AA5E-82A8C08796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0" y="85725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Franklin Gothic Book" panose="020F0502020204030204"/>
            </a:endParaRPr>
          </a:p>
        </p:txBody>
      </p:sp>
      <p:sp>
        <p:nvSpPr>
          <p:cNvPr id="2" name="Title 1">
            <a:extLst>
              <a:ext uri="{FF2B5EF4-FFF2-40B4-BE49-F238E27FC236}">
                <a16:creationId xmlns:a16="http://schemas.microsoft.com/office/drawing/2014/main" xmlns="" id="{9AB2EA78-AEB3-469B-9025-3B17201A457B}"/>
              </a:ext>
            </a:extLst>
          </p:cNvPr>
          <p:cNvSpPr>
            <a:spLocks noGrp="1"/>
          </p:cNvSpPr>
          <p:nvPr>
            <p:ph type="ctrTitle"/>
          </p:nvPr>
        </p:nvSpPr>
        <p:spPr>
          <a:xfrm>
            <a:off x="822960" y="1426464"/>
            <a:ext cx="7543800" cy="2919126"/>
          </a:xfrm>
        </p:spPr>
        <p:txBody>
          <a:bodyPr anchor="ctr">
            <a:normAutofit fontScale="90000"/>
          </a:bodyPr>
          <a:lstStyle/>
          <a:p>
            <a:pPr lvl="0"/>
            <a:r>
              <a:rPr lang="en-US" sz="3600" i="1" u="sng" dirty="0">
                <a:solidFill>
                  <a:srgbClr val="FFFFFF"/>
                </a:solidFill>
              </a:rPr>
              <a:t>Franklin Regional Retirement Board v. CRAB</a:t>
            </a:r>
            <a:r>
              <a:rPr lang="en-US" sz="3600" i="1" dirty="0">
                <a:solidFill>
                  <a:srgbClr val="FFFFFF"/>
                </a:solidFill>
              </a:rPr>
              <a:t>, Franklin Superior Court, Civil Action No. 1878-00063 (June 27, 2019)</a:t>
            </a:r>
            <a:br>
              <a:rPr lang="en-US" sz="3600" i="1" dirty="0">
                <a:solidFill>
                  <a:srgbClr val="FFFFFF"/>
                </a:solidFill>
              </a:rPr>
            </a:br>
            <a:r>
              <a:rPr lang="en-US" sz="3600" i="1" dirty="0">
                <a:solidFill>
                  <a:srgbClr val="FFFFFF"/>
                </a:solidFill>
              </a:rPr>
              <a:t/>
            </a:r>
            <a:br>
              <a:rPr lang="en-US" sz="3600" i="1" dirty="0">
                <a:solidFill>
                  <a:srgbClr val="FFFFFF"/>
                </a:solidFill>
              </a:rPr>
            </a:br>
            <a:r>
              <a:rPr lang="en-US" sz="3600" i="1" u="sng" dirty="0">
                <a:solidFill>
                  <a:srgbClr val="FFFFFF"/>
                </a:solidFill>
              </a:rPr>
              <a:t>Hollup v. Worcester Retirement Board</a:t>
            </a:r>
            <a:r>
              <a:rPr lang="en-US" sz="3600" i="1" dirty="0">
                <a:solidFill>
                  <a:srgbClr val="FFFFFF"/>
                </a:solidFill>
              </a:rPr>
              <a:t>, CR-15-221 (CRAB January 8, 2020)</a:t>
            </a:r>
            <a:br>
              <a:rPr lang="en-US" sz="3600" i="1" dirty="0">
                <a:solidFill>
                  <a:srgbClr val="FFFFFF"/>
                </a:solidFill>
              </a:rPr>
            </a:br>
            <a:r>
              <a:rPr lang="en-US" sz="3600" i="1" dirty="0">
                <a:solidFill>
                  <a:srgbClr val="FFFFFF"/>
                </a:solidFill>
              </a:rPr>
              <a:t/>
            </a:r>
            <a:br>
              <a:rPr lang="en-US" sz="3600" i="1" dirty="0">
                <a:solidFill>
                  <a:srgbClr val="FFFFFF"/>
                </a:solidFill>
              </a:rPr>
            </a:br>
            <a:endParaRPr lang="en-US" sz="3600" i="1" dirty="0">
              <a:solidFill>
                <a:srgbClr val="FFFFFF"/>
              </a:solidFill>
            </a:endParaRPr>
          </a:p>
        </p:txBody>
      </p:sp>
      <p:sp>
        <p:nvSpPr>
          <p:cNvPr id="49" name="Rectangle 48">
            <a:extLst>
              <a:ext uri="{FF2B5EF4-FFF2-40B4-BE49-F238E27FC236}">
                <a16:creationId xmlns:a16="http://schemas.microsoft.com/office/drawing/2014/main" xmlns="" id="{4260EDE0-989C-4E16-AF94-F652294D82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30" y="4572000"/>
            <a:ext cx="9141714" cy="14287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xmlns="" id="{255E1F2F-E259-4EA8-9FFD-3A10AF541859}"/>
              </a:ext>
            </a:extLst>
          </p:cNvPr>
          <p:cNvSpPr>
            <a:spLocks noGrp="1"/>
          </p:cNvSpPr>
          <p:nvPr>
            <p:ph type="subTitle" idx="1"/>
          </p:nvPr>
        </p:nvSpPr>
        <p:spPr>
          <a:xfrm>
            <a:off x="825038" y="4776180"/>
            <a:ext cx="7543800" cy="857250"/>
          </a:xfrm>
        </p:spPr>
        <p:txBody>
          <a:bodyPr>
            <a:normAutofit/>
          </a:bodyPr>
          <a:lstStyle/>
          <a:p>
            <a:r>
              <a:rPr lang="en-US" dirty="0">
                <a:solidFill>
                  <a:srgbClr val="FFFFFF"/>
                </a:solidFill>
              </a:rPr>
              <a:t>-</a:t>
            </a:r>
          </a:p>
        </p:txBody>
      </p:sp>
    </p:spTree>
    <p:extLst>
      <p:ext uri="{BB962C8B-B14F-4D97-AF65-F5344CB8AC3E}">
        <p14:creationId xmlns:p14="http://schemas.microsoft.com/office/powerpoint/2010/main" val="2810138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CEE6FA-82AC-4E65-B94F-86A37F9FB7BB}"/>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3A552218-B5CD-49D5-B00D-3C48989E403F}"/>
              </a:ext>
            </a:extLst>
          </p:cNvPr>
          <p:cNvSpPr>
            <a:spLocks noGrp="1"/>
          </p:cNvSpPr>
          <p:nvPr>
            <p:ph idx="1"/>
          </p:nvPr>
        </p:nvSpPr>
        <p:spPr/>
        <p:txBody>
          <a:bodyPr/>
          <a:lstStyle/>
          <a:p>
            <a:r>
              <a:rPr lang="en-US" dirty="0"/>
              <a:t>David Bell – Town of Deerfield Chief of Police – Retires 1994 ADR Pursuant to Heart Law – Diagnosis at Retirement is Coronary Artery Disease</a:t>
            </a:r>
          </a:p>
          <a:p>
            <a:r>
              <a:rPr lang="en-US" dirty="0"/>
              <a:t>Mr. Bell Dies on April 23, 2013 – Cause of Death Noted Congestive Heart Failure as Immediate Cause, Due to Consequence of Diabetes Mellitus</a:t>
            </a:r>
          </a:p>
          <a:p>
            <a:r>
              <a:rPr lang="en-US" dirty="0"/>
              <a:t>Mr. Bell’s Last Five Months – December 5, 2012 – Discharge – 19 Different Diagnoses – Acute Congestive Heart Failure, Interstitial Lung Disease/Pulmonary Fibrosis, Diabetes Mellitus, Chronic Kidney Disease and Coronary Artery Disease to Name a Few</a:t>
            </a:r>
          </a:p>
        </p:txBody>
      </p:sp>
    </p:spTree>
    <p:extLst>
      <p:ext uri="{BB962C8B-B14F-4D97-AF65-F5344CB8AC3E}">
        <p14:creationId xmlns:p14="http://schemas.microsoft.com/office/powerpoint/2010/main" val="102414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CC850-0110-41D2-ABD2-23D26869B636}"/>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B40EBDE0-E79A-4E57-AA31-07757C940BE3}"/>
              </a:ext>
            </a:extLst>
          </p:cNvPr>
          <p:cNvSpPr>
            <a:spLocks noGrp="1"/>
          </p:cNvSpPr>
          <p:nvPr>
            <p:ph idx="1"/>
          </p:nvPr>
        </p:nvSpPr>
        <p:spPr/>
        <p:txBody>
          <a:bodyPr>
            <a:normAutofit/>
          </a:bodyPr>
          <a:lstStyle/>
          <a:p>
            <a:r>
              <a:rPr lang="en-US" dirty="0"/>
              <a:t>March 2013 – About a Month Prior to His Death – Mr. Bell Treated for His Advanced Interstitial Lung Disease – CT Scan Shows Honeycombing – Oxygen Dependent</a:t>
            </a:r>
          </a:p>
          <a:p>
            <a:r>
              <a:rPr lang="en-US" dirty="0"/>
              <a:t>Mr. Bell, His Wife Elizabeth and Mr. Bell’s Doctor Discuss “End of Life Issues”</a:t>
            </a:r>
          </a:p>
          <a:p>
            <a:r>
              <a:rPr lang="en-US" dirty="0"/>
              <a:t>Mr. Bell’s Condition Deteriorates – Admitted to Hospital with Shortness of Breath</a:t>
            </a:r>
          </a:p>
          <a:p>
            <a:r>
              <a:rPr lang="en-US" dirty="0"/>
              <a:t>During Hospitalization – Non-ST Segment Elevated Myocardial Infarction – Cardiac Catheterization – Ejection Fraction 45%</a:t>
            </a:r>
          </a:p>
          <a:p>
            <a:r>
              <a:rPr lang="en-US" dirty="0"/>
              <a:t>Mr. Bell Released – Transferred to a Nursing Home</a:t>
            </a:r>
          </a:p>
          <a:p>
            <a:r>
              <a:rPr lang="en-US" dirty="0"/>
              <a:t>April 5, 2013 – Mr. Bell Treated for End Stage Interstitial Lung Disease, Chronic Kidney Disease and Diabetes – Mr. Bell and Wife “Not Understanding the Big Picture”</a:t>
            </a:r>
          </a:p>
        </p:txBody>
      </p:sp>
    </p:spTree>
    <p:extLst>
      <p:ext uri="{BB962C8B-B14F-4D97-AF65-F5344CB8AC3E}">
        <p14:creationId xmlns:p14="http://schemas.microsoft.com/office/powerpoint/2010/main" val="713360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B69423-3757-4976-8A1D-EA062D79E0B2}"/>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10BC6BAC-F9A3-4817-86F4-D5F24AFD7CDA}"/>
              </a:ext>
            </a:extLst>
          </p:cNvPr>
          <p:cNvSpPr>
            <a:spLocks noGrp="1"/>
          </p:cNvSpPr>
          <p:nvPr>
            <p:ph idx="1"/>
          </p:nvPr>
        </p:nvSpPr>
        <p:spPr/>
        <p:txBody>
          <a:bodyPr/>
          <a:lstStyle/>
          <a:p>
            <a:r>
              <a:rPr lang="en-US" dirty="0"/>
              <a:t>April 23, 2013 – Mr. Bell Dies</a:t>
            </a:r>
          </a:p>
          <a:p>
            <a:r>
              <a:rPr lang="en-US" dirty="0"/>
              <a:t>January 11, 2015 – Mrs. Bell Applies for Accidental Death Benefit, Provides Medical Opinion from Giovanni Campanile, M.D. – “Died of Congestive Heart Failure and Had Significant Heart Disease”</a:t>
            </a:r>
          </a:p>
          <a:p>
            <a:r>
              <a:rPr lang="en-US" dirty="0"/>
              <a:t>Franklin Regional (“Board”) – Not Clear from Death Certificate or Dr. Campanile’s Letter – Death was the Result of the Same Heart Disease for Which He Retired</a:t>
            </a:r>
          </a:p>
          <a:p>
            <a:r>
              <a:rPr lang="en-US" dirty="0"/>
              <a:t>Board Requests PERAC Convene Single Physician to Review Records – PERAC Doctor Opines Mr. Bell Died Due to the “Prolonged Association of Cardiac and Pulmonary Disease” and He Stated, “There is No Evidence to Overturn the Conclusion of Dr. Campanile That Mr. Bell’s Death was Cardiovascular in Nature”</a:t>
            </a:r>
          </a:p>
        </p:txBody>
      </p:sp>
    </p:spTree>
    <p:extLst>
      <p:ext uri="{BB962C8B-B14F-4D97-AF65-F5344CB8AC3E}">
        <p14:creationId xmlns:p14="http://schemas.microsoft.com/office/powerpoint/2010/main" val="2570428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3621FF-2B20-42A4-963B-0DFFAC7F4C15}"/>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9D3F4A4A-59F3-4F51-90CA-4109F8F20DF7}"/>
              </a:ext>
            </a:extLst>
          </p:cNvPr>
          <p:cNvSpPr>
            <a:spLocks noGrp="1"/>
          </p:cNvSpPr>
          <p:nvPr>
            <p:ph idx="1"/>
          </p:nvPr>
        </p:nvSpPr>
        <p:spPr/>
        <p:txBody>
          <a:bodyPr>
            <a:normAutofit/>
          </a:bodyPr>
          <a:lstStyle/>
          <a:p>
            <a:r>
              <a:rPr lang="en-US" dirty="0"/>
              <a:t>Board Dissatisfied – PERAC Doctor Did Not Opine Whether or Not Mr. Bell Died as a Result of the Same Heart Disease for Which He Retired and PERAC Doctor was Asked to Render His Own Opinion, Not Whether There Was Evidence to Overturn Dr. Campanile’s Conclusion</a:t>
            </a:r>
          </a:p>
          <a:p>
            <a:r>
              <a:rPr lang="en-US" dirty="0"/>
              <a:t>Section 20(5)(d) – Board Retains Certified Cardiologist to Conduct a Record Review and Offer Causation Opinion</a:t>
            </a:r>
          </a:p>
          <a:p>
            <a:r>
              <a:rPr lang="en-US" dirty="0"/>
              <a:t>Gregory Guigliano, M.D. Retained to Perform the Review</a:t>
            </a:r>
          </a:p>
          <a:p>
            <a:r>
              <a:rPr lang="en-US" dirty="0"/>
              <a:t>Dr. Guigliano – Mr. Bell Died Due to Progressive Hypoxic Respiratory Failure as a Result of His End Stage Interstitial Disease, Not the Coronary Artery Disease for Which He Retired</a:t>
            </a:r>
          </a:p>
          <a:p>
            <a:r>
              <a:rPr lang="en-US" dirty="0"/>
              <a:t>Dr. Campanile – Issues Rebuttal – Impossible to State Whether Mr. Bell’s Shortness of Breath was Due to Lung or Heart – He Then Does the Impossible - Opines That it Was Due to His Heart</a:t>
            </a:r>
          </a:p>
        </p:txBody>
      </p:sp>
    </p:spTree>
    <p:extLst>
      <p:ext uri="{BB962C8B-B14F-4D97-AF65-F5344CB8AC3E}">
        <p14:creationId xmlns:p14="http://schemas.microsoft.com/office/powerpoint/2010/main" val="1138739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F86406-630A-459D-BD4D-034B97AB777F}"/>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3CFF0C2B-6C16-43B1-86A5-9A890112D658}"/>
              </a:ext>
            </a:extLst>
          </p:cNvPr>
          <p:cNvSpPr>
            <a:spLocks noGrp="1"/>
          </p:cNvSpPr>
          <p:nvPr>
            <p:ph idx="1"/>
          </p:nvPr>
        </p:nvSpPr>
        <p:spPr/>
        <p:txBody>
          <a:bodyPr>
            <a:normAutofit/>
          </a:bodyPr>
          <a:lstStyle/>
          <a:p>
            <a:r>
              <a:rPr lang="en-US" dirty="0"/>
              <a:t>Board denies – Mrs. Bell Appeals to DALA</a:t>
            </a:r>
          </a:p>
          <a:p>
            <a:r>
              <a:rPr lang="en-US" dirty="0"/>
              <a:t>DALA Decision – DALA Concluded Drs. Campanile and Weinrauch’s (PERAC Doctor) Opinions were the “Proper Proof” Needed to Support Mrs. Bell’s Accidental Death Claim</a:t>
            </a:r>
          </a:p>
          <a:p>
            <a:r>
              <a:rPr lang="en-US" dirty="0"/>
              <a:t>DALA Characterized Drs. Campanile and Weinrauch as Having Been “Convinced” that Mr. Bell’s Death Was Congestive Heart Failure and the Proximate Result of His Coronary Artery Disease</a:t>
            </a:r>
          </a:p>
          <a:p>
            <a:r>
              <a:rPr lang="en-US" dirty="0"/>
              <a:t>DALA rejected Dr. Giugliano’s Opinion Because He Did Not Treat Mr. Bell (Neither Did Dr. Weinrauch)</a:t>
            </a:r>
          </a:p>
          <a:p>
            <a:r>
              <a:rPr lang="en-US" dirty="0"/>
              <a:t>DALA Also Stated Little Evidence In Record to Support Board’s and Dr. Guigliano’s Position That Mr. Bell’s Underlying Cardiac Condition was Asymptomatic (Which Was Not the Board’s Position)</a:t>
            </a:r>
          </a:p>
        </p:txBody>
      </p:sp>
    </p:spTree>
    <p:extLst>
      <p:ext uri="{BB962C8B-B14F-4D97-AF65-F5344CB8AC3E}">
        <p14:creationId xmlns:p14="http://schemas.microsoft.com/office/powerpoint/2010/main" val="2161749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3540C-6D45-465A-AF56-717DBB332738}"/>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255245CA-8E3E-4F7B-84EF-46F164F26CDA}"/>
              </a:ext>
            </a:extLst>
          </p:cNvPr>
          <p:cNvSpPr>
            <a:spLocks noGrp="1"/>
          </p:cNvSpPr>
          <p:nvPr>
            <p:ph idx="1"/>
          </p:nvPr>
        </p:nvSpPr>
        <p:spPr/>
        <p:txBody>
          <a:bodyPr>
            <a:normAutofit/>
          </a:bodyPr>
          <a:lstStyle/>
          <a:p>
            <a:r>
              <a:rPr lang="en-US" dirty="0"/>
              <a:t>Board Files Objections to CRAB – CRAB, With Very Little Comment, Upholds DALA Decision</a:t>
            </a:r>
          </a:p>
          <a:p>
            <a:r>
              <a:rPr lang="en-US" dirty="0"/>
              <a:t>Board Files Complaint for Judicial Review – Franklin Superior Court</a:t>
            </a:r>
          </a:p>
          <a:p>
            <a:r>
              <a:rPr lang="en-US" dirty="0"/>
              <a:t>Superior Court Finds DALA/CRAB Decision Erroneous as Matter of Law and Unsupported By Substantial Evidence – Remands to DALA/CRAB</a:t>
            </a:r>
          </a:p>
          <a:p>
            <a:pPr lvl="1"/>
            <a:r>
              <a:rPr lang="en-US" dirty="0"/>
              <a:t>Error of Law - Neither Dr. Campanile nor Dr. Weinrauch Opined Mr. Bell’s Death Was the Natural and Proximate Result of the Same Heart Condition for Which He Retired – DALA’s Reliance on Those Opinions Derivatively Erroneous</a:t>
            </a:r>
          </a:p>
          <a:p>
            <a:pPr lvl="1"/>
            <a:r>
              <a:rPr lang="en-US" dirty="0"/>
              <a:t>Lack of Substantial Evidence – Neither Dr. Campanile nor Dr. Weinrauch Reconciled the Lung Disease and the Heart Disease, Nor Did DALA Address in its Decision</a:t>
            </a:r>
          </a:p>
          <a:p>
            <a:pPr lvl="1"/>
            <a:r>
              <a:rPr lang="en-US" dirty="0"/>
              <a:t>DALA Also Ignored Death Certificate – Diabetes Caused the Congestive Heart Failure, Not Coronary Artery Disease</a:t>
            </a:r>
          </a:p>
          <a:p>
            <a:pPr lvl="1"/>
            <a:r>
              <a:rPr lang="en-US" dirty="0"/>
              <a:t>DALA Failed to Offer Reasoned Explanation for Rejecting Dr. Guigliano’s Opinion</a:t>
            </a:r>
          </a:p>
          <a:p>
            <a:pPr lvl="1"/>
            <a:endParaRPr lang="en-US" dirty="0"/>
          </a:p>
          <a:p>
            <a:endParaRPr lang="en-US" dirty="0"/>
          </a:p>
        </p:txBody>
      </p:sp>
    </p:spTree>
    <p:extLst>
      <p:ext uri="{BB962C8B-B14F-4D97-AF65-F5344CB8AC3E}">
        <p14:creationId xmlns:p14="http://schemas.microsoft.com/office/powerpoint/2010/main" val="2907656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5B1B30-14F8-4405-8D62-D89489AA1788}"/>
              </a:ext>
            </a:extLst>
          </p:cNvPr>
          <p:cNvSpPr>
            <a:spLocks noGrp="1"/>
          </p:cNvSpPr>
          <p:nvPr>
            <p:ph type="title"/>
          </p:nvPr>
        </p:nvSpPr>
        <p:spPr/>
        <p:txBody>
          <a:bodyPr/>
          <a:lstStyle/>
          <a:p>
            <a:r>
              <a:rPr lang="en-US" dirty="0"/>
              <a:t>Franklin Regional Retirement Board v. CRAB</a:t>
            </a:r>
          </a:p>
        </p:txBody>
      </p:sp>
      <p:sp>
        <p:nvSpPr>
          <p:cNvPr id="3" name="Content Placeholder 2">
            <a:extLst>
              <a:ext uri="{FF2B5EF4-FFF2-40B4-BE49-F238E27FC236}">
                <a16:creationId xmlns:a16="http://schemas.microsoft.com/office/drawing/2014/main" xmlns="" id="{03EFC55B-F021-458A-93BC-F3FC8D7059B3}"/>
              </a:ext>
            </a:extLst>
          </p:cNvPr>
          <p:cNvSpPr>
            <a:spLocks noGrp="1"/>
          </p:cNvSpPr>
          <p:nvPr>
            <p:ph idx="1"/>
          </p:nvPr>
        </p:nvSpPr>
        <p:spPr/>
        <p:txBody>
          <a:bodyPr/>
          <a:lstStyle/>
          <a:p>
            <a:r>
              <a:rPr lang="en-US" dirty="0"/>
              <a:t>What Do We Learn From </a:t>
            </a:r>
            <a:r>
              <a:rPr lang="en-US" u="sng" dirty="0"/>
              <a:t>Franklin Regional</a:t>
            </a:r>
            <a:endParaRPr lang="en-US" dirty="0"/>
          </a:p>
          <a:p>
            <a:pPr lvl="1"/>
            <a:r>
              <a:rPr lang="en-US" dirty="0"/>
              <a:t>Accidental Death or Disability Case – Board Can Hire its Own Expert – Additional Expense But Worth It</a:t>
            </a:r>
          </a:p>
          <a:p>
            <a:pPr lvl="1"/>
            <a:r>
              <a:rPr lang="en-US" dirty="0"/>
              <a:t>Board is Fact Finder – Not Bound By Affirmative Opinion</a:t>
            </a:r>
          </a:p>
          <a:p>
            <a:pPr lvl="1"/>
            <a:r>
              <a:rPr lang="en-US" dirty="0"/>
              <a:t>Member Retired Under Presumption – No Presumption that Same Heart Disease that Resulted in Retirement Caused Death</a:t>
            </a:r>
          </a:p>
          <a:p>
            <a:pPr lvl="1"/>
            <a:r>
              <a:rPr lang="en-US" dirty="0"/>
              <a:t>Accidental Death Cases – Board Needs to Be Satisfied with Quality of Evidence – Death Certificate – Personal Physician Statement – PERAC Appointed Doctor – Board Retained Expert</a:t>
            </a:r>
          </a:p>
          <a:p>
            <a:pPr lvl="1"/>
            <a:r>
              <a:rPr lang="en-US" dirty="0"/>
              <a:t>Case Remanded to DALA – Hearing Held with Same Magistrate – Board Brought in its Expert to Testify  - Expect to Prevail – De Novo Hearing – No Guarantee</a:t>
            </a:r>
          </a:p>
          <a:p>
            <a:pPr lvl="1"/>
            <a:r>
              <a:rPr lang="en-US" dirty="0"/>
              <a:t>Superior Court Review – Role of the Dice</a:t>
            </a:r>
          </a:p>
        </p:txBody>
      </p:sp>
    </p:spTree>
    <p:extLst>
      <p:ext uri="{BB962C8B-B14F-4D97-AF65-F5344CB8AC3E}">
        <p14:creationId xmlns:p14="http://schemas.microsoft.com/office/powerpoint/2010/main" val="3301347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B23E2-A9F2-4993-BDC6-71A399234E2F}"/>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2E7E9FFA-BEAF-41DB-A270-1A0C3D7F0036}"/>
              </a:ext>
            </a:extLst>
          </p:cNvPr>
          <p:cNvSpPr>
            <a:spLocks noGrp="1"/>
          </p:cNvSpPr>
          <p:nvPr>
            <p:ph idx="1"/>
          </p:nvPr>
        </p:nvSpPr>
        <p:spPr/>
        <p:txBody>
          <a:bodyPr>
            <a:normAutofit/>
          </a:bodyPr>
          <a:lstStyle/>
          <a:p>
            <a:r>
              <a:rPr lang="en-US" dirty="0"/>
              <a:t>City of Worcester Hired Hollup January 2003 – DPW – Sanitation Department</a:t>
            </a:r>
          </a:p>
          <a:p>
            <a:r>
              <a:rPr lang="en-US" dirty="0"/>
              <a:t>History of ADD, ADHD, Anger Issues, Alcohol and Cocaine Abuse, Arrest for Assault and Battery</a:t>
            </a:r>
          </a:p>
          <a:p>
            <a:r>
              <a:rPr lang="en-US" dirty="0"/>
              <a:t>September 2004 – Hollup Suffered Head Injury – Fell/Stepped Off Back of Garbage Truck, Struck Head on Retaining Wall – Hospital – 2 Centimeter Laceration Sutured with Staples – Thoracic Spine MRI Degenerative Changes, Lumbar MRI No Fractures or Dislocations, No Loss of Consciousness</a:t>
            </a:r>
          </a:p>
          <a:p>
            <a:r>
              <a:rPr lang="en-US" dirty="0"/>
              <a:t>Hollup Never Returned to Work</a:t>
            </a:r>
          </a:p>
          <a:p>
            <a:r>
              <a:rPr lang="en-US" dirty="0"/>
              <a:t>Hollup Complains of Headaches, Nausea, Dizziness – Neurological Consult – Could Be Post-Concussive Syndrome</a:t>
            </a:r>
          </a:p>
        </p:txBody>
      </p:sp>
    </p:spTree>
    <p:extLst>
      <p:ext uri="{BB962C8B-B14F-4D97-AF65-F5344CB8AC3E}">
        <p14:creationId xmlns:p14="http://schemas.microsoft.com/office/powerpoint/2010/main" val="144982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Avenues for Purchase</a:t>
            </a:r>
            <a:endParaRPr lang="en-US" dirty="0"/>
          </a:p>
        </p:txBody>
      </p:sp>
      <p:sp>
        <p:nvSpPr>
          <p:cNvPr id="14" name="Slide Number Placeholder 13"/>
          <p:cNvSpPr>
            <a:spLocks noGrp="1"/>
          </p:cNvSpPr>
          <p:nvPr>
            <p:ph type="sldNum" sz="quarter" idx="12"/>
          </p:nvPr>
        </p:nvSpPr>
        <p:spPr/>
        <p:txBody>
          <a:bodyPr/>
          <a:lstStyle/>
          <a:p>
            <a:pPr defTabSz="685800"/>
            <a:fld id="{243B00E9-898E-45C2-AEFF-36116824ECB5}" type="slidenum">
              <a:rPr lang="en-US">
                <a:solidFill>
                  <a:prstClr val="white"/>
                </a:solidFill>
              </a:rPr>
              <a:pPr defTabSz="685800"/>
              <a:t>6</a:t>
            </a:fld>
            <a:endParaRPr lang="en-US" dirty="0">
              <a:solidFill>
                <a:prstClr val="white"/>
              </a:solidFill>
            </a:endParaRPr>
          </a:p>
        </p:txBody>
      </p:sp>
      <p:graphicFrame>
        <p:nvGraphicFramePr>
          <p:cNvPr id="7" name="Table 6"/>
          <p:cNvGraphicFramePr>
            <a:graphicFrameLocks noGrp="1"/>
          </p:cNvGraphicFramePr>
          <p:nvPr>
            <p:extLst/>
          </p:nvPr>
        </p:nvGraphicFramePr>
        <p:xfrm>
          <a:off x="627460" y="2572941"/>
          <a:ext cx="4981855" cy="312684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2316709">
                  <a:extLst>
                    <a:ext uri="{9D8B030D-6E8A-4147-A177-3AD203B41FA5}">
                      <a16:colId xmlns:a16="http://schemas.microsoft.com/office/drawing/2014/main" xmlns="" val="20000"/>
                    </a:ext>
                  </a:extLst>
                </a:gridCol>
                <a:gridCol w="2665146">
                  <a:extLst>
                    <a:ext uri="{9D8B030D-6E8A-4147-A177-3AD203B41FA5}">
                      <a16:colId xmlns:a16="http://schemas.microsoft.com/office/drawing/2014/main" xmlns="" val="20001"/>
                    </a:ext>
                  </a:extLst>
                </a:gridCol>
              </a:tblGrid>
              <a:tr h="467469">
                <a:tc>
                  <a:txBody>
                    <a:bodyPr/>
                    <a:lstStyle/>
                    <a:p>
                      <a:pPr marL="111125"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rebuchet MS"/>
                          <a:cs typeface="Trebuchet MS"/>
                        </a:rPr>
                        <a:t>Section 3(5)	</a:t>
                      </a:r>
                    </a:p>
                  </a:txBody>
                  <a:tcPr marL="0" marR="68580" marT="0" marB="0" anchor="ctr">
                    <a:solidFill>
                      <a:srgbClr val="03367B"/>
                    </a:solidFill>
                  </a:tcPr>
                </a:tc>
                <a:tc>
                  <a:txBody>
                    <a:bodyPr/>
                    <a:lstStyle/>
                    <a:p>
                      <a:pPr marL="111125" indent="0"/>
                      <a:r>
                        <a:rPr lang="en-US" sz="1800" b="1" i="0" dirty="0">
                          <a:latin typeface="Trebuchet MS"/>
                          <a:cs typeface="Trebuchet MS"/>
                        </a:rPr>
                        <a:t>Section 4(2)(c)</a:t>
                      </a:r>
                    </a:p>
                  </a:txBody>
                  <a:tcPr marL="0" marR="68580" marT="0" marB="0" anchor="ctr">
                    <a:solidFill>
                      <a:srgbClr val="03367B"/>
                    </a:solidFill>
                  </a:tcPr>
                </a:tc>
                <a:extLst>
                  <a:ext uri="{0D108BD9-81ED-4DB2-BD59-A6C34878D82A}">
                    <a16:rowId xmlns:a16="http://schemas.microsoft.com/office/drawing/2014/main" xmlns="" val="10000"/>
                  </a:ext>
                </a:extLst>
              </a:tr>
              <a:tr h="2011680">
                <a:tc>
                  <a:txBody>
                    <a:bodyPr/>
                    <a:lstStyle/>
                    <a:p>
                      <a:pPr marL="398463" indent="-285750">
                        <a:lnSpc>
                          <a:spcPts val="2400"/>
                        </a:lnSpc>
                        <a:spcBef>
                          <a:spcPts val="1200"/>
                        </a:spcBef>
                        <a:buClr>
                          <a:srgbClr val="C82131"/>
                        </a:buClr>
                        <a:buSzPct val="120000"/>
                        <a:buFont typeface="Wingdings" charset="2"/>
                        <a:buChar char="§"/>
                      </a:pPr>
                      <a:r>
                        <a:rPr lang="en-US" sz="1500" dirty="0">
                          <a:latin typeface="Trebuchet MS"/>
                          <a:cs typeface="Trebuchet MS"/>
                        </a:rPr>
                        <a:t>temporary</a:t>
                      </a:r>
                    </a:p>
                    <a:p>
                      <a:pPr marL="398463" indent="-285750">
                        <a:lnSpc>
                          <a:spcPts val="2400"/>
                        </a:lnSpc>
                        <a:spcBef>
                          <a:spcPts val="1200"/>
                        </a:spcBef>
                        <a:buClr>
                          <a:srgbClr val="C82131"/>
                        </a:buClr>
                        <a:buSzPct val="120000"/>
                        <a:buFont typeface="Wingdings" charset="2"/>
                        <a:buChar char="§"/>
                      </a:pPr>
                      <a:r>
                        <a:rPr lang="en-US" sz="1500" dirty="0">
                          <a:latin typeface="Trebuchet MS"/>
                          <a:cs typeface="Trebuchet MS"/>
                        </a:rPr>
                        <a:t>provisional</a:t>
                      </a:r>
                    </a:p>
                    <a:p>
                      <a:pPr marL="398463" indent="-285750">
                        <a:lnSpc>
                          <a:spcPts val="2400"/>
                        </a:lnSpc>
                        <a:spcBef>
                          <a:spcPts val="1200"/>
                        </a:spcBef>
                        <a:buClr>
                          <a:srgbClr val="C82131"/>
                        </a:buClr>
                        <a:buSzPct val="120000"/>
                        <a:buFont typeface="Wingdings" charset="2"/>
                        <a:buChar char="§"/>
                      </a:pPr>
                      <a:r>
                        <a:rPr lang="en-US" sz="1500" dirty="0">
                          <a:latin typeface="Trebuchet MS"/>
                          <a:cs typeface="Trebuchet MS"/>
                        </a:rPr>
                        <a:t>substitute</a:t>
                      </a:r>
                    </a:p>
                  </a:txBody>
                  <a:tcPr marL="68580" marR="68580" marT="34290" marB="34290">
                    <a:solidFill>
                      <a:schemeClr val="bg1">
                        <a:lumMod val="85000"/>
                      </a:schemeClr>
                    </a:solidFill>
                  </a:tcPr>
                </a:tc>
                <a:tc>
                  <a:txBody>
                    <a:bodyPr/>
                    <a:lstStyle/>
                    <a:p>
                      <a:pPr marL="461963" indent="-342900">
                        <a:lnSpc>
                          <a:spcPts val="2400"/>
                        </a:lnSpc>
                        <a:spcBef>
                          <a:spcPts val="1200"/>
                        </a:spcBef>
                        <a:buClr>
                          <a:srgbClr val="C82131"/>
                        </a:buClr>
                        <a:buSzPct val="120000"/>
                        <a:buFont typeface="Wingdings" charset="2"/>
                        <a:buChar char="§"/>
                      </a:pPr>
                      <a:r>
                        <a:rPr lang="en-US" sz="1500" dirty="0">
                          <a:latin typeface="Trebuchet MS"/>
                          <a:cs typeface="Trebuchet MS"/>
                        </a:rPr>
                        <a:t>part-time</a:t>
                      </a:r>
                    </a:p>
                    <a:p>
                      <a:pPr marL="461963" indent="-342900">
                        <a:lnSpc>
                          <a:spcPts val="2400"/>
                        </a:lnSpc>
                        <a:spcBef>
                          <a:spcPts val="1200"/>
                        </a:spcBef>
                        <a:buClr>
                          <a:srgbClr val="C82131"/>
                        </a:buClr>
                        <a:buSzPct val="120000"/>
                        <a:buFont typeface="Wingdings" charset="2"/>
                        <a:buChar char="§"/>
                      </a:pPr>
                      <a:r>
                        <a:rPr lang="en-US" sz="1500" dirty="0">
                          <a:latin typeface="Trebuchet MS"/>
                          <a:cs typeface="Trebuchet MS"/>
                        </a:rPr>
                        <a:t>provisional</a:t>
                      </a:r>
                    </a:p>
                    <a:p>
                      <a:pPr marL="461963" indent="-342900">
                        <a:lnSpc>
                          <a:spcPts val="2400"/>
                        </a:lnSpc>
                        <a:spcBef>
                          <a:spcPts val="1200"/>
                        </a:spcBef>
                        <a:buClr>
                          <a:srgbClr val="C82131"/>
                        </a:buClr>
                        <a:buSzPct val="120000"/>
                        <a:buFont typeface="Wingdings" charset="2"/>
                        <a:buChar char="§"/>
                      </a:pPr>
                      <a:r>
                        <a:rPr lang="en-US" sz="1500" dirty="0">
                          <a:latin typeface="Trebuchet MS"/>
                          <a:cs typeface="Trebuchet MS"/>
                        </a:rPr>
                        <a:t>temporary </a:t>
                      </a:r>
                    </a:p>
                    <a:p>
                      <a:pPr marL="461963" indent="-342900">
                        <a:lnSpc>
                          <a:spcPts val="2400"/>
                        </a:lnSpc>
                        <a:spcBef>
                          <a:spcPts val="1200"/>
                        </a:spcBef>
                        <a:buClr>
                          <a:srgbClr val="C82131"/>
                        </a:buClr>
                        <a:buSzPct val="120000"/>
                        <a:buFont typeface="Wingdings" charset="2"/>
                        <a:buChar char="§"/>
                      </a:pPr>
                      <a:r>
                        <a:rPr lang="en-US" sz="1500" dirty="0">
                          <a:latin typeface="Trebuchet MS"/>
                          <a:cs typeface="Trebuchet MS"/>
                        </a:rPr>
                        <a:t>temporary provisional</a:t>
                      </a:r>
                    </a:p>
                    <a:p>
                      <a:pPr marL="461963" indent="-342900">
                        <a:lnSpc>
                          <a:spcPts val="2400"/>
                        </a:lnSpc>
                        <a:spcBef>
                          <a:spcPts val="1200"/>
                        </a:spcBef>
                        <a:buClr>
                          <a:srgbClr val="C82131"/>
                        </a:buClr>
                        <a:buSzPct val="120000"/>
                        <a:buFont typeface="Wingdings" charset="2"/>
                        <a:buChar char="§"/>
                      </a:pPr>
                      <a:r>
                        <a:rPr lang="en-US" sz="1500" dirty="0">
                          <a:latin typeface="Trebuchet MS"/>
                          <a:cs typeface="Trebuchet MS"/>
                        </a:rPr>
                        <a:t>seasonal </a:t>
                      </a:r>
                    </a:p>
                    <a:p>
                      <a:pPr marL="461963" indent="-342900">
                        <a:lnSpc>
                          <a:spcPts val="2400"/>
                        </a:lnSpc>
                        <a:spcBef>
                          <a:spcPts val="1200"/>
                        </a:spcBef>
                        <a:buClr>
                          <a:srgbClr val="C82131"/>
                        </a:buClr>
                        <a:buSzPct val="120000"/>
                        <a:buFont typeface="Wingdings" charset="2"/>
                        <a:buChar char="§"/>
                      </a:pPr>
                      <a:r>
                        <a:rPr lang="en-US" sz="1500" dirty="0">
                          <a:latin typeface="Trebuchet MS"/>
                          <a:cs typeface="Trebuchet MS"/>
                        </a:rPr>
                        <a:t>intermittent</a:t>
                      </a:r>
                    </a:p>
                  </a:txBody>
                  <a:tcPr marL="68580" marR="68580" marT="34290" marB="34290">
                    <a:solidFill>
                      <a:schemeClr val="bg1">
                        <a:lumMod val="85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12986265"/>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62BC7A-CFA3-43B7-B5ED-B4E4637363FC}"/>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58D39241-D363-43D0-9D56-5B878D6F7841}"/>
              </a:ext>
            </a:extLst>
          </p:cNvPr>
          <p:cNvSpPr>
            <a:spLocks noGrp="1"/>
          </p:cNvSpPr>
          <p:nvPr>
            <p:ph idx="1"/>
          </p:nvPr>
        </p:nvSpPr>
        <p:spPr/>
        <p:txBody>
          <a:bodyPr/>
          <a:lstStyle/>
          <a:p>
            <a:r>
              <a:rPr lang="en-US" dirty="0"/>
              <a:t>Hollup Tells Doctors Various Versions of Injury – He Either Stepped Off or Fell Off the Truck, or He Hit a Wall After Being Thrown off the Truck at 30 or 40 MPH or Chasing After Truck and Fell</a:t>
            </a:r>
          </a:p>
          <a:p>
            <a:r>
              <a:rPr lang="en-US" dirty="0"/>
              <a:t>Hollup Continues to Treat for Head Trauma, Emotional/Psychological Issues, Depression, Anger </a:t>
            </a:r>
          </a:p>
          <a:p>
            <a:r>
              <a:rPr lang="en-US" dirty="0"/>
              <a:t>August 2006 – First ADR Application – Closed Head Trauma, Concussive Syndrome, Herniated Disc L3-4</a:t>
            </a:r>
          </a:p>
          <a:p>
            <a:r>
              <a:rPr lang="en-US" dirty="0"/>
              <a:t>Description of Injury – Back of Garbage Truck, Truck Took Corner at 30 MPH, Hit Pole, Thrown off Truck, Hit Head, Unconscious for 5 Min</a:t>
            </a:r>
          </a:p>
          <a:p>
            <a:r>
              <a:rPr lang="en-US" dirty="0"/>
              <a:t>Shortly Thereafter – Wife files Charges of Assault and Battery, Gets Restraining Order – Hollup Hospitalized for 5 Days for Depressive Episode</a:t>
            </a:r>
          </a:p>
        </p:txBody>
      </p:sp>
    </p:spTree>
    <p:extLst>
      <p:ext uri="{BB962C8B-B14F-4D97-AF65-F5344CB8AC3E}">
        <p14:creationId xmlns:p14="http://schemas.microsoft.com/office/powerpoint/2010/main" val="1300421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F1858-4D16-4E08-86E9-54D2F52788EA}"/>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76CFDEEE-32F6-46DA-9682-00AC3DCB3081}"/>
              </a:ext>
            </a:extLst>
          </p:cNvPr>
          <p:cNvSpPr>
            <a:spLocks noGrp="1"/>
          </p:cNvSpPr>
          <p:nvPr>
            <p:ph idx="1"/>
          </p:nvPr>
        </p:nvSpPr>
        <p:spPr/>
        <p:txBody>
          <a:bodyPr/>
          <a:lstStyle/>
          <a:p>
            <a:r>
              <a:rPr lang="en-US" dirty="0"/>
              <a:t>Hollup Continued to Treat for His Psychological/Emotional Issues/Opiate Abuse</a:t>
            </a:r>
          </a:p>
          <a:p>
            <a:r>
              <a:rPr lang="en-US" dirty="0"/>
              <a:t>Regional Medical Panel – Neurologists - Examine Hollup</a:t>
            </a:r>
          </a:p>
          <a:p>
            <a:r>
              <a:rPr lang="en-US" dirty="0"/>
              <a:t>Panel Answers “No” to Question 1 – Hollup Does not Suffer from a Neurological Deficit – Beyond Scope of Expertise to Opine on Psychological Dysfunction</a:t>
            </a:r>
          </a:p>
          <a:p>
            <a:r>
              <a:rPr lang="en-US" dirty="0"/>
              <a:t>Before Board can Act on First Application – Hollup Files Second Application – Hollup Did Not Cite a Medical Reason in Second Application</a:t>
            </a:r>
          </a:p>
          <a:p>
            <a:r>
              <a:rPr lang="en-US" dirty="0"/>
              <a:t>Board Denied First Application – Hollup Does Not Appeal </a:t>
            </a:r>
          </a:p>
          <a:p>
            <a:r>
              <a:rPr lang="en-US" dirty="0"/>
              <a:t>Second Application Physician Statement – Bipolar Disorder and Closed Head Trauma</a:t>
            </a:r>
          </a:p>
          <a:p>
            <a:endParaRPr lang="en-US" dirty="0"/>
          </a:p>
        </p:txBody>
      </p:sp>
    </p:spTree>
    <p:extLst>
      <p:ext uri="{BB962C8B-B14F-4D97-AF65-F5344CB8AC3E}">
        <p14:creationId xmlns:p14="http://schemas.microsoft.com/office/powerpoint/2010/main" val="206138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A7A41-9B15-4CC7-9315-C84C793A19F5}"/>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2DB33EE6-A754-428F-A5BF-1EAF187D9E9D}"/>
              </a:ext>
            </a:extLst>
          </p:cNvPr>
          <p:cNvSpPr>
            <a:spLocks noGrp="1"/>
          </p:cNvSpPr>
          <p:nvPr>
            <p:ph idx="1"/>
          </p:nvPr>
        </p:nvSpPr>
        <p:spPr/>
        <p:txBody>
          <a:bodyPr/>
          <a:lstStyle/>
          <a:p>
            <a:r>
              <a:rPr lang="en-US" dirty="0"/>
              <a:t>Board Notified Hollup  - Needed to Supplement Second Application with Medical Reason for Disability or Consider Notice Denial – No Supplement and No Appeal</a:t>
            </a:r>
          </a:p>
          <a:p>
            <a:r>
              <a:rPr lang="en-US" dirty="0"/>
              <a:t>Hollup Files Third ADR Application – Cited Depression as Medical Condition – Dr. Files Physician Statement – Had Not Seen Hollup in 3 Years – Board rejects</a:t>
            </a:r>
          </a:p>
          <a:p>
            <a:r>
              <a:rPr lang="en-US" dirty="0"/>
              <a:t>Hollup Submits Another Physician Statement – Diagnoses Mood Disorder, ADHD, Status Post-Head Injury, Concussive Syndrome</a:t>
            </a:r>
          </a:p>
          <a:p>
            <a:r>
              <a:rPr lang="en-US" dirty="0"/>
              <a:t>Board Sends to Medical Panel (Psychological)– Affirmatively Answered Disability, Permanence and Causation – Narrative Report – Since Condition Worsened After Head Injury, Aggravation Pre-Existing Condition Criteria Satisfied</a:t>
            </a:r>
          </a:p>
        </p:txBody>
      </p:sp>
    </p:spTree>
    <p:extLst>
      <p:ext uri="{BB962C8B-B14F-4D97-AF65-F5344CB8AC3E}">
        <p14:creationId xmlns:p14="http://schemas.microsoft.com/office/powerpoint/2010/main" val="2954604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83B8C-B211-415C-940D-74AA1E06C623}"/>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EF924BC4-5CFB-4A36-B033-F18E7241A2AC}"/>
              </a:ext>
            </a:extLst>
          </p:cNvPr>
          <p:cNvSpPr>
            <a:spLocks noGrp="1"/>
          </p:cNvSpPr>
          <p:nvPr>
            <p:ph idx="1"/>
          </p:nvPr>
        </p:nvSpPr>
        <p:spPr/>
        <p:txBody>
          <a:bodyPr/>
          <a:lstStyle/>
          <a:p>
            <a:r>
              <a:rPr lang="en-US" dirty="0"/>
              <a:t>Board Denied – Board Weighed All the Medical and Non-Medical Evidence – Concluded that Hollup Did Not Prove By Evidence’s Preponderance That Hollup’s Permanent Incapacity Was Proximately Caused by His Injury, Medical Opinions Flawed</a:t>
            </a:r>
          </a:p>
          <a:p>
            <a:r>
              <a:rPr lang="en-US" dirty="0"/>
              <a:t>Hollup Appeals to DALA – DALA Reverses – Finds that Medical Panel, Along with Several Treating Physicians, Causally Relate the Head Trauma to the Permanent Incapacity, Meets Aggravation Causation Standard</a:t>
            </a:r>
          </a:p>
          <a:p>
            <a:r>
              <a:rPr lang="en-US" dirty="0"/>
              <a:t>DALA Magistrate Rejected Board’s Arguments that Hollup’s Medical Panel was Tainted Because he Provided them with Inaccurate and Misleading Information, Such as His Past Drug and Alcohol Abuse – Magistrate Also Disputed that Anger Management Counseling Qualified as Psychiatric Treatment, Which Hollup Also Denied</a:t>
            </a:r>
          </a:p>
        </p:txBody>
      </p:sp>
    </p:spTree>
    <p:extLst>
      <p:ext uri="{BB962C8B-B14F-4D97-AF65-F5344CB8AC3E}">
        <p14:creationId xmlns:p14="http://schemas.microsoft.com/office/powerpoint/2010/main" val="3790360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C3B02B-A462-47DA-8E08-80916ECCAEA7}"/>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7F889042-E88F-42BE-B5AB-8744F7A3F2F9}"/>
              </a:ext>
            </a:extLst>
          </p:cNvPr>
          <p:cNvSpPr>
            <a:spLocks noGrp="1"/>
          </p:cNvSpPr>
          <p:nvPr>
            <p:ph idx="1"/>
          </p:nvPr>
        </p:nvSpPr>
        <p:spPr/>
        <p:txBody>
          <a:bodyPr>
            <a:normAutofit/>
          </a:bodyPr>
          <a:lstStyle/>
          <a:p>
            <a:r>
              <a:rPr lang="en-US" dirty="0"/>
              <a:t>DALA Also Rejected the Board’s Challenges to Hollup’s Credibility Based on His Many Versions as to What Actually Happened When He Was Injured</a:t>
            </a:r>
          </a:p>
          <a:p>
            <a:r>
              <a:rPr lang="en-US" dirty="0"/>
              <a:t>DALA Also Rejected Board’s Arguments that Medical Opinions Entitled to Little Weight Because None Accurately Noted Medical and Non-Medical Facts</a:t>
            </a:r>
          </a:p>
          <a:p>
            <a:r>
              <a:rPr lang="en-US" dirty="0"/>
              <a:t>DALA Further Rejected Board Argument that It Should Have Been Able to Provide First Medical Panel to Second Medical Panel – First Panel was Not Deemed Invalid, Demonstrated No Neurological Impairment – DALA Relied on PERAC Regulation Which Forbids Sending Prior Panel to New Panel</a:t>
            </a:r>
          </a:p>
          <a:p>
            <a:r>
              <a:rPr lang="en-US" dirty="0"/>
              <a:t>DALA Remands to Board with Order to Award ADR</a:t>
            </a:r>
          </a:p>
          <a:p>
            <a:r>
              <a:rPr lang="en-US" dirty="0"/>
              <a:t>Board Files Objections to CRAB</a:t>
            </a:r>
          </a:p>
        </p:txBody>
      </p:sp>
    </p:spTree>
    <p:extLst>
      <p:ext uri="{BB962C8B-B14F-4D97-AF65-F5344CB8AC3E}">
        <p14:creationId xmlns:p14="http://schemas.microsoft.com/office/powerpoint/2010/main" val="2319132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DF6A8-9C8F-4DCF-8315-BE97D68157B1}"/>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807A2ABE-928C-4356-95D1-F1259E4E6893}"/>
              </a:ext>
            </a:extLst>
          </p:cNvPr>
          <p:cNvSpPr>
            <a:spLocks noGrp="1"/>
          </p:cNvSpPr>
          <p:nvPr>
            <p:ph idx="1"/>
          </p:nvPr>
        </p:nvSpPr>
        <p:spPr/>
        <p:txBody>
          <a:bodyPr/>
          <a:lstStyle/>
          <a:p>
            <a:r>
              <a:rPr lang="en-US" dirty="0"/>
              <a:t>CRAB Reverses – Reinstates Board Decision - Denied Hollup’s ADR – 46 Page Decision</a:t>
            </a:r>
          </a:p>
          <a:p>
            <a:r>
              <a:rPr lang="en-US" dirty="0"/>
              <a:t>CRAB Disagreed with Board that First Medical Panel Should Have Been Provided to the Second Panel – Also Disagreed That an Adverse Appeals Court Decision in Hollup’s Worker’s Compensation Case Should Be Considered</a:t>
            </a:r>
          </a:p>
          <a:p>
            <a:r>
              <a:rPr lang="en-US" dirty="0"/>
              <a:t>Nevertheless – CRAB Found That the Evidence’s Weight Was Insufficient to Establish Causation by the Evidence’s Preponderance – DALA Determination to the Contrary Incorrect</a:t>
            </a:r>
          </a:p>
          <a:p>
            <a:r>
              <a:rPr lang="en-US" dirty="0"/>
              <a:t>CRAB Highlighted Several Key Pieces of Evidence in Finding That Hollup Had Not Established Causation</a:t>
            </a:r>
            <a:br>
              <a:rPr lang="en-US" dirty="0"/>
            </a:br>
            <a:endParaRPr lang="en-US" dirty="0"/>
          </a:p>
        </p:txBody>
      </p:sp>
    </p:spTree>
    <p:extLst>
      <p:ext uri="{BB962C8B-B14F-4D97-AF65-F5344CB8AC3E}">
        <p14:creationId xmlns:p14="http://schemas.microsoft.com/office/powerpoint/2010/main" val="4165552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33CEB-8F3F-4E0E-8622-C0CE49DCB773}"/>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EA00F1C5-FEF6-4027-B088-46FC80D8A9CC}"/>
              </a:ext>
            </a:extLst>
          </p:cNvPr>
          <p:cNvSpPr>
            <a:spLocks noGrp="1"/>
          </p:cNvSpPr>
          <p:nvPr>
            <p:ph idx="1"/>
          </p:nvPr>
        </p:nvSpPr>
        <p:spPr/>
        <p:txBody>
          <a:bodyPr/>
          <a:lstStyle/>
          <a:p>
            <a:r>
              <a:rPr lang="en-US" dirty="0"/>
              <a:t>CRAB Noted:</a:t>
            </a:r>
          </a:p>
          <a:p>
            <a:pPr lvl="1"/>
            <a:r>
              <a:rPr lang="en-US" dirty="0"/>
              <a:t>Hollup Had Significant Behavioral and Mental Health Issues Prior to His September 14, 2004 Injury – Anger Management Programs (Three Times), Depression and Impulse Control Disorder Most Recently</a:t>
            </a:r>
          </a:p>
          <a:p>
            <a:pPr lvl="1"/>
            <a:r>
              <a:rPr lang="en-US" dirty="0"/>
              <a:t>At the Time of the Injury – Hollup was Still Attending Anger Management Based on a Road Rage Incident</a:t>
            </a:r>
          </a:p>
          <a:p>
            <a:pPr lvl="1"/>
            <a:r>
              <a:rPr lang="en-US" dirty="0"/>
              <a:t>Hollup Had History of Assault and Battery Charges (For Which He Was Incarcerated), Fights with Men Using Bats, Telephones, Sticks and Threats to Kill – One Month Prior to Injury, Fight at Work</a:t>
            </a:r>
          </a:p>
          <a:p>
            <a:pPr lvl="1"/>
            <a:r>
              <a:rPr lang="en-US" dirty="0"/>
              <a:t>CRAB Agreed with Board that Anger Management Treatment Qualified as Psychiatric Treatment – He Told Medical Panel that He Did Not Have Any Treatment – DALA Had Agreed with Characterization</a:t>
            </a:r>
          </a:p>
          <a:p>
            <a:pPr lvl="1"/>
            <a:r>
              <a:rPr lang="en-US" dirty="0"/>
              <a:t>CRAB Agreed with Board – Evidence Established that Psychiatric Conditions Pre-Dated the September 14, 2004 Injury and the Injury did Not Alter His Condition</a:t>
            </a:r>
          </a:p>
        </p:txBody>
      </p:sp>
    </p:spTree>
    <p:extLst>
      <p:ext uri="{BB962C8B-B14F-4D97-AF65-F5344CB8AC3E}">
        <p14:creationId xmlns:p14="http://schemas.microsoft.com/office/powerpoint/2010/main" val="7419061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8A3C95-0755-4AEB-B967-C0AB196A6206}"/>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5F89F687-627D-42D0-BE27-C92EC8640119}"/>
              </a:ext>
            </a:extLst>
          </p:cNvPr>
          <p:cNvSpPr>
            <a:spLocks noGrp="1"/>
          </p:cNvSpPr>
          <p:nvPr>
            <p:ph idx="1"/>
          </p:nvPr>
        </p:nvSpPr>
        <p:spPr/>
        <p:txBody>
          <a:bodyPr/>
          <a:lstStyle/>
          <a:p>
            <a:r>
              <a:rPr lang="en-US" dirty="0"/>
              <a:t>CRAB Noted (continued):</a:t>
            </a:r>
          </a:p>
          <a:p>
            <a:pPr lvl="1"/>
            <a:r>
              <a:rPr lang="en-US" dirty="0"/>
              <a:t>CRAB Also Found If Hollup Has Permanently Incapacitating Psychological Condition – Must Also Prove That He Suffered from Condition When He Last Actively Performed His Duties (</a:t>
            </a:r>
            <a:r>
              <a:rPr lang="en-US" u="sng" dirty="0"/>
              <a:t>Vest</a:t>
            </a:r>
            <a:r>
              <a:rPr lang="en-US" dirty="0"/>
              <a:t> issue)</a:t>
            </a:r>
          </a:p>
          <a:p>
            <a:pPr lvl="1"/>
            <a:r>
              <a:rPr lang="en-US" dirty="0"/>
              <a:t>Hollup Failed to Prove  - Depression Did Not Manifest Until 2006 – Could Not Be Linked to Injury Sustained 2 years Prior</a:t>
            </a:r>
          </a:p>
          <a:p>
            <a:pPr lvl="1"/>
            <a:r>
              <a:rPr lang="en-US" dirty="0"/>
              <a:t>Prior to 2006 Hospitalization – Hollup Displayed Abilities Inconsistent with Having a Matured Disabling Condition – He Attended Football Games and Practices, Cooked, Operated a Power Lawn Mower, Cared for a Son with ADD and a Disabled Cousin and Managed Home Construction Projects</a:t>
            </a:r>
          </a:p>
          <a:p>
            <a:pPr lvl="1"/>
            <a:r>
              <a:rPr lang="en-US" dirty="0"/>
              <a:t>Hollup Also Able to Address Landlord-Tenant Issues Relating to His Rental Property, Bankruptcy Proceedings and a Foreclosure on His Home</a:t>
            </a:r>
          </a:p>
          <a:p>
            <a:pPr lvl="1"/>
            <a:r>
              <a:rPr lang="en-US" dirty="0"/>
              <a:t>CRAB  - Hollup Failed to Meet His Burden by Preponderance of Evidence – Permanently Disabled When Last Performed Duties</a:t>
            </a:r>
          </a:p>
        </p:txBody>
      </p:sp>
    </p:spTree>
    <p:extLst>
      <p:ext uri="{BB962C8B-B14F-4D97-AF65-F5344CB8AC3E}">
        <p14:creationId xmlns:p14="http://schemas.microsoft.com/office/powerpoint/2010/main" val="32925116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9F0E7-2961-497A-81F3-E4140A8207EF}"/>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C8B83B46-29F5-4EE0-AFBF-E0081110F614}"/>
              </a:ext>
            </a:extLst>
          </p:cNvPr>
          <p:cNvSpPr>
            <a:spLocks noGrp="1"/>
          </p:cNvSpPr>
          <p:nvPr>
            <p:ph idx="1"/>
          </p:nvPr>
        </p:nvSpPr>
        <p:spPr/>
        <p:txBody>
          <a:bodyPr/>
          <a:lstStyle/>
          <a:p>
            <a:r>
              <a:rPr lang="en-US" dirty="0"/>
              <a:t>CRAB Noted (continued):</a:t>
            </a:r>
          </a:p>
          <a:p>
            <a:pPr lvl="1"/>
            <a:r>
              <a:rPr lang="en-US" dirty="0"/>
              <a:t>Causation – CRAB Also Noted Hollup’s Burden to Prove That Any Permanent Incapacity From Which He Suffered was Proximately Caused by the September 14, 2004 Injury</a:t>
            </a:r>
          </a:p>
          <a:p>
            <a:pPr lvl="1"/>
            <a:r>
              <a:rPr lang="en-US" dirty="0"/>
              <a:t>CRAB – Substantial Evidence in the Record Psychiatric Disability Due to Family and Marital Discord, Financial Stressors, Overuse of Medications and Opiate Dependence and Unstructured Life</a:t>
            </a:r>
          </a:p>
          <a:p>
            <a:pPr lvl="1"/>
            <a:r>
              <a:rPr lang="en-US" dirty="0"/>
              <a:t>CRAB Stressed – Affirmative Panel Certificate Not Conclusive – CRAB Has Final Determination</a:t>
            </a:r>
          </a:p>
          <a:p>
            <a:pPr lvl="1"/>
            <a:r>
              <a:rPr lang="en-US" dirty="0"/>
              <a:t>CRAB Highlights All Physician Statements in Record That Point to These Causes Rather Than the September 14, 2004 Head Injury</a:t>
            </a:r>
          </a:p>
          <a:p>
            <a:pPr lvl="1"/>
            <a:r>
              <a:rPr lang="en-US" dirty="0"/>
              <a:t>Hollup Failed to Meet Burden to Establish September 14, 2004 Injury Predominant Cause of Incapacity</a:t>
            </a:r>
          </a:p>
        </p:txBody>
      </p:sp>
    </p:spTree>
    <p:extLst>
      <p:ext uri="{BB962C8B-B14F-4D97-AF65-F5344CB8AC3E}">
        <p14:creationId xmlns:p14="http://schemas.microsoft.com/office/powerpoint/2010/main" val="34907696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74BF2A-D453-416D-9C39-2FF8BEC9EBC3}"/>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EA926A81-85C5-43DA-A18E-40D5597AAC20}"/>
              </a:ext>
            </a:extLst>
          </p:cNvPr>
          <p:cNvSpPr>
            <a:spLocks noGrp="1"/>
          </p:cNvSpPr>
          <p:nvPr>
            <p:ph idx="1"/>
          </p:nvPr>
        </p:nvSpPr>
        <p:spPr/>
        <p:txBody>
          <a:bodyPr/>
          <a:lstStyle/>
          <a:p>
            <a:r>
              <a:rPr lang="en-US" dirty="0"/>
              <a:t>CRAB Noted:</a:t>
            </a:r>
          </a:p>
          <a:p>
            <a:pPr lvl="1"/>
            <a:r>
              <a:rPr lang="en-US" dirty="0"/>
              <a:t>Medical Panel – Affirmative But Based on Hollup’s Statements Which Varied and Were Inaccurate</a:t>
            </a:r>
          </a:p>
          <a:p>
            <a:pPr lvl="1"/>
            <a:r>
              <a:rPr lang="en-US" dirty="0"/>
              <a:t>CRAB – Described Various Accounts – Not Losing Consciousness to Losing Consciousness Up to 5 Minutes, Fell / Jumped Off Truck, Traveling 30 then 40 MPH, Running After Truck Slipped and Fell, Hit Head on Street or Retaining Wall – Medical Records Day of Injury Confirm No Loss of Consciousness</a:t>
            </a:r>
          </a:p>
          <a:p>
            <a:pPr lvl="1"/>
            <a:r>
              <a:rPr lang="en-US" dirty="0"/>
              <a:t>CRAB – DALA’s Dismissal of These Disparities as “Inconsequential” Incorrect – Very Pertinent to Disability and Causation</a:t>
            </a:r>
          </a:p>
          <a:p>
            <a:pPr lvl="1"/>
            <a:r>
              <a:rPr lang="en-US" dirty="0"/>
              <a:t>CRAB Agreed with Board – Despite Affirmative Medical Panel, Evidence Supported Causes Unrelated to Injury and Hollup Did Not Convey Accurate Facts to Panel</a:t>
            </a:r>
          </a:p>
          <a:p>
            <a:pPr lvl="1"/>
            <a:r>
              <a:rPr lang="en-US" dirty="0"/>
              <a:t>CRAB Rejects Panel’s Causation Opinion</a:t>
            </a:r>
          </a:p>
        </p:txBody>
      </p:sp>
    </p:spTree>
    <p:extLst>
      <p:ext uri="{BB962C8B-B14F-4D97-AF65-F5344CB8AC3E}">
        <p14:creationId xmlns:p14="http://schemas.microsoft.com/office/powerpoint/2010/main" val="1965176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0006" y="1771650"/>
            <a:ext cx="7886536" cy="801291"/>
          </a:xfrm>
        </p:spPr>
        <p:txBody>
          <a:bodyPr>
            <a:noAutofit/>
          </a:bodyPr>
          <a:lstStyle/>
          <a:p>
            <a:pPr>
              <a:lnSpc>
                <a:spcPts val="2850"/>
              </a:lnSpc>
            </a:pPr>
            <a:r>
              <a:rPr lang="en-US" dirty="0" smtClean="0"/>
              <a:t>Venn Diagram of Interplay Between Sections 3(5) and 4(2)(c)</a:t>
            </a:r>
            <a:endParaRPr lang="en-US" dirty="0"/>
          </a:p>
        </p:txBody>
      </p:sp>
      <p:sp>
        <p:nvSpPr>
          <p:cNvPr id="3" name="Slide Number Placeholder 2"/>
          <p:cNvSpPr>
            <a:spLocks noGrp="1"/>
          </p:cNvSpPr>
          <p:nvPr>
            <p:ph type="sldNum" sz="quarter" idx="4"/>
          </p:nvPr>
        </p:nvSpPr>
        <p:spPr/>
        <p:txBody>
          <a:bodyPr/>
          <a:lstStyle/>
          <a:p>
            <a:pPr defTabSz="685800"/>
            <a:fld id="{243B00E9-898E-45C2-AEFF-36116824ECB5}" type="slidenum">
              <a:rPr lang="en-US">
                <a:solidFill>
                  <a:prstClr val="white"/>
                </a:solidFill>
              </a:rPr>
              <a:pPr defTabSz="685800"/>
              <a:t>7</a:t>
            </a:fld>
            <a:endParaRPr lang="en-US" dirty="0">
              <a:solidFill>
                <a:prstClr val="white"/>
              </a:solidFill>
            </a:endParaRPr>
          </a:p>
        </p:txBody>
      </p:sp>
      <p:pic>
        <p:nvPicPr>
          <p:cNvPr id="9" name="Picture 8"/>
          <p:cNvPicPr>
            <a:picLocks noChangeAspect="1"/>
          </p:cNvPicPr>
          <p:nvPr/>
        </p:nvPicPr>
        <p:blipFill>
          <a:blip r:embed="rId3"/>
          <a:stretch>
            <a:fillRect/>
          </a:stretch>
        </p:blipFill>
        <p:spPr>
          <a:xfrm>
            <a:off x="1928849" y="2572941"/>
            <a:ext cx="4343400" cy="3021879"/>
          </a:xfrm>
          <a:prstGeom prst="rect">
            <a:avLst/>
          </a:prstGeom>
        </p:spPr>
      </p:pic>
    </p:spTree>
    <p:extLst>
      <p:ext uri="{BB962C8B-B14F-4D97-AF65-F5344CB8AC3E}">
        <p14:creationId xmlns:p14="http://schemas.microsoft.com/office/powerpoint/2010/main" val="2508387415"/>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DB9DDC-4626-4C6E-A501-86460081CE9D}"/>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E46F3F0D-3068-4D41-A398-2E36639D3D4E}"/>
              </a:ext>
            </a:extLst>
          </p:cNvPr>
          <p:cNvSpPr>
            <a:spLocks noGrp="1"/>
          </p:cNvSpPr>
          <p:nvPr>
            <p:ph idx="1"/>
          </p:nvPr>
        </p:nvSpPr>
        <p:spPr/>
        <p:txBody>
          <a:bodyPr/>
          <a:lstStyle/>
          <a:p>
            <a:r>
              <a:rPr lang="en-US" dirty="0"/>
              <a:t>CRAB Noted:</a:t>
            </a:r>
          </a:p>
          <a:p>
            <a:pPr lvl="1"/>
            <a:r>
              <a:rPr lang="en-US" dirty="0"/>
              <a:t>DALA Magistrate Also Relied on Several Other Medical Opinions in Evidence to Support Her ADR Award</a:t>
            </a:r>
          </a:p>
          <a:p>
            <a:pPr lvl="1"/>
            <a:r>
              <a:rPr lang="en-US" dirty="0"/>
              <a:t>Board Had Pointed Out Flaws in Each Treating / Examining Physician</a:t>
            </a:r>
          </a:p>
          <a:p>
            <a:pPr lvl="1"/>
            <a:r>
              <a:rPr lang="en-US" dirty="0"/>
              <a:t>CRAB Agreed – Methodically Went Through Each Supportive Physician (As the Board Had in its DALA Post Hearing Memorandum), Acknowledged the Flaws and Concluded that the DALA Magistrate’s Reliance on These Flawed Opinions Were Derivatively Flawed</a:t>
            </a:r>
          </a:p>
          <a:p>
            <a:pPr lvl="1"/>
            <a:r>
              <a:rPr lang="en-US" dirty="0"/>
              <a:t>CRAB Did Not Remand for a New Medical Panel – Rather, CRAB Found that Notwithstanding Flaws in Panel, Evidence in the Record Insufficient to Support an ADR Claim, Found Hollup Not Entitled to ADR</a:t>
            </a:r>
          </a:p>
        </p:txBody>
      </p:sp>
    </p:spTree>
    <p:extLst>
      <p:ext uri="{BB962C8B-B14F-4D97-AF65-F5344CB8AC3E}">
        <p14:creationId xmlns:p14="http://schemas.microsoft.com/office/powerpoint/2010/main" val="1668337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6C265A-5CC5-47AE-B0CF-C07AA94CEFF9}"/>
              </a:ext>
            </a:extLst>
          </p:cNvPr>
          <p:cNvSpPr>
            <a:spLocks noGrp="1"/>
          </p:cNvSpPr>
          <p:nvPr>
            <p:ph type="title"/>
          </p:nvPr>
        </p:nvSpPr>
        <p:spPr/>
        <p:txBody>
          <a:bodyPr/>
          <a:lstStyle/>
          <a:p>
            <a:r>
              <a:rPr lang="en-US" dirty="0"/>
              <a:t>Hollup v. Worcester Retirement Board, CR-15-221</a:t>
            </a:r>
          </a:p>
        </p:txBody>
      </p:sp>
      <p:sp>
        <p:nvSpPr>
          <p:cNvPr id="3" name="Content Placeholder 2">
            <a:extLst>
              <a:ext uri="{FF2B5EF4-FFF2-40B4-BE49-F238E27FC236}">
                <a16:creationId xmlns:a16="http://schemas.microsoft.com/office/drawing/2014/main" xmlns="" id="{F4737D7C-ABEA-40DF-B545-0BD7216F8A72}"/>
              </a:ext>
            </a:extLst>
          </p:cNvPr>
          <p:cNvSpPr>
            <a:spLocks noGrp="1"/>
          </p:cNvSpPr>
          <p:nvPr>
            <p:ph idx="1"/>
          </p:nvPr>
        </p:nvSpPr>
        <p:spPr/>
        <p:txBody>
          <a:bodyPr/>
          <a:lstStyle/>
          <a:p>
            <a:r>
              <a:rPr lang="en-US" dirty="0"/>
              <a:t>What Do We Learn From Hollup:</a:t>
            </a:r>
          </a:p>
          <a:p>
            <a:pPr lvl="1"/>
            <a:r>
              <a:rPr lang="en-US" dirty="0"/>
              <a:t>Affirmative Medical Panel Never Binding on Board – Simply Evidence to be Considered</a:t>
            </a:r>
          </a:p>
          <a:p>
            <a:pPr lvl="1"/>
            <a:r>
              <a:rPr lang="en-US" dirty="0"/>
              <a:t>Board Must Weigh All Medical and Non-Medical Evidence – “We’re Not Doctors” – Disability, Permanence and Causation are Legal and Medical Issues</a:t>
            </a:r>
          </a:p>
          <a:p>
            <a:pPr lvl="1"/>
            <a:r>
              <a:rPr lang="en-US" u="sng" dirty="0"/>
              <a:t>Vest</a:t>
            </a:r>
            <a:r>
              <a:rPr lang="en-US" dirty="0"/>
              <a:t> – Once Again, CRAB Has Applied </a:t>
            </a:r>
            <a:r>
              <a:rPr lang="en-US" u="sng" dirty="0"/>
              <a:t>Vest</a:t>
            </a:r>
            <a:r>
              <a:rPr lang="en-US" dirty="0"/>
              <a:t> To Mean Member Must be Disabled When Last Performing Duties, Not When Last Employed</a:t>
            </a:r>
          </a:p>
          <a:p>
            <a:pPr lvl="1"/>
            <a:r>
              <a:rPr lang="en-US" dirty="0"/>
              <a:t>Medical Panel and Doctors’ Opinions – Only as Good as the Facts</a:t>
            </a:r>
          </a:p>
          <a:p>
            <a:pPr lvl="1"/>
            <a:r>
              <a:rPr lang="en-US" dirty="0"/>
              <a:t>Due Diligence Review – Can’t Rely on Medical Panel to Cross-Reference Medical Records and Resolve Disputed Facts – Board’s Responsibility</a:t>
            </a:r>
          </a:p>
          <a:p>
            <a:pPr lvl="1"/>
            <a:r>
              <a:rPr lang="en-US" dirty="0"/>
              <a:t>Harsh Reality – Correct Decision But Could Have Gone the Other Way – On Appeal to Superior Court – Decision Should Be Upheld – Court Would Have to Conclude CRAB Could Not Have Found as it Did</a:t>
            </a:r>
          </a:p>
        </p:txBody>
      </p:sp>
    </p:spTree>
    <p:extLst>
      <p:ext uri="{BB962C8B-B14F-4D97-AF65-F5344CB8AC3E}">
        <p14:creationId xmlns:p14="http://schemas.microsoft.com/office/powerpoint/2010/main" val="2631165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63" y="1981200"/>
            <a:ext cx="4329113" cy="2819400"/>
          </a:xfrm>
        </p:spPr>
        <p:txBody>
          <a:bodyPr/>
          <a:lstStyle/>
          <a:p>
            <a:pPr algn="ctr"/>
            <a:r>
              <a:rPr lang="en-US" sz="4400" dirty="0" smtClean="0"/>
              <a:t>The Legal Panel </a:t>
            </a:r>
            <a:br>
              <a:rPr lang="en-US" sz="4400" dirty="0" smtClean="0"/>
            </a:br>
            <a:r>
              <a:rPr lang="en-US" sz="4400" dirty="0" smtClean="0"/>
              <a:t>Thanks You For Your </a:t>
            </a:r>
            <a:br>
              <a:rPr lang="en-US" sz="4400" dirty="0" smtClean="0"/>
            </a:br>
            <a:r>
              <a:rPr lang="en-US" sz="4400" dirty="0" smtClean="0"/>
              <a:t>Time And Attention</a:t>
            </a:r>
            <a:endParaRPr lang="en-US" sz="4400" dirty="0"/>
          </a:p>
        </p:txBody>
      </p:sp>
      <p:sp>
        <p:nvSpPr>
          <p:cNvPr id="5" name="TextBox 4"/>
          <p:cNvSpPr txBox="1"/>
          <p:nvPr/>
        </p:nvSpPr>
        <p:spPr>
          <a:xfrm>
            <a:off x="8610600" y="6488668"/>
            <a:ext cx="533401" cy="369332"/>
          </a:xfrm>
          <a:prstGeom prst="rect">
            <a:avLst/>
          </a:prstGeom>
          <a:noFill/>
        </p:spPr>
        <p:txBody>
          <a:bodyPr wrap="square" rtlCol="0">
            <a:spAutoFit/>
          </a:bodyPr>
          <a:lstStyle/>
          <a:p>
            <a:r>
              <a:rPr lang="en-US" dirty="0" smtClean="0"/>
              <a:t>74</a:t>
            </a:r>
            <a:endParaRPr lang="en-US" dirty="0"/>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9543480-1EC5-47B3-A88D-A415A5B4C0C2}"/>
              </a:ext>
            </a:extLst>
          </p:cNvPr>
          <p:cNvSpPr>
            <a:spLocks noGrp="1"/>
          </p:cNvSpPr>
          <p:nvPr>
            <p:ph type="title"/>
          </p:nvPr>
        </p:nvSpPr>
        <p:spPr/>
        <p:txBody>
          <a:bodyPr/>
          <a:lstStyle/>
          <a:p>
            <a:r>
              <a:rPr lang="en-US" dirty="0" smtClean="0"/>
              <a:t>Another Avenue</a:t>
            </a:r>
            <a:endParaRPr lang="en-US" dirty="0"/>
          </a:p>
        </p:txBody>
      </p:sp>
      <p:sp>
        <p:nvSpPr>
          <p:cNvPr id="8" name="Content Placeholder 7">
            <a:extLst>
              <a:ext uri="{FF2B5EF4-FFF2-40B4-BE49-F238E27FC236}">
                <a16:creationId xmlns:a16="http://schemas.microsoft.com/office/drawing/2014/main" xmlns="" id="{8E421FB1-97F2-4A5C-B86A-6838F5159B48}"/>
              </a:ext>
            </a:extLst>
          </p:cNvPr>
          <p:cNvSpPr>
            <a:spLocks noGrp="1"/>
          </p:cNvSpPr>
          <p:nvPr>
            <p:ph idx="1"/>
          </p:nvPr>
        </p:nvSpPr>
        <p:spPr>
          <a:xfrm>
            <a:off x="630006" y="2572942"/>
            <a:ext cx="7886536" cy="3084909"/>
          </a:xfrm>
        </p:spPr>
        <p:txBody>
          <a:bodyPr/>
          <a:lstStyle/>
          <a:p>
            <a:r>
              <a:rPr lang="en-US" dirty="0" smtClean="0"/>
              <a:t>The second proviso of G.L. c. 32, Section 4(2)(b)</a:t>
            </a:r>
          </a:p>
          <a:p>
            <a:r>
              <a:rPr lang="en-US" dirty="0" smtClean="0"/>
              <a:t>Allows for a credit of up to 5 years of creditable service for members who served in certain capacities in the past</a:t>
            </a:r>
          </a:p>
          <a:p>
            <a:r>
              <a:rPr lang="en-US" dirty="0" smtClean="0"/>
              <a:t>Reserve or permanent-intermittent police officer</a:t>
            </a:r>
          </a:p>
          <a:p>
            <a:r>
              <a:rPr lang="en-US" dirty="0" smtClean="0"/>
              <a:t>Reserve, permanent-intermittent or call firefighter</a:t>
            </a:r>
          </a:p>
          <a:p>
            <a:r>
              <a:rPr lang="en-US" dirty="0" smtClean="0"/>
              <a:t>Traditionally credited without cost</a:t>
            </a:r>
          </a:p>
          <a:p>
            <a:endParaRPr lang="en-US" dirty="0"/>
          </a:p>
        </p:txBody>
      </p:sp>
      <p:sp>
        <p:nvSpPr>
          <p:cNvPr id="2" name="Slide Number Placeholder 1"/>
          <p:cNvSpPr>
            <a:spLocks noGrp="1"/>
          </p:cNvSpPr>
          <p:nvPr>
            <p:ph type="sldNum" sz="quarter" idx="4"/>
          </p:nvPr>
        </p:nvSpPr>
        <p:spPr/>
        <p:txBody>
          <a:bodyPr/>
          <a:lstStyle/>
          <a:p>
            <a:pPr defTabSz="685800"/>
            <a:fld id="{4469354F-F6DC-41CF-8FBA-E3EDD0F5734A}" type="slidenum">
              <a:rPr lang="en-US">
                <a:solidFill>
                  <a:prstClr val="white"/>
                </a:solidFill>
              </a:rPr>
              <a:pPr defTabSz="685800"/>
              <a:t>8</a:t>
            </a:fld>
            <a:endParaRPr lang="en-US" dirty="0">
              <a:solidFill>
                <a:prstClr val="white"/>
              </a:solidFill>
            </a:endParaRPr>
          </a:p>
        </p:txBody>
      </p:sp>
    </p:spTree>
    <p:extLst>
      <p:ext uri="{BB962C8B-B14F-4D97-AF65-F5344CB8AC3E}">
        <p14:creationId xmlns:p14="http://schemas.microsoft.com/office/powerpoint/2010/main" val="128388453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6" y="1771650"/>
            <a:ext cx="7886536" cy="801291"/>
          </a:xfrm>
        </p:spPr>
        <p:txBody>
          <a:bodyPr>
            <a:noAutofit/>
          </a:bodyPr>
          <a:lstStyle/>
          <a:p>
            <a:pPr>
              <a:lnSpc>
                <a:spcPts val="2850"/>
              </a:lnSpc>
            </a:pPr>
            <a:r>
              <a:rPr lang="en-US" i="1" dirty="0" smtClean="0"/>
              <a:t>MacAloney v. Worcester Regional Retirement System </a:t>
            </a:r>
            <a:r>
              <a:rPr lang="en-US" i="1" dirty="0" smtClean="0">
                <a:latin typeface="Arial"/>
                <a:cs typeface="Arial"/>
              </a:rPr>
              <a:t>&amp;</a:t>
            </a:r>
            <a:r>
              <a:rPr lang="en-US" i="1" dirty="0" smtClean="0"/>
              <a:t> PERAC</a:t>
            </a:r>
            <a:endParaRPr lang="en-US" i="1" dirty="0"/>
          </a:p>
        </p:txBody>
      </p:sp>
      <p:sp>
        <p:nvSpPr>
          <p:cNvPr id="3" name="Content Placeholder 2"/>
          <p:cNvSpPr>
            <a:spLocks noGrp="1"/>
          </p:cNvSpPr>
          <p:nvPr>
            <p:ph idx="1"/>
          </p:nvPr>
        </p:nvSpPr>
        <p:spPr>
          <a:xfrm>
            <a:off x="627460" y="2737248"/>
            <a:ext cx="7889081" cy="2891901"/>
          </a:xfrm>
        </p:spPr>
        <p:txBody>
          <a:bodyPr/>
          <a:lstStyle/>
          <a:p>
            <a:r>
              <a:rPr lang="en-US" b="1" dirty="0" smtClean="0"/>
              <a:t>Case No.:  </a:t>
            </a:r>
            <a:r>
              <a:rPr lang="en-US" dirty="0" smtClean="0"/>
              <a:t>CR-11-19</a:t>
            </a:r>
          </a:p>
          <a:p>
            <a:r>
              <a:rPr lang="en-US" b="1" dirty="0" smtClean="0"/>
              <a:t>Decision Date:</a:t>
            </a:r>
            <a:r>
              <a:rPr lang="en-US" dirty="0" smtClean="0"/>
              <a:t>  June 21, 2013</a:t>
            </a:r>
          </a:p>
          <a:p>
            <a:r>
              <a:rPr lang="en-US" b="1" dirty="0" smtClean="0"/>
              <a:t>In a Nutshell:	</a:t>
            </a:r>
            <a:r>
              <a:rPr lang="en-US" dirty="0" smtClean="0"/>
              <a:t>Pursuant to the provisions of Section 4(2)(b), a permanent firefighter can purchase up to 5 years of creditable service for any time they served as a call firefighter or for the time he or she was on the respective lists and/or rosters making him or her eligible for such duty, but they must pay for such service. </a:t>
            </a:r>
            <a:endParaRPr lang="en-US" dirty="0"/>
          </a:p>
        </p:txBody>
      </p:sp>
      <p:sp>
        <p:nvSpPr>
          <p:cNvPr id="5" name="Slide Number Placeholder 4"/>
          <p:cNvSpPr>
            <a:spLocks noGrp="1"/>
          </p:cNvSpPr>
          <p:nvPr>
            <p:ph type="sldNum" sz="quarter" idx="4"/>
          </p:nvPr>
        </p:nvSpPr>
        <p:spPr/>
        <p:txBody>
          <a:bodyPr/>
          <a:lstStyle/>
          <a:p>
            <a:pPr defTabSz="685800"/>
            <a:fld id="{243B00E9-898E-45C2-AEFF-36116824ECB5}" type="slidenum">
              <a:rPr lang="en-US">
                <a:solidFill>
                  <a:prstClr val="white"/>
                </a:solidFill>
              </a:rPr>
              <a:pPr defTabSz="685800"/>
              <a:t>9</a:t>
            </a:fld>
            <a:endParaRPr lang="en-US" dirty="0">
              <a:solidFill>
                <a:prstClr val="white"/>
              </a:solidFill>
            </a:endParaRPr>
          </a:p>
        </p:txBody>
      </p:sp>
    </p:spTree>
    <p:extLst>
      <p:ext uri="{BB962C8B-B14F-4D97-AF65-F5344CB8AC3E}">
        <p14:creationId xmlns:p14="http://schemas.microsoft.com/office/powerpoint/2010/main" val="3992513051"/>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Sample presentation slides">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yers">
  <a:themeElements>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fontScheme name="Layer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smtClean="0">
            <a:latin typeface="+mj-lt"/>
          </a:defRPr>
        </a:defPPr>
      </a:lstStyle>
    </a:tx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Legal Theme">
  <a:themeElements>
    <a:clrScheme name="Custom 2">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1_Sample presentation slides">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MACRS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FC9B249-A4D2-584D-825B-6D0F4B4A71AD}" vid="{DB5B065B-1090-0D42-ABB3-D9DB0E0D3B9E}"/>
    </a:ext>
  </a:extLst>
</a:theme>
</file>

<file path=ppt/theme/theme7.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8.xml><?xml version="1.0" encoding="utf-8"?>
<a:theme xmlns:a="http://schemas.openxmlformats.org/drawingml/2006/main" name="2_Layers">
  <a:themeElements>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fontScheme name="Layer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smtClean="0">
            <a:latin typeface="+mj-lt"/>
          </a:defRPr>
        </a:defPPr>
      </a:lstStyle>
    </a:tx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10553</TotalTime>
  <Words>5532</Words>
  <Application>Microsoft Office PowerPoint</Application>
  <PresentationFormat>On-screen Show (4:3)</PresentationFormat>
  <Paragraphs>513</Paragraphs>
  <Slides>72</Slides>
  <Notes>18</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72</vt:i4>
      </vt:variant>
    </vt:vector>
  </HeadingPairs>
  <TitlesOfParts>
    <vt:vector size="94" baseType="lpstr">
      <vt:lpstr>Aldhabi</vt:lpstr>
      <vt:lpstr>Arial</vt:lpstr>
      <vt:lpstr>Bebas Neue Book</vt:lpstr>
      <vt:lpstr>Bebas Neue Regular</vt:lpstr>
      <vt:lpstr>Bookman Old Style</vt:lpstr>
      <vt:lpstr>Calibri</vt:lpstr>
      <vt:lpstr>Capella Bold</vt:lpstr>
      <vt:lpstr>Capella Light</vt:lpstr>
      <vt:lpstr>Courier New</vt:lpstr>
      <vt:lpstr>Franklin Gothic Book</vt:lpstr>
      <vt:lpstr>Roboto Light</vt:lpstr>
      <vt:lpstr>Times New Roman</vt:lpstr>
      <vt:lpstr>Trebuchet MS</vt:lpstr>
      <vt:lpstr>Wingdings</vt:lpstr>
      <vt:lpstr>Sample presentation slides</vt:lpstr>
      <vt:lpstr>1_Layers</vt:lpstr>
      <vt:lpstr>Contents</vt:lpstr>
      <vt:lpstr>Legal Theme</vt:lpstr>
      <vt:lpstr>1_Sample presentation slides</vt:lpstr>
      <vt:lpstr>MACRS_2016</vt:lpstr>
      <vt:lpstr>1_RetrospectVTI</vt:lpstr>
      <vt:lpstr>2_Layers</vt:lpstr>
      <vt:lpstr>Select Cases and Current Legal Issues</vt:lpstr>
      <vt:lpstr>PowerPoint Presentation</vt:lpstr>
      <vt:lpstr>Service Credit Purchases  and Plymouth Retirement v. CRAB and PERAC</vt:lpstr>
      <vt:lpstr>Buybacks of Earlier, Non-Membership Time</vt:lpstr>
      <vt:lpstr>The “Under $5,000 Rule”</vt:lpstr>
      <vt:lpstr>Two Avenues for Purchase</vt:lpstr>
      <vt:lpstr>Venn Diagram of Interplay Between Sections 3(5) and 4(2)(c)</vt:lpstr>
      <vt:lpstr>Another Avenue</vt:lpstr>
      <vt:lpstr>MacAloney v. Worcester Regional Retirement System &amp; PERAC</vt:lpstr>
      <vt:lpstr>Grimes v. Malden Retirement Board &amp; PERAC</vt:lpstr>
      <vt:lpstr>Gomes v. Plymouth Retirement Board &amp; PERAC</vt:lpstr>
      <vt:lpstr>Plymouth Retirement Board v. CRAB and PERAC,  483 Mass. 600 (December 3, 2019)</vt:lpstr>
      <vt:lpstr>Gomes:  Footnote 4 </vt:lpstr>
      <vt:lpstr>Gomes: Footnote 9</vt:lpstr>
      <vt:lpstr>PERAC Memo No. 11 of 2020 </vt:lpstr>
      <vt:lpstr>Questions Which Have Arisen In the Wake of  Memo # 11 of 2020</vt:lpstr>
      <vt:lpstr>Conclusion</vt:lpstr>
      <vt:lpstr>PowerPoint Presentation</vt:lpstr>
      <vt:lpstr>IMPACTS OF COVID-19</vt:lpstr>
      <vt:lpstr>Chapter 32</vt:lpstr>
      <vt:lpstr>Procedural: Slow Down and OML</vt:lpstr>
      <vt:lpstr>Procedural: Slow Down and OML</vt:lpstr>
      <vt:lpstr>Substantive: §91, Regular Comp, and Creditable Service </vt:lpstr>
      <vt:lpstr>Substantive: §91, Regular Comp, and Creditable Service</vt:lpstr>
      <vt:lpstr>Substantive: §91, Regular Comp, and Creditable Service</vt:lpstr>
      <vt:lpstr>Federal COVID-19 Legislation </vt:lpstr>
      <vt:lpstr>Federal COVID-19 Legislation </vt:lpstr>
      <vt:lpstr>Federal COVID-19 Legislation </vt:lpstr>
      <vt:lpstr>Federal COVID-19 Legislation </vt:lpstr>
      <vt:lpstr>Federal COVID-19 Legislation </vt:lpstr>
      <vt:lpstr>Federal COVID-19 Legislation</vt:lpstr>
      <vt:lpstr>Federal Legislation and Chapter 32</vt:lpstr>
      <vt:lpstr>Chapter 32 and Furloughs </vt:lpstr>
      <vt:lpstr>COVID-19 and Accidental Disabilities</vt:lpstr>
      <vt:lpstr>COVID-19 and Accidental Disabilities</vt:lpstr>
      <vt:lpstr>COVID-19 and Accidental Disabilities</vt:lpstr>
      <vt:lpstr>PowerPoint Presentation</vt:lpstr>
      <vt:lpstr>Case Study:   When a Deceased Member is Suspected of Misappropriating Funds     </vt:lpstr>
      <vt:lpstr> Section 15 Recap    </vt:lpstr>
      <vt:lpstr>Section 15 - Pension Forfeiture Statute</vt:lpstr>
      <vt:lpstr>Initiating Civil Forfeiture Proceedings and Consequences</vt:lpstr>
      <vt:lpstr>Case Study:  Deceased Member Suspected of Misappropriating Funds </vt:lpstr>
      <vt:lpstr>Case Study - Facts</vt:lpstr>
      <vt:lpstr>Case Study - Facts</vt:lpstr>
      <vt:lpstr>What Should the Board Do? </vt:lpstr>
      <vt:lpstr>What Should the Board Do?</vt:lpstr>
      <vt:lpstr>What Should the Board Do?</vt:lpstr>
      <vt:lpstr>Conclusion</vt:lpstr>
      <vt:lpstr>Conclusion</vt:lpstr>
      <vt:lpstr>Recent CRAB and Superior Court Decisions</vt:lpstr>
      <vt:lpstr>Franklin Regional Retirement Board v. CRAB, Franklin Superior Court, Civil Action No. 1878-00063 (June 27, 2019)  Hollup v. Worcester Retirement Board, CR-15-221 (CRAB January 8, 2020)  </vt:lpstr>
      <vt:lpstr>Franklin Regional Retirement Board v. CRAB</vt:lpstr>
      <vt:lpstr>Franklin Regional Retirement Board v. CRAB</vt:lpstr>
      <vt:lpstr>Franklin Regional Retirement Board v. CRAB</vt:lpstr>
      <vt:lpstr>Franklin Regional Retirement Board v. CRAB</vt:lpstr>
      <vt:lpstr>Franklin Regional Retirement Board v. CRAB</vt:lpstr>
      <vt:lpstr>Franklin Regional Retirement Board v. CRAB</vt:lpstr>
      <vt:lpstr>Franklin Regional Retirement Board v. CRAB</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Hollup v. Worcester Retirement Board, CR-15-221</vt:lpstr>
      <vt:lpstr>The Legal Panel  Thanks You For Your  Time And Attention</vt:lpstr>
    </vt:vector>
  </TitlesOfParts>
  <Company>Law Office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dc:creator>
  <cp:lastModifiedBy>K KB</cp:lastModifiedBy>
  <cp:revision>584</cp:revision>
  <dcterms:created xsi:type="dcterms:W3CDTF">2013-10-04T15:02:01Z</dcterms:created>
  <dcterms:modified xsi:type="dcterms:W3CDTF">2020-09-03T01:17:14Z</dcterms:modified>
</cp:coreProperties>
</file>