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3" r:id="rId2"/>
  </p:sldMasterIdLst>
  <p:notesMasterIdLst>
    <p:notesMasterId r:id="rId17"/>
  </p:notesMasterIdLst>
  <p:handoutMasterIdLst>
    <p:handoutMasterId r:id="rId18"/>
  </p:handoutMasterIdLst>
  <p:sldIdLst>
    <p:sldId id="256" r:id="rId3"/>
    <p:sldId id="323" r:id="rId4"/>
    <p:sldId id="391" r:id="rId5"/>
    <p:sldId id="382" r:id="rId6"/>
    <p:sldId id="392" r:id="rId7"/>
    <p:sldId id="383" r:id="rId8"/>
    <p:sldId id="384" r:id="rId9"/>
    <p:sldId id="386" r:id="rId10"/>
    <p:sldId id="387" r:id="rId11"/>
    <p:sldId id="385" r:id="rId12"/>
    <p:sldId id="388" r:id="rId13"/>
    <p:sldId id="389" r:id="rId14"/>
    <p:sldId id="390" r:id="rId15"/>
    <p:sldId id="307"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DFE959-68F1-1713-A57A-388FB3EAE292}" name="Daddona, Paula (TRE)" initials="PD" userId="S::pdaddona@tre.state.ma.us::052642ff-3d4c-415e-ac3f-fa536d1b75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5B9BD4"/>
    <a:srgbClr val="390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80630" autoAdjust="0"/>
  </p:normalViewPr>
  <p:slideViewPr>
    <p:cSldViewPr>
      <p:cViewPr varScale="1">
        <p:scale>
          <a:sx n="86" d="100"/>
          <a:sy n="86" d="100"/>
        </p:scale>
        <p:origin x="178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p:cViewPr varScale="1">
        <p:scale>
          <a:sx n="65" d="100"/>
          <a:sy n="65" d="100"/>
        </p:scale>
        <p:origin x="3125" y="2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cure, Laura (TRE)" userId="eca87df8-8870-49de-8be4-1e0bb058e1fc" providerId="ADAL" clId="{45F7F0B7-6D8A-4EA8-A395-CE7AE1A983A6}"/>
    <pc:docChg chg="modSld">
      <pc:chgData name="Mercure, Laura (TRE)" userId="eca87df8-8870-49de-8be4-1e0bb058e1fc" providerId="ADAL" clId="{45F7F0B7-6D8A-4EA8-A395-CE7AE1A983A6}" dt="2025-11-24T14:49:00.527" v="13" actId="20577"/>
      <pc:docMkLst>
        <pc:docMk/>
      </pc:docMkLst>
      <pc:sldChg chg="modSp mod">
        <pc:chgData name="Mercure, Laura (TRE)" userId="eca87df8-8870-49de-8be4-1e0bb058e1fc" providerId="ADAL" clId="{45F7F0B7-6D8A-4EA8-A395-CE7AE1A983A6}" dt="2025-11-24T14:48:29.826" v="0" actId="6549"/>
        <pc:sldMkLst>
          <pc:docMk/>
          <pc:sldMk cId="1270351122" sldId="323"/>
        </pc:sldMkLst>
        <pc:spChg chg="mod">
          <ac:chgData name="Mercure, Laura (TRE)" userId="eca87df8-8870-49de-8be4-1e0bb058e1fc" providerId="ADAL" clId="{45F7F0B7-6D8A-4EA8-A395-CE7AE1A983A6}" dt="2025-11-24T14:48:29.826" v="0" actId="6549"/>
          <ac:spMkLst>
            <pc:docMk/>
            <pc:sldMk cId="1270351122" sldId="323"/>
            <ac:spMk id="3" creationId="{967BB0DF-A385-EF95-6098-B1631660A05A}"/>
          </ac:spMkLst>
        </pc:spChg>
      </pc:sldChg>
      <pc:sldChg chg="modSp mod">
        <pc:chgData name="Mercure, Laura (TRE)" userId="eca87df8-8870-49de-8be4-1e0bb058e1fc" providerId="ADAL" clId="{45F7F0B7-6D8A-4EA8-A395-CE7AE1A983A6}" dt="2025-11-24T14:49:00.527" v="13" actId="20577"/>
        <pc:sldMkLst>
          <pc:docMk/>
          <pc:sldMk cId="3234212424" sldId="391"/>
        </pc:sldMkLst>
        <pc:spChg chg="mod">
          <ac:chgData name="Mercure, Laura (TRE)" userId="eca87df8-8870-49de-8be4-1e0bb058e1fc" providerId="ADAL" clId="{45F7F0B7-6D8A-4EA8-A395-CE7AE1A983A6}" dt="2025-11-24T14:49:00.527" v="13" actId="20577"/>
          <ac:spMkLst>
            <pc:docMk/>
            <pc:sldMk cId="3234212424" sldId="391"/>
            <ac:spMk id="3" creationId="{D1D7047F-ED4A-5E78-EC39-F9DD0ECF78F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baseline="0" dirty="0">
                <a:solidFill>
                  <a:schemeClr val="tx1"/>
                </a:solidFill>
              </a:rPr>
              <a:t>Staff Members Hired Between 2023 - 2025</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Sheet1!$B$10</c:f>
              <c:strCache>
                <c:ptCount val="1"/>
                <c:pt idx="0">
                  <c:v># of Staff Members</c:v>
                </c:pt>
              </c:strCache>
            </c:strRef>
          </c:tx>
          <c:spPr>
            <a:solidFill>
              <a:schemeClr val="accent1"/>
            </a:solidFill>
            <a:ln>
              <a:noFill/>
            </a:ln>
            <a:effectLst/>
          </c:spPr>
          <c:invertIfNegative val="0"/>
          <c:dLbls>
            <c:dLbl>
              <c:idx val="0"/>
              <c:layout>
                <c:manualLayout>
                  <c:x val="1.4947683109118087E-3"/>
                  <c:y val="0.12195137955316561"/>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fld id="{14B2FF87-4441-4CAB-B046-002D78EE7A9D}" type="VALUE">
                      <a:rPr lang="en-US" sz="1600" b="1">
                        <a:solidFill>
                          <a:schemeClr val="bg1"/>
                        </a:solidFill>
                      </a:rPr>
                      <a:pPr>
                        <a:defRPr sz="1200"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4385650224215246"/>
                      <c:h val="0.1218904039434095"/>
                    </c:manualLayout>
                  </c15:layout>
                  <c15:dlblFieldTable/>
                  <c15:showDataLabelsRange val="0"/>
                </c:ext>
                <c:ext xmlns:c16="http://schemas.microsoft.com/office/drawing/2014/chart" uri="{C3380CC4-5D6E-409C-BE32-E72D297353CC}">
                  <c16:uniqueId val="{00000001-E6E2-4C31-93B4-9FD2CA1DDCD4}"/>
                </c:ext>
              </c:extLst>
            </c:dLbl>
            <c:dLbl>
              <c:idx val="1"/>
              <c:layout>
                <c:manualLayout>
                  <c:x val="-2.9895366218237272E-3"/>
                  <c:y val="0.12195137955316561"/>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7123103F-D309-4038-931E-2D88EB6F2CE8}" type="VALUE">
                      <a:rPr lang="en-US" sz="1600" b="1">
                        <a:solidFill>
                          <a:schemeClr val="bg1"/>
                        </a:solidFill>
                      </a:rPr>
                      <a:pPr>
                        <a:defRPr b="1"/>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6047832585949179"/>
                      <c:h val="0.125955444593816"/>
                    </c:manualLayout>
                  </c15:layout>
                  <c15:dlblFieldTable/>
                  <c15:showDataLabelsRange val="0"/>
                </c:ext>
                <c:ext xmlns:c16="http://schemas.microsoft.com/office/drawing/2014/chart" uri="{C3380CC4-5D6E-409C-BE32-E72D297353CC}">
                  <c16:uniqueId val="{00000002-E6E2-4C31-93B4-9FD2CA1DDCD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Sheet1!$A$11:$A$12</c:f>
              <c:numCache>
                <c:formatCode>General</c:formatCode>
                <c:ptCount val="2"/>
                <c:pt idx="0">
                  <c:v>2023</c:v>
                </c:pt>
                <c:pt idx="1">
                  <c:v>2025</c:v>
                </c:pt>
              </c:numCache>
            </c:numRef>
          </c:cat>
          <c:val>
            <c:numRef>
              <c:f>Sheet1!$B$11:$B$12</c:f>
              <c:numCache>
                <c:formatCode>General</c:formatCode>
                <c:ptCount val="2"/>
                <c:pt idx="0">
                  <c:v>73</c:v>
                </c:pt>
                <c:pt idx="1">
                  <c:v>107</c:v>
                </c:pt>
              </c:numCache>
            </c:numRef>
          </c:val>
          <c:extLst>
            <c:ext xmlns:c16="http://schemas.microsoft.com/office/drawing/2014/chart" uri="{C3380CC4-5D6E-409C-BE32-E72D297353CC}">
              <c16:uniqueId val="{00000000-E6E2-4C31-93B4-9FD2CA1DDCD4}"/>
            </c:ext>
          </c:extLst>
        </c:ser>
        <c:dLbls>
          <c:showLegendKey val="0"/>
          <c:showVal val="0"/>
          <c:showCatName val="0"/>
          <c:showSerName val="0"/>
          <c:showPercent val="0"/>
          <c:showBubbleSize val="0"/>
        </c:dLbls>
        <c:gapWidth val="219"/>
        <c:overlap val="-27"/>
        <c:axId val="1367400431"/>
        <c:axId val="1367416271"/>
      </c:barChart>
      <c:catAx>
        <c:axId val="1367400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367416271"/>
        <c:crosses val="autoZero"/>
        <c:auto val="1"/>
        <c:lblAlgn val="ctr"/>
        <c:lblOffset val="100"/>
        <c:noMultiLvlLbl val="0"/>
      </c:catAx>
      <c:valAx>
        <c:axId val="13674162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sz="1100" b="1">
                    <a:solidFill>
                      <a:schemeClr val="tx1"/>
                    </a:solidFill>
                  </a:rPr>
                  <a:t># of Staff Members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74004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2400" b="1" dirty="0">
                <a:solidFill>
                  <a:schemeClr val="tx1"/>
                </a:solidFill>
              </a:rPr>
              <a:t>Number of Days on Average to Resolve</a:t>
            </a:r>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2022</c:v>
                </c:pt>
              </c:strCache>
            </c:strRef>
          </c:tx>
          <c:spPr>
            <a:solidFill>
              <a:schemeClr val="accent1"/>
            </a:solidFill>
            <a:ln>
              <a:noFill/>
            </a:ln>
            <a:effectLst/>
          </c:spPr>
          <c:invertIfNegative val="0"/>
          <c:dLbls>
            <c:dLbl>
              <c:idx val="0"/>
              <c:layout>
                <c:manualLayout>
                  <c:x val="0"/>
                  <c:y val="5.6454967945658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F1-47C8-8705-8D7005850B41}"/>
                </c:ext>
              </c:extLst>
            </c:dLbl>
            <c:dLbl>
              <c:idx val="1"/>
              <c:layout>
                <c:manualLayout>
                  <c:x val="0"/>
                  <c:y val="5.9775848413050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F1-47C8-8705-8D7005850B41}"/>
                </c:ext>
              </c:extLst>
            </c:dLbl>
            <c:dLbl>
              <c:idx val="2"/>
              <c:layout>
                <c:manualLayout>
                  <c:x val="0"/>
                  <c:y val="5.9775848413050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F1-47C8-8705-8D7005850B4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First Pays</c:v>
                </c:pt>
                <c:pt idx="1">
                  <c:v>Refunds</c:v>
                </c:pt>
                <c:pt idx="2">
                  <c:v>Payments to Other Boards</c:v>
                </c:pt>
              </c:strCache>
            </c:strRef>
          </c:cat>
          <c:val>
            <c:numRef>
              <c:f>Sheet1!$B$2:$D$2</c:f>
              <c:numCache>
                <c:formatCode>General</c:formatCode>
                <c:ptCount val="3"/>
                <c:pt idx="0">
                  <c:v>134</c:v>
                </c:pt>
                <c:pt idx="1">
                  <c:v>84</c:v>
                </c:pt>
                <c:pt idx="2">
                  <c:v>122</c:v>
                </c:pt>
              </c:numCache>
            </c:numRef>
          </c:val>
          <c:extLst>
            <c:ext xmlns:c16="http://schemas.microsoft.com/office/drawing/2014/chart" uri="{C3380CC4-5D6E-409C-BE32-E72D297353CC}">
              <c16:uniqueId val="{00000003-DDF1-47C8-8705-8D7005850B41}"/>
            </c:ext>
          </c:extLst>
        </c:ser>
        <c:ser>
          <c:idx val="1"/>
          <c:order val="1"/>
          <c:tx>
            <c:strRef>
              <c:f>Sheet1!$A$3</c:f>
              <c:strCache>
                <c:ptCount val="1"/>
                <c:pt idx="0">
                  <c:v>2025</c:v>
                </c:pt>
              </c:strCache>
            </c:strRef>
          </c:tx>
          <c:spPr>
            <a:solidFill>
              <a:schemeClr val="accent2"/>
            </a:solidFill>
            <a:ln>
              <a:noFill/>
            </a:ln>
            <a:effectLst/>
          </c:spPr>
          <c:invertIfNegative val="0"/>
          <c:dLbls>
            <c:dLbl>
              <c:idx val="0"/>
              <c:layout>
                <c:manualLayout>
                  <c:x val="0"/>
                  <c:y val="5.9775848413050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F1-47C8-8705-8D7005850B41}"/>
                </c:ext>
              </c:extLst>
            </c:dLbl>
            <c:dLbl>
              <c:idx val="1"/>
              <c:layout>
                <c:manualLayout>
                  <c:x val="0"/>
                  <c:y val="5.9775848413050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F1-47C8-8705-8D7005850B41}"/>
                </c:ext>
              </c:extLst>
            </c:dLbl>
            <c:dLbl>
              <c:idx val="2"/>
              <c:layout>
                <c:manualLayout>
                  <c:x val="-1.6107532940524268E-16"/>
                  <c:y val="5.9775848413050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F1-47C8-8705-8D7005850B4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First Pays</c:v>
                </c:pt>
                <c:pt idx="1">
                  <c:v>Refunds</c:v>
                </c:pt>
                <c:pt idx="2">
                  <c:v>Payments to Other Boards</c:v>
                </c:pt>
              </c:strCache>
            </c:strRef>
          </c:cat>
          <c:val>
            <c:numRef>
              <c:f>Sheet1!$B$3:$D$3</c:f>
              <c:numCache>
                <c:formatCode>General</c:formatCode>
                <c:ptCount val="3"/>
                <c:pt idx="0">
                  <c:v>53</c:v>
                </c:pt>
                <c:pt idx="1">
                  <c:v>16</c:v>
                </c:pt>
                <c:pt idx="2">
                  <c:v>32</c:v>
                </c:pt>
              </c:numCache>
            </c:numRef>
          </c:val>
          <c:extLst>
            <c:ext xmlns:c16="http://schemas.microsoft.com/office/drawing/2014/chart" uri="{C3380CC4-5D6E-409C-BE32-E72D297353CC}">
              <c16:uniqueId val="{00000007-DDF1-47C8-8705-8D7005850B41}"/>
            </c:ext>
          </c:extLst>
        </c:ser>
        <c:dLbls>
          <c:showLegendKey val="0"/>
          <c:showVal val="0"/>
          <c:showCatName val="0"/>
          <c:showSerName val="0"/>
          <c:showPercent val="0"/>
          <c:showBubbleSize val="0"/>
        </c:dLbls>
        <c:gapWidth val="219"/>
        <c:overlap val="-27"/>
        <c:axId val="1310902799"/>
        <c:axId val="1310905199"/>
      </c:barChart>
      <c:catAx>
        <c:axId val="1310902799"/>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dirty="0">
                    <a:solidFill>
                      <a:schemeClr val="tx1"/>
                    </a:solidFill>
                  </a:rPr>
                  <a:t>Categories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310905199"/>
        <c:crosses val="autoZero"/>
        <c:auto val="1"/>
        <c:lblAlgn val="ctr"/>
        <c:lblOffset val="500"/>
        <c:noMultiLvlLbl val="0"/>
      </c:catAx>
      <c:valAx>
        <c:axId val="13109051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dirty="0">
                    <a:solidFill>
                      <a:schemeClr val="tx1"/>
                    </a:solidFill>
                  </a:rPr>
                  <a:t>Average</a:t>
                </a:r>
                <a:r>
                  <a:rPr lang="en-US" sz="1100" baseline="0" dirty="0">
                    <a:solidFill>
                      <a:schemeClr val="tx1"/>
                    </a:solidFill>
                  </a:rPr>
                  <a:t> # of Days</a:t>
                </a:r>
                <a:endParaRPr lang="en-US" sz="1100" dirty="0">
                  <a:solidFill>
                    <a:schemeClr val="tx1"/>
                  </a:solidFill>
                </a:endParaRP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09027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0060"/>
          </a:xfrm>
          <a:prstGeom prst="rect">
            <a:avLst/>
          </a:prstGeom>
        </p:spPr>
        <p:txBody>
          <a:bodyPr vert="horz" lIns="96567" tIns="48283" rIns="96567" bIns="48283" rtlCol="0"/>
          <a:lstStyle>
            <a:lvl1pPr algn="l">
              <a:defRPr sz="1100"/>
            </a:lvl1pPr>
          </a:lstStyle>
          <a:p>
            <a:endParaRPr lang="en-US" dirty="0"/>
          </a:p>
        </p:txBody>
      </p:sp>
      <p:sp>
        <p:nvSpPr>
          <p:cNvPr id="3" name="Date Placeholder 2"/>
          <p:cNvSpPr>
            <a:spLocks noGrp="1"/>
          </p:cNvSpPr>
          <p:nvPr>
            <p:ph type="dt" sz="quarter" idx="1"/>
          </p:nvPr>
        </p:nvSpPr>
        <p:spPr>
          <a:xfrm>
            <a:off x="4143589" y="3"/>
            <a:ext cx="3169920" cy="480060"/>
          </a:xfrm>
          <a:prstGeom prst="rect">
            <a:avLst/>
          </a:prstGeom>
        </p:spPr>
        <p:txBody>
          <a:bodyPr vert="horz" lIns="96567" tIns="48283" rIns="96567" bIns="48283" rtlCol="0"/>
          <a:lstStyle>
            <a:lvl1pPr algn="r">
              <a:defRPr sz="1100"/>
            </a:lvl1pPr>
          </a:lstStyle>
          <a:p>
            <a:fld id="{59267B6C-50FA-442C-B15F-D47AC08085FD}" type="datetimeFigureOut">
              <a:rPr lang="en-US" smtClean="0"/>
              <a:t>11/24/2025</a:t>
            </a:fld>
            <a:endParaRPr lang="en-US" dirty="0"/>
          </a:p>
        </p:txBody>
      </p:sp>
      <p:sp>
        <p:nvSpPr>
          <p:cNvPr id="4" name="Footer Placeholder 3"/>
          <p:cNvSpPr>
            <a:spLocks noGrp="1"/>
          </p:cNvSpPr>
          <p:nvPr>
            <p:ph type="ftr" sz="quarter" idx="2"/>
          </p:nvPr>
        </p:nvSpPr>
        <p:spPr>
          <a:xfrm>
            <a:off x="0" y="9119477"/>
            <a:ext cx="3169920" cy="480060"/>
          </a:xfrm>
          <a:prstGeom prst="rect">
            <a:avLst/>
          </a:prstGeom>
        </p:spPr>
        <p:txBody>
          <a:bodyPr vert="horz" lIns="96567" tIns="48283" rIns="96567" bIns="48283" rtlCol="0" anchor="b"/>
          <a:lstStyle>
            <a:lvl1pPr algn="l">
              <a:defRPr sz="1100"/>
            </a:lvl1pPr>
          </a:lstStyle>
          <a:p>
            <a:endParaRPr lang="en-US" dirty="0"/>
          </a:p>
        </p:txBody>
      </p:sp>
      <p:sp>
        <p:nvSpPr>
          <p:cNvPr id="5" name="Slide Number Placeholder 4"/>
          <p:cNvSpPr>
            <a:spLocks noGrp="1"/>
          </p:cNvSpPr>
          <p:nvPr>
            <p:ph type="sldNum" sz="quarter" idx="3"/>
          </p:nvPr>
        </p:nvSpPr>
        <p:spPr>
          <a:xfrm>
            <a:off x="4143589" y="9119477"/>
            <a:ext cx="3169920" cy="480060"/>
          </a:xfrm>
          <a:prstGeom prst="rect">
            <a:avLst/>
          </a:prstGeom>
        </p:spPr>
        <p:txBody>
          <a:bodyPr vert="horz" lIns="96567" tIns="48283" rIns="96567" bIns="48283" rtlCol="0" anchor="b"/>
          <a:lstStyle>
            <a:lvl1pPr algn="r">
              <a:defRPr sz="1100"/>
            </a:lvl1pPr>
          </a:lstStyle>
          <a:p>
            <a:fld id="{37505641-56D2-43B0-93AB-4F000F24D415}" type="slidenum">
              <a:rPr lang="en-US" smtClean="0"/>
              <a:t>‹#›</a:t>
            </a:fld>
            <a:endParaRPr lang="en-US" dirty="0"/>
          </a:p>
        </p:txBody>
      </p:sp>
    </p:spTree>
    <p:extLst>
      <p:ext uri="{BB962C8B-B14F-4D97-AF65-F5344CB8AC3E}">
        <p14:creationId xmlns:p14="http://schemas.microsoft.com/office/powerpoint/2010/main" val="15313289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0060"/>
          </a:xfrm>
          <a:prstGeom prst="rect">
            <a:avLst/>
          </a:prstGeom>
        </p:spPr>
        <p:txBody>
          <a:bodyPr vert="horz" lIns="96567" tIns="48283" rIns="96567" bIns="48283" rtlCol="0"/>
          <a:lstStyle>
            <a:lvl1pPr algn="l">
              <a:defRPr sz="1100"/>
            </a:lvl1pPr>
          </a:lstStyle>
          <a:p>
            <a:endParaRPr lang="en-US" dirty="0"/>
          </a:p>
        </p:txBody>
      </p:sp>
      <p:sp>
        <p:nvSpPr>
          <p:cNvPr id="3" name="Date Placeholder 2"/>
          <p:cNvSpPr>
            <a:spLocks noGrp="1"/>
          </p:cNvSpPr>
          <p:nvPr>
            <p:ph type="dt" idx="1"/>
          </p:nvPr>
        </p:nvSpPr>
        <p:spPr>
          <a:xfrm>
            <a:off x="4143589" y="3"/>
            <a:ext cx="3169920" cy="480060"/>
          </a:xfrm>
          <a:prstGeom prst="rect">
            <a:avLst/>
          </a:prstGeom>
        </p:spPr>
        <p:txBody>
          <a:bodyPr vert="horz" lIns="96567" tIns="48283" rIns="96567" bIns="48283" rtlCol="0"/>
          <a:lstStyle>
            <a:lvl1pPr algn="r">
              <a:defRPr sz="1100"/>
            </a:lvl1pPr>
          </a:lstStyle>
          <a:p>
            <a:fld id="{6F1308B8-D464-4ADA-95DB-ED637BE1ED74}" type="datetimeFigureOut">
              <a:rPr lang="en-US" smtClean="0"/>
              <a:t>11/24/2025</a:t>
            </a:fld>
            <a:endParaRPr lang="en-US" dirty="0"/>
          </a:p>
        </p:txBody>
      </p:sp>
      <p:sp>
        <p:nvSpPr>
          <p:cNvPr id="4" name="Slide Image Placeholder 3"/>
          <p:cNvSpPr>
            <a:spLocks noGrp="1" noRot="1" noChangeAspect="1"/>
          </p:cNvSpPr>
          <p:nvPr>
            <p:ph type="sldImg" idx="2"/>
          </p:nvPr>
        </p:nvSpPr>
        <p:spPr>
          <a:xfrm>
            <a:off x="1257300" y="722313"/>
            <a:ext cx="4802188" cy="3600450"/>
          </a:xfrm>
          <a:prstGeom prst="rect">
            <a:avLst/>
          </a:prstGeom>
          <a:noFill/>
          <a:ln w="12700">
            <a:solidFill>
              <a:prstClr val="black"/>
            </a:solidFill>
          </a:ln>
        </p:spPr>
        <p:txBody>
          <a:bodyPr vert="horz" lIns="96567" tIns="48283" rIns="96567" bIns="48283" rtlCol="0" anchor="ctr"/>
          <a:lstStyle/>
          <a:p>
            <a:endParaRPr lang="en-US" dirty="0"/>
          </a:p>
        </p:txBody>
      </p:sp>
      <p:sp>
        <p:nvSpPr>
          <p:cNvPr id="5" name="Notes Placeholder 4"/>
          <p:cNvSpPr>
            <a:spLocks noGrp="1"/>
          </p:cNvSpPr>
          <p:nvPr>
            <p:ph type="body" sz="quarter" idx="3"/>
          </p:nvPr>
        </p:nvSpPr>
        <p:spPr>
          <a:xfrm>
            <a:off x="731520" y="4560572"/>
            <a:ext cx="5852160" cy="4320540"/>
          </a:xfrm>
          <a:prstGeom prst="rect">
            <a:avLst/>
          </a:prstGeom>
        </p:spPr>
        <p:txBody>
          <a:bodyPr vert="horz" lIns="96567" tIns="48283" rIns="96567" bIns="482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7"/>
            <a:ext cx="3169920" cy="480060"/>
          </a:xfrm>
          <a:prstGeom prst="rect">
            <a:avLst/>
          </a:prstGeom>
        </p:spPr>
        <p:txBody>
          <a:bodyPr vert="horz" lIns="96567" tIns="48283" rIns="96567" bIns="48283" rtlCol="0" anchor="b"/>
          <a:lstStyle>
            <a:lvl1pPr algn="l">
              <a:defRPr sz="1100"/>
            </a:lvl1pPr>
          </a:lstStyle>
          <a:p>
            <a:endParaRPr lang="en-US" dirty="0"/>
          </a:p>
        </p:txBody>
      </p:sp>
      <p:sp>
        <p:nvSpPr>
          <p:cNvPr id="7" name="Slide Number Placeholder 6"/>
          <p:cNvSpPr>
            <a:spLocks noGrp="1"/>
          </p:cNvSpPr>
          <p:nvPr>
            <p:ph type="sldNum" sz="quarter" idx="5"/>
          </p:nvPr>
        </p:nvSpPr>
        <p:spPr>
          <a:xfrm>
            <a:off x="4143589" y="9119477"/>
            <a:ext cx="3169920" cy="480060"/>
          </a:xfrm>
          <a:prstGeom prst="rect">
            <a:avLst/>
          </a:prstGeom>
        </p:spPr>
        <p:txBody>
          <a:bodyPr vert="horz" lIns="96567" tIns="48283" rIns="96567" bIns="48283" rtlCol="0" anchor="b"/>
          <a:lstStyle>
            <a:lvl1pPr algn="r">
              <a:defRPr sz="1100"/>
            </a:lvl1pPr>
          </a:lstStyle>
          <a:p>
            <a:fld id="{6E4B5EA8-F4FB-40AD-951B-7044E5B7736A}" type="slidenum">
              <a:rPr lang="en-US" smtClean="0"/>
              <a:t>‹#›</a:t>
            </a:fld>
            <a:endParaRPr lang="en-US" dirty="0"/>
          </a:p>
        </p:txBody>
      </p:sp>
    </p:spTree>
    <p:extLst>
      <p:ext uri="{BB962C8B-B14F-4D97-AF65-F5344CB8AC3E}">
        <p14:creationId xmlns:p14="http://schemas.microsoft.com/office/powerpoint/2010/main" val="4406138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38"/>
              </a:spcAft>
            </a:pPr>
            <a:endParaRPr lang="en-US" i="1" dirty="0"/>
          </a:p>
        </p:txBody>
      </p:sp>
      <p:sp>
        <p:nvSpPr>
          <p:cNvPr id="4" name="Slide Number Placeholder 3"/>
          <p:cNvSpPr>
            <a:spLocks noGrp="1"/>
          </p:cNvSpPr>
          <p:nvPr>
            <p:ph type="sldNum" sz="quarter" idx="10"/>
          </p:nvPr>
        </p:nvSpPr>
        <p:spPr/>
        <p:txBody>
          <a:bodyPr/>
          <a:lstStyle/>
          <a:p>
            <a:fld id="{6E4B5EA8-F4FB-40AD-951B-7044E5B7736A}" type="slidenum">
              <a:rPr lang="en-US" smtClean="0"/>
              <a:t>1</a:t>
            </a:fld>
            <a:endParaRPr lang="en-US" dirty="0"/>
          </a:p>
        </p:txBody>
      </p:sp>
    </p:spTree>
    <p:extLst>
      <p:ext uri="{BB962C8B-B14F-4D97-AF65-F5344CB8AC3E}">
        <p14:creationId xmlns:p14="http://schemas.microsoft.com/office/powerpoint/2010/main" val="2739493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B5EA8-F4FB-40AD-951B-7044E5B7736A}" type="slidenum">
              <a:rPr lang="en-US" smtClean="0"/>
              <a:t>2</a:t>
            </a:fld>
            <a:endParaRPr lang="en-US" dirty="0"/>
          </a:p>
        </p:txBody>
      </p:sp>
    </p:spTree>
    <p:extLst>
      <p:ext uri="{BB962C8B-B14F-4D97-AF65-F5344CB8AC3E}">
        <p14:creationId xmlns:p14="http://schemas.microsoft.com/office/powerpoint/2010/main" val="364368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“Progress at MSRB” (preferably bar charts or something similar)</a:t>
            </a:r>
          </a:p>
          <a:p>
            <a:pPr lvl="1"/>
            <a:r>
              <a:rPr lang="en-US" sz="1200" kern="1200" dirty="0">
                <a:solidFill>
                  <a:schemeClr val="tx1"/>
                </a:solidFill>
                <a:effectLst/>
                <a:latin typeface="+mn-lt"/>
                <a:ea typeface="+mn-ea"/>
                <a:cs typeface="+mn-cs"/>
              </a:rPr>
              <a:t>Staffing – 2023 – 70 employees, 2025 – 107 employees </a:t>
            </a:r>
          </a:p>
          <a:p>
            <a:pPr lvl="1"/>
            <a:r>
              <a:rPr lang="en-US" sz="1200" kern="1200" dirty="0">
                <a:solidFill>
                  <a:schemeClr val="tx1"/>
                </a:solidFill>
                <a:effectLst/>
                <a:latin typeface="+mn-lt"/>
                <a:ea typeface="+mn-ea"/>
                <a:cs typeface="+mn-cs"/>
              </a:rPr>
              <a:t>First Pays – 2022– 134 days on average, 2025- 53 days on average (6.4% compliance to 77% compliance)</a:t>
            </a:r>
          </a:p>
          <a:p>
            <a:pPr lvl="1"/>
            <a:r>
              <a:rPr lang="en-US" sz="1200" kern="1200" dirty="0">
                <a:solidFill>
                  <a:schemeClr val="tx1"/>
                </a:solidFill>
                <a:effectLst/>
                <a:latin typeface="+mn-lt"/>
                <a:ea typeface="+mn-ea"/>
                <a:cs typeface="+mn-cs"/>
              </a:rPr>
              <a:t>Refunds – 84 days on average to 16 days on average (52% compliance to 98% compliance)</a:t>
            </a:r>
          </a:p>
          <a:p>
            <a:pPr lvl="1"/>
            <a:r>
              <a:rPr lang="en-US" sz="1200" kern="1200" dirty="0">
                <a:solidFill>
                  <a:schemeClr val="tx1"/>
                </a:solidFill>
                <a:effectLst/>
                <a:latin typeface="+mn-lt"/>
                <a:ea typeface="+mn-ea"/>
                <a:cs typeface="+mn-cs"/>
              </a:rPr>
              <a:t>Payments to Other Boards – 122 days on average to 32 days on average (44% compliance to 100% compliance)</a:t>
            </a:r>
          </a:p>
          <a:p>
            <a:pPr lvl="1"/>
            <a:r>
              <a:rPr lang="en-US" sz="1200" kern="1200" dirty="0">
                <a:solidFill>
                  <a:schemeClr val="tx1"/>
                </a:solidFill>
                <a:effectLst/>
                <a:latin typeface="+mn-lt"/>
                <a:ea typeface="+mn-ea"/>
                <a:cs typeface="+mn-cs"/>
              </a:rPr>
              <a:t>Source: PERAC Audit, June 2025</a:t>
            </a:r>
          </a:p>
          <a:p>
            <a:endParaRPr lang="en-US" dirty="0"/>
          </a:p>
        </p:txBody>
      </p:sp>
      <p:sp>
        <p:nvSpPr>
          <p:cNvPr id="4" name="Slide Number Placeholder 3"/>
          <p:cNvSpPr>
            <a:spLocks noGrp="1"/>
          </p:cNvSpPr>
          <p:nvPr>
            <p:ph type="sldNum" sz="quarter" idx="5"/>
          </p:nvPr>
        </p:nvSpPr>
        <p:spPr/>
        <p:txBody>
          <a:bodyPr/>
          <a:lstStyle/>
          <a:p>
            <a:fld id="{6E4B5EA8-F4FB-40AD-951B-7044E5B7736A}" type="slidenum">
              <a:rPr lang="en-US" smtClean="0"/>
              <a:t>4</a:t>
            </a:fld>
            <a:endParaRPr lang="en-US" dirty="0"/>
          </a:p>
        </p:txBody>
      </p:sp>
    </p:spTree>
    <p:extLst>
      <p:ext uri="{BB962C8B-B14F-4D97-AF65-F5344CB8AC3E}">
        <p14:creationId xmlns:p14="http://schemas.microsoft.com/office/powerpoint/2010/main" val="341596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420B0-7BC1-AD0F-BD12-DE3AAD8BE7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30588-5037-2807-3DC1-8DD7FDFD4A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953752-4D2F-1EDD-BF9B-DFE96F2645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0D8348-F64B-186E-BCDE-5E9566B6EF7C}"/>
              </a:ext>
            </a:extLst>
          </p:cNvPr>
          <p:cNvSpPr>
            <a:spLocks noGrp="1"/>
          </p:cNvSpPr>
          <p:nvPr>
            <p:ph type="sldNum" sz="quarter" idx="5"/>
          </p:nvPr>
        </p:nvSpPr>
        <p:spPr/>
        <p:txBody>
          <a:bodyPr/>
          <a:lstStyle/>
          <a:p>
            <a:fld id="{6E4B5EA8-F4FB-40AD-951B-7044E5B7736A}" type="slidenum">
              <a:rPr lang="en-US" smtClean="0"/>
              <a:t>6</a:t>
            </a:fld>
            <a:endParaRPr lang="en-US" dirty="0"/>
          </a:p>
        </p:txBody>
      </p:sp>
    </p:spTree>
    <p:extLst>
      <p:ext uri="{BB962C8B-B14F-4D97-AF65-F5344CB8AC3E}">
        <p14:creationId xmlns:p14="http://schemas.microsoft.com/office/powerpoint/2010/main" val="336151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4B5EA8-F4FB-40AD-951B-7044E5B7736A}" type="slidenum">
              <a:rPr lang="en-US" smtClean="0"/>
              <a:t>10</a:t>
            </a:fld>
            <a:endParaRPr lang="en-US" dirty="0"/>
          </a:p>
        </p:txBody>
      </p:sp>
    </p:spTree>
    <p:extLst>
      <p:ext uri="{BB962C8B-B14F-4D97-AF65-F5344CB8AC3E}">
        <p14:creationId xmlns:p14="http://schemas.microsoft.com/office/powerpoint/2010/main" val="3176273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B5EA8-F4FB-40AD-951B-7044E5B7736A}" type="slidenum">
              <a:rPr lang="en-US" smtClean="0"/>
              <a:t>14</a:t>
            </a:fld>
            <a:endParaRPr lang="en-US" dirty="0"/>
          </a:p>
        </p:txBody>
      </p:sp>
    </p:spTree>
    <p:extLst>
      <p:ext uri="{BB962C8B-B14F-4D97-AF65-F5344CB8AC3E}">
        <p14:creationId xmlns:p14="http://schemas.microsoft.com/office/powerpoint/2010/main" val="416433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04800" y="1219200"/>
            <a:ext cx="7467600" cy="1143000"/>
          </a:xfrm>
          <a:prstGeom prst="rect">
            <a:avLst/>
          </a:prstGeom>
        </p:spPr>
        <p:txBody>
          <a:bodyPr/>
          <a:lstStyle>
            <a:lvl1pPr algn="l">
              <a:defRPr sz="3600" b="1">
                <a:latin typeface="Adobe Caslon Pro" pitchFamily="18" charset="0"/>
              </a:defRPr>
            </a:lvl1pPr>
          </a:lstStyle>
          <a:p>
            <a:r>
              <a:rPr lang="en-US" dirty="0"/>
              <a:t>Click to edit Master title style</a:t>
            </a:r>
          </a:p>
        </p:txBody>
      </p:sp>
      <p:sp>
        <p:nvSpPr>
          <p:cNvPr id="5" name="Content Placeholder 2"/>
          <p:cNvSpPr>
            <a:spLocks noGrp="1"/>
          </p:cNvSpPr>
          <p:nvPr>
            <p:ph idx="1"/>
          </p:nvPr>
        </p:nvSpPr>
        <p:spPr>
          <a:xfrm>
            <a:off x="2819400" y="2209800"/>
            <a:ext cx="7467600" cy="4525963"/>
          </a:xfrm>
          <a:prstGeom prst="rect">
            <a:avLst/>
          </a:prstGeom>
        </p:spPr>
        <p:txBody>
          <a:bodyPr/>
          <a:lstStyle>
            <a:lvl1pPr>
              <a:defRPr sz="2400">
                <a:solidFill>
                  <a:schemeClr val="tx2">
                    <a:lumMod val="75000"/>
                  </a:schemeClr>
                </a:solidFill>
                <a:latin typeface="Trebuchet MS" panose="020B0603020202020204" pitchFamily="34" charset="0"/>
              </a:defRPr>
            </a:lvl1pPr>
            <a:lvl2pPr>
              <a:defRPr sz="2000">
                <a:solidFill>
                  <a:schemeClr val="tx2">
                    <a:lumMod val="75000"/>
                  </a:schemeClr>
                </a:solidFill>
                <a:latin typeface="Trebuchet MS" panose="020B0603020202020204" pitchFamily="34" charset="0"/>
              </a:defRPr>
            </a:lvl2pPr>
            <a:lvl3pPr>
              <a:defRPr sz="1800">
                <a:solidFill>
                  <a:schemeClr val="tx2">
                    <a:lumMod val="75000"/>
                  </a:schemeClr>
                </a:solidFill>
                <a:latin typeface="Trebuchet MS" panose="020B0603020202020204" pitchFamily="34" charset="0"/>
              </a:defRPr>
            </a:lvl3pPr>
            <a:lvl4pPr>
              <a:defRPr sz="1600">
                <a:solidFill>
                  <a:schemeClr val="tx2">
                    <a:lumMod val="75000"/>
                  </a:schemeClr>
                </a:solidFill>
                <a:latin typeface="Trebuchet MS" panose="020B0603020202020204" pitchFamily="34" charset="0"/>
              </a:defRPr>
            </a:lvl4pPr>
            <a:lvl5pPr>
              <a:defRPr sz="1600">
                <a:solidFill>
                  <a:schemeClr val="tx2">
                    <a:lumMod val="75000"/>
                  </a:schemeClr>
                </a:solidFill>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1"/>
          </p:nvPr>
        </p:nvSpPr>
        <p:spPr>
          <a:xfrm>
            <a:off x="381000" y="2590800"/>
            <a:ext cx="2209800" cy="2895600"/>
          </a:xfrm>
          <a:prstGeom prst="rect">
            <a:avLst/>
          </a:prstGeom>
        </p:spPr>
        <p:txBody>
          <a:bodyPr/>
          <a:lstStyle/>
          <a:p>
            <a:endParaRPr lang="en-US" dirty="0"/>
          </a:p>
        </p:txBody>
      </p:sp>
      <p:sp>
        <p:nvSpPr>
          <p:cNvPr id="6" name="Slide Number Placeholder 5"/>
          <p:cNvSpPr txBox="1">
            <a:spLocks/>
          </p:cNvSpPr>
          <p:nvPr userDrawn="1"/>
        </p:nvSpPr>
        <p:spPr>
          <a:xfrm>
            <a:off x="4114800" y="6493119"/>
            <a:ext cx="914400" cy="190501"/>
          </a:xfrm>
          <a:prstGeom prst="rect">
            <a:avLst/>
          </a:prstGeom>
        </p:spPr>
        <p:txBody>
          <a:bodyPr vert="horz" lIns="91440" tIns="45720" rIns="91440" bIns="45720" rtlCol="0" anchor="ctr"/>
          <a:lstStyle>
            <a:defPPr>
              <a:defRPr lang="en-US"/>
            </a:defPPr>
            <a:lvl1pPr marL="0" algn="ctr" defTabSz="914400" rtl="0" eaLnBrk="1" latinLnBrk="0" hangingPunct="1">
              <a:defRPr sz="1800" b="1" kern="1200">
                <a:solidFill>
                  <a:schemeClr val="tx2">
                    <a:lumMod val="75000"/>
                  </a:schemeClr>
                </a:solidFill>
                <a:latin typeface="Trebuchet MS" panose="020B06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C7F112-0E23-4F00-8772-85FB476112C3}" type="slidenum">
              <a:rPr lang="en-US" sz="2800" smtClean="0"/>
              <a:pPr/>
              <a:t>‹#›</a:t>
            </a:fld>
            <a:endParaRPr lang="en-US" dirty="0"/>
          </a:p>
        </p:txBody>
      </p:sp>
    </p:spTree>
    <p:extLst>
      <p:ext uri="{BB962C8B-B14F-4D97-AF65-F5344CB8AC3E}">
        <p14:creationId xmlns:p14="http://schemas.microsoft.com/office/powerpoint/2010/main" val="55946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dobe Caslon Pro Bold" panose="0205070206050A020403" pitchFamily="18"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4114800" y="6493119"/>
            <a:ext cx="914400" cy="190501"/>
          </a:xfrm>
          <a:prstGeom prst="rect">
            <a:avLst/>
          </a:prstGeom>
        </p:spPr>
        <p:txBody>
          <a:bodyPr vert="horz" lIns="91440" tIns="45720" rIns="91440" bIns="45720" rtlCol="0" anchor="ctr"/>
          <a:lstStyle>
            <a:defPPr>
              <a:defRPr lang="en-US"/>
            </a:defPPr>
            <a:lvl1pPr marL="0" algn="ctr" defTabSz="914400" rtl="0" eaLnBrk="1" latinLnBrk="0" hangingPunct="1">
              <a:defRPr sz="1800" b="1" kern="1200">
                <a:solidFill>
                  <a:schemeClr val="tx2">
                    <a:lumMod val="75000"/>
                  </a:schemeClr>
                </a:solidFill>
                <a:latin typeface="Trebuchet MS" panose="020B06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C7F112-0E23-4F00-8772-85FB476112C3}" type="slidenum">
              <a:rPr lang="en-US" sz="2800" smtClean="0"/>
              <a:pPr/>
              <a:t>‹#›</a:t>
            </a:fld>
            <a:endParaRPr lang="en-US" dirty="0"/>
          </a:p>
        </p:txBody>
      </p:sp>
    </p:spTree>
    <p:extLst>
      <p:ext uri="{BB962C8B-B14F-4D97-AF65-F5344CB8AC3E}">
        <p14:creationId xmlns:p14="http://schemas.microsoft.com/office/powerpoint/2010/main" val="401443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3962400"/>
          </a:xfrm>
          <a:prstGeom prst="rect">
            <a:avLst/>
          </a:prstGeom>
        </p:spPr>
        <p:txBody>
          <a:bodyPr/>
          <a:lstStyle>
            <a:lvl1pPr algn="ctr">
              <a:defRPr sz="3200">
                <a:solidFill>
                  <a:schemeClr val="tx2">
                    <a:lumMod val="75000"/>
                  </a:schemeClr>
                </a:solidFill>
                <a:latin typeface="Trebuchet MS" panose="020B0603020202020204" pitchFamily="34" charset="0"/>
              </a:defRPr>
            </a:lvl1pPr>
          </a:lstStyle>
          <a:p>
            <a:r>
              <a:rPr lang="en-US" dirty="0"/>
              <a:t>Click to edit Master title style</a:t>
            </a:r>
          </a:p>
        </p:txBody>
      </p:sp>
      <p:sp>
        <p:nvSpPr>
          <p:cNvPr id="5" name="Slide Number Placeholder 5"/>
          <p:cNvSpPr txBox="1">
            <a:spLocks/>
          </p:cNvSpPr>
          <p:nvPr userDrawn="1"/>
        </p:nvSpPr>
        <p:spPr>
          <a:xfrm>
            <a:off x="4114800" y="6493119"/>
            <a:ext cx="914400" cy="190501"/>
          </a:xfrm>
          <a:prstGeom prst="rect">
            <a:avLst/>
          </a:prstGeom>
        </p:spPr>
        <p:txBody>
          <a:bodyPr vert="horz" lIns="91440" tIns="45720" rIns="91440" bIns="45720" rtlCol="0" anchor="ctr"/>
          <a:lstStyle>
            <a:defPPr>
              <a:defRPr lang="en-US"/>
            </a:defPPr>
            <a:lvl1pPr marL="0" algn="ctr" defTabSz="914400" rtl="0" eaLnBrk="1" latinLnBrk="0" hangingPunct="1">
              <a:defRPr sz="1800" b="1" kern="1200">
                <a:solidFill>
                  <a:schemeClr val="tx2">
                    <a:lumMod val="75000"/>
                  </a:schemeClr>
                </a:solidFill>
                <a:latin typeface="Trebuchet MS" panose="020B06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C7F112-0E23-4F00-8772-85FB476112C3}" type="slidenum">
              <a:rPr lang="en-US" sz="2800" smtClean="0"/>
              <a:pPr/>
              <a:t>‹#›</a:t>
            </a:fld>
            <a:endParaRPr lang="en-US" dirty="0"/>
          </a:p>
        </p:txBody>
      </p:sp>
    </p:spTree>
    <p:extLst>
      <p:ext uri="{BB962C8B-B14F-4D97-AF65-F5344CB8AC3E}">
        <p14:creationId xmlns:p14="http://schemas.microsoft.com/office/powerpoint/2010/main" val="150050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04800" y="1219200"/>
            <a:ext cx="7467600" cy="1143000"/>
          </a:xfrm>
          <a:prstGeom prst="rect">
            <a:avLst/>
          </a:prstGeom>
        </p:spPr>
        <p:txBody>
          <a:bodyPr/>
          <a:lstStyle>
            <a:lvl1pPr algn="l">
              <a:defRPr sz="3600" b="1">
                <a:latin typeface="Trebuchet MS" panose="020B0603020202020204" pitchFamily="34" charset="0"/>
              </a:defRPr>
            </a:lvl1pPr>
          </a:lstStyle>
          <a:p>
            <a:r>
              <a:rPr lang="en-US" dirty="0"/>
              <a:t>Click to edit Master title style</a:t>
            </a:r>
          </a:p>
        </p:txBody>
      </p:sp>
      <p:sp>
        <p:nvSpPr>
          <p:cNvPr id="5" name="Content Placeholder 2"/>
          <p:cNvSpPr>
            <a:spLocks noGrp="1"/>
          </p:cNvSpPr>
          <p:nvPr>
            <p:ph idx="1"/>
          </p:nvPr>
        </p:nvSpPr>
        <p:spPr>
          <a:xfrm>
            <a:off x="2819400" y="2209800"/>
            <a:ext cx="7467600" cy="4525963"/>
          </a:xfrm>
          <a:prstGeom prst="rect">
            <a:avLst/>
          </a:prstGeom>
        </p:spPr>
        <p:txBody>
          <a:bodyPr/>
          <a:lstStyle>
            <a:lvl1pPr>
              <a:defRPr sz="2400">
                <a:solidFill>
                  <a:schemeClr val="tx2">
                    <a:lumMod val="75000"/>
                  </a:schemeClr>
                </a:solidFill>
                <a:latin typeface="Trebuchet MS" panose="020B0603020202020204" pitchFamily="34" charset="0"/>
              </a:defRPr>
            </a:lvl1pPr>
            <a:lvl2pPr>
              <a:defRPr sz="2000">
                <a:solidFill>
                  <a:schemeClr val="tx2">
                    <a:lumMod val="75000"/>
                  </a:schemeClr>
                </a:solidFill>
                <a:latin typeface="Trebuchet MS" panose="020B0603020202020204" pitchFamily="34" charset="0"/>
              </a:defRPr>
            </a:lvl2pPr>
            <a:lvl3pPr>
              <a:defRPr sz="1800">
                <a:solidFill>
                  <a:schemeClr val="tx2">
                    <a:lumMod val="75000"/>
                  </a:schemeClr>
                </a:solidFill>
                <a:latin typeface="Trebuchet MS" panose="020B0603020202020204" pitchFamily="34" charset="0"/>
              </a:defRPr>
            </a:lvl3pPr>
            <a:lvl4pPr>
              <a:defRPr sz="1600">
                <a:solidFill>
                  <a:schemeClr val="tx2">
                    <a:lumMod val="75000"/>
                  </a:schemeClr>
                </a:solidFill>
                <a:latin typeface="Trebuchet MS" panose="020B0603020202020204" pitchFamily="34" charset="0"/>
              </a:defRPr>
            </a:lvl4pPr>
            <a:lvl5pPr>
              <a:defRPr sz="1600">
                <a:solidFill>
                  <a:schemeClr val="tx2">
                    <a:lumMod val="75000"/>
                  </a:schemeClr>
                </a:solidFill>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1"/>
          </p:nvPr>
        </p:nvSpPr>
        <p:spPr>
          <a:xfrm>
            <a:off x="381000" y="2590800"/>
            <a:ext cx="2209800" cy="2895600"/>
          </a:xfrm>
          <a:prstGeom prst="rect">
            <a:avLst/>
          </a:prstGeom>
        </p:spPr>
        <p:txBody>
          <a:bodyPr/>
          <a:lstStyle/>
          <a:p>
            <a:endParaRPr lang="en-US" dirty="0"/>
          </a:p>
        </p:txBody>
      </p:sp>
      <p:sp>
        <p:nvSpPr>
          <p:cNvPr id="6" name="Slide Number Placeholder 5"/>
          <p:cNvSpPr txBox="1">
            <a:spLocks/>
          </p:cNvSpPr>
          <p:nvPr userDrawn="1"/>
        </p:nvSpPr>
        <p:spPr>
          <a:xfrm>
            <a:off x="4114800" y="6493119"/>
            <a:ext cx="914400" cy="190501"/>
          </a:xfrm>
          <a:prstGeom prst="rect">
            <a:avLst/>
          </a:prstGeom>
        </p:spPr>
        <p:txBody>
          <a:bodyPr vert="horz" lIns="91440" tIns="45720" rIns="91440" bIns="45720" rtlCol="0" anchor="ctr"/>
          <a:lstStyle>
            <a:defPPr>
              <a:defRPr lang="en-US"/>
            </a:defPPr>
            <a:lvl1pPr marL="0" algn="ctr" defTabSz="914400" rtl="0" eaLnBrk="1" latinLnBrk="0" hangingPunct="1">
              <a:defRPr sz="1800" b="1" kern="1200">
                <a:solidFill>
                  <a:schemeClr val="tx2">
                    <a:lumMod val="75000"/>
                  </a:schemeClr>
                </a:solidFill>
                <a:latin typeface="Trebuchet MS" panose="020B06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C7F112-0E23-4F00-8772-85FB476112C3}" type="slidenum">
              <a:rPr lang="en-US" sz="2800" smtClean="0"/>
              <a:pPr/>
              <a:t>‹#›</a:t>
            </a:fld>
            <a:endParaRPr lang="en-US" dirty="0"/>
          </a:p>
        </p:txBody>
      </p:sp>
    </p:spTree>
    <p:extLst>
      <p:ext uri="{BB962C8B-B14F-4D97-AF65-F5344CB8AC3E}">
        <p14:creationId xmlns:p14="http://schemas.microsoft.com/office/powerpoint/2010/main" val="55946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7467600" cy="1143000"/>
          </a:xfrm>
          <a:prstGeom prst="rect">
            <a:avLst/>
          </a:prstGeom>
        </p:spPr>
        <p:txBody>
          <a:bodyPr/>
          <a:lstStyle>
            <a:lvl1pPr algn="l">
              <a:defRPr sz="4000" b="1">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828800"/>
            <a:ext cx="7772400" cy="4525963"/>
          </a:xfrm>
          <a:prstGeom prst="rect">
            <a:avLst/>
          </a:prstGeom>
        </p:spPr>
        <p:txBody>
          <a:bodyPr/>
          <a:lstStyle>
            <a:lvl1pPr marL="342900" indent="-342900">
              <a:buFont typeface="Courier New" panose="02070309020205020404" pitchFamily="49" charset="0"/>
              <a:buChar char="o"/>
              <a:defRPr sz="2400">
                <a:solidFill>
                  <a:schemeClr val="tx2">
                    <a:lumMod val="75000"/>
                  </a:schemeClr>
                </a:solidFill>
                <a:latin typeface="Trebuchet MS" panose="020B0603020202020204" pitchFamily="34" charset="0"/>
              </a:defRPr>
            </a:lvl1pPr>
            <a:lvl2pPr marL="685800" indent="-228600">
              <a:buFont typeface="Wingdings" panose="05000000000000000000" pitchFamily="2" charset="2"/>
              <a:buChar char="§"/>
              <a:defRPr sz="2000">
                <a:solidFill>
                  <a:schemeClr val="tx2">
                    <a:lumMod val="75000"/>
                  </a:schemeClr>
                </a:solidFill>
                <a:latin typeface="Trebuchet MS" panose="020B0603020202020204" pitchFamily="34" charset="0"/>
              </a:defRPr>
            </a:lvl2pPr>
            <a:lvl3pPr marL="1143000" indent="-228600">
              <a:buFont typeface="Arial" panose="020B0604020202020204" pitchFamily="34" charset="0"/>
              <a:buChar char="•"/>
              <a:tabLst/>
              <a:defRPr sz="1800">
                <a:solidFill>
                  <a:schemeClr val="tx2">
                    <a:lumMod val="75000"/>
                  </a:schemeClr>
                </a:solidFill>
                <a:latin typeface="Trebuchet MS" panose="020B0603020202020204" pitchFamily="34" charset="0"/>
              </a:defRPr>
            </a:lvl3pPr>
            <a:lvl4pPr marL="1600200" indent="-228600">
              <a:buFont typeface="Arial" panose="020B0604020202020204" pitchFamily="34" charset="0"/>
              <a:buChar char="▫"/>
              <a:defRPr sz="1600">
                <a:solidFill>
                  <a:schemeClr val="tx2">
                    <a:lumMod val="75000"/>
                  </a:schemeClr>
                </a:solidFill>
                <a:latin typeface="Trebuchet MS" panose="020B0603020202020204" pitchFamily="34" charset="0"/>
              </a:defRPr>
            </a:lvl4pPr>
            <a:lvl5pPr marL="2057400" indent="-228600">
              <a:buFont typeface="Trebuchet MS" panose="020B0603020202020204" pitchFamily="34" charset="0"/>
              <a:buChar char="−"/>
              <a:defRPr sz="1600">
                <a:solidFill>
                  <a:schemeClr val="tx2">
                    <a:lumMod val="75000"/>
                  </a:schemeClr>
                </a:solidFill>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7" name="Slide Number Placeholder 5"/>
          <p:cNvSpPr txBox="1">
            <a:spLocks/>
          </p:cNvSpPr>
          <p:nvPr userDrawn="1"/>
        </p:nvSpPr>
        <p:spPr>
          <a:xfrm>
            <a:off x="4114800" y="6493119"/>
            <a:ext cx="914400" cy="190501"/>
          </a:xfrm>
          <a:prstGeom prst="rect">
            <a:avLst/>
          </a:prstGeom>
        </p:spPr>
        <p:txBody>
          <a:bodyPr vert="horz" lIns="91440" tIns="45720" rIns="91440" bIns="45720" rtlCol="0" anchor="ctr"/>
          <a:lstStyle>
            <a:defPPr>
              <a:defRPr lang="en-US"/>
            </a:defPPr>
            <a:lvl1pPr marL="0" algn="ctr" defTabSz="914400" rtl="0" eaLnBrk="1" latinLnBrk="0" hangingPunct="1">
              <a:defRPr sz="1800" b="1" kern="1200">
                <a:solidFill>
                  <a:schemeClr val="tx2">
                    <a:lumMod val="75000"/>
                  </a:schemeClr>
                </a:solidFill>
                <a:latin typeface="Trebuchet MS" panose="020B06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C7F112-0E23-4F00-8772-85FB476112C3}" type="slidenum">
              <a:rPr lang="en-US" sz="2800" smtClean="0"/>
              <a:pPr/>
              <a:t>‹#›</a:t>
            </a:fld>
            <a:endParaRPr lang="en-US" dirty="0"/>
          </a:p>
        </p:txBody>
      </p:sp>
    </p:spTree>
    <p:extLst>
      <p:ext uri="{BB962C8B-B14F-4D97-AF65-F5344CB8AC3E}">
        <p14:creationId xmlns:p14="http://schemas.microsoft.com/office/powerpoint/2010/main" val="225953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r>
              <a:rPr lang="en-US" dirty="0"/>
              <a:t>(#)</a:t>
            </a:r>
          </a:p>
        </p:txBody>
      </p:sp>
    </p:spTree>
    <p:extLst>
      <p:ext uri="{BB962C8B-B14F-4D97-AF65-F5344CB8AC3E}">
        <p14:creationId xmlns:p14="http://schemas.microsoft.com/office/powerpoint/2010/main" val="4279515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userDrawn="1">
            <p:ph type="sldNum" sz="quarter" idx="4"/>
          </p:nvPr>
        </p:nvSpPr>
        <p:spPr>
          <a:xfrm>
            <a:off x="7924800" y="6629400"/>
            <a:ext cx="914400" cy="190501"/>
          </a:xfrm>
          <a:prstGeom prst="rect">
            <a:avLst/>
          </a:prstGeom>
        </p:spPr>
        <p:txBody>
          <a:bodyPr vert="horz" lIns="91440" tIns="45720" rIns="91440" bIns="45720" rtlCol="0" anchor="ctr"/>
          <a:lstStyle>
            <a:lvl1pPr algn="ctr">
              <a:defRPr sz="1200">
                <a:solidFill>
                  <a:schemeClr val="tx2">
                    <a:lumMod val="20000"/>
                    <a:lumOff val="80000"/>
                  </a:schemeClr>
                </a:solidFill>
                <a:latin typeface="Trebuchet MS" panose="020B0603020202020204" pitchFamily="34" charset="0"/>
              </a:defRPr>
            </a:lvl1pPr>
          </a:lstStyle>
          <a:p>
            <a:pPr algn="r"/>
            <a:r>
              <a:rPr lang="en-US" dirty="0"/>
              <a:t>(#)</a:t>
            </a:r>
          </a:p>
        </p:txBody>
      </p:sp>
      <p:grpSp>
        <p:nvGrpSpPr>
          <p:cNvPr id="17" name="Group 16"/>
          <p:cNvGrpSpPr/>
          <p:nvPr userDrawn="1"/>
        </p:nvGrpSpPr>
        <p:grpSpPr>
          <a:xfrm>
            <a:off x="-495300" y="-609600"/>
            <a:ext cx="12401550" cy="7467600"/>
            <a:chOff x="-495300" y="-609600"/>
            <a:chExt cx="12401550" cy="7467600"/>
          </a:xfrm>
          <a:gradFill flip="none" rotWithShape="1">
            <a:gsLst>
              <a:gs pos="44000">
                <a:schemeClr val="tx2">
                  <a:lumMod val="75000"/>
                </a:schemeClr>
              </a:gs>
              <a:gs pos="0">
                <a:schemeClr val="bg2">
                  <a:shade val="30000"/>
                  <a:satMod val="200000"/>
                  <a:lumMod val="59000"/>
                  <a:lumOff val="41000"/>
                </a:schemeClr>
              </a:gs>
            </a:gsLst>
            <a:path path="rect">
              <a:fillToRect l="50000" t="50000" r="50000" b="50000"/>
            </a:path>
            <a:tileRect/>
          </a:gradFill>
        </p:grpSpPr>
        <p:sp>
          <p:nvSpPr>
            <p:cNvPr id="12" name="Rectangle 11"/>
            <p:cNvSpPr/>
            <p:nvPr/>
          </p:nvSpPr>
          <p:spPr>
            <a:xfrm>
              <a:off x="-495300" y="6248400"/>
              <a:ext cx="10134600" cy="609600"/>
            </a:xfrm>
            <a:prstGeom prst="rect">
              <a:avLst/>
            </a:prstGeom>
            <a:gradFill flip="none" rotWithShape="1">
              <a:gsLst>
                <a:gs pos="0">
                  <a:schemeClr val="tx2">
                    <a:lumMod val="20000"/>
                    <a:lumOff val="80000"/>
                  </a:schemeClr>
                </a:gs>
                <a:gs pos="35000">
                  <a:schemeClr val="tx2">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0" y="6390500"/>
              <a:ext cx="3505200" cy="276999"/>
            </a:xfrm>
            <a:prstGeom prst="rect">
              <a:avLst/>
            </a:prstGeom>
            <a:noFill/>
            <a:ln>
              <a:noFill/>
            </a:ln>
          </p:spPr>
          <p:txBody>
            <a:bodyPr wrap="square" rtlCol="0">
              <a:spAutoFit/>
            </a:bodyPr>
            <a:lstStyle/>
            <a:p>
              <a:r>
                <a:rPr lang="en-US" sz="1200" dirty="0">
                  <a:solidFill>
                    <a:schemeClr val="bg2">
                      <a:lumMod val="90000"/>
                    </a:schemeClr>
                  </a:solidFill>
                  <a:latin typeface="Trebuchet MS" panose="020B0603020202020204" pitchFamily="34" charset="0"/>
                </a:rPr>
                <a:t>Office of State Treasurer</a:t>
              </a:r>
              <a:r>
                <a:rPr lang="en-US" sz="1200" baseline="0" dirty="0">
                  <a:solidFill>
                    <a:schemeClr val="bg2">
                      <a:lumMod val="90000"/>
                    </a:schemeClr>
                  </a:solidFill>
                  <a:latin typeface="Trebuchet MS" panose="020B0603020202020204" pitchFamily="34" charset="0"/>
                </a:rPr>
                <a:t> Deborah B. Goldberg</a:t>
              </a:r>
              <a:endParaRPr lang="en-US" sz="1200" dirty="0">
                <a:solidFill>
                  <a:schemeClr val="bg2">
                    <a:lumMod val="90000"/>
                  </a:schemeClr>
                </a:solidFill>
                <a:latin typeface="Trebuchet MS" panose="020B0603020202020204" pitchFamily="34" charset="0"/>
              </a:endParaRPr>
            </a:p>
          </p:txBody>
        </p:sp>
        <p:sp>
          <p:nvSpPr>
            <p:cNvPr id="14" name="TextBox 13"/>
            <p:cNvSpPr txBox="1"/>
            <p:nvPr/>
          </p:nvSpPr>
          <p:spPr>
            <a:xfrm>
              <a:off x="6629400" y="6390501"/>
              <a:ext cx="2514600" cy="276999"/>
            </a:xfrm>
            <a:prstGeom prst="rect">
              <a:avLst/>
            </a:prstGeom>
            <a:noFill/>
          </p:spPr>
          <p:txBody>
            <a:bodyPr wrap="square" rtlCol="0">
              <a:spAutoFit/>
            </a:bodyPr>
            <a:lstStyle/>
            <a:p>
              <a:pPr algn="r"/>
              <a:r>
                <a:rPr lang="en-US" sz="1200" dirty="0">
                  <a:solidFill>
                    <a:schemeClr val="bg2">
                      <a:lumMod val="90000"/>
                    </a:schemeClr>
                  </a:solidFill>
                  <a:latin typeface="Trebuchet MS" panose="020B0603020202020204" pitchFamily="34" charset="0"/>
                </a:rPr>
                <a:t>mass.gov/retirement</a:t>
              </a:r>
            </a:p>
          </p:txBody>
        </p:sp>
        <p:sp>
          <p:nvSpPr>
            <p:cNvPr id="8" name="Wave 7"/>
            <p:cNvSpPr/>
            <p:nvPr/>
          </p:nvSpPr>
          <p:spPr>
            <a:xfrm>
              <a:off x="-247650" y="-609600"/>
              <a:ext cx="9601200" cy="1600200"/>
            </a:xfrm>
            <a:prstGeom prst="wav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819400" y="121897"/>
              <a:ext cx="6248400" cy="369332"/>
            </a:xfrm>
            <a:prstGeom prst="rect">
              <a:avLst/>
            </a:prstGeom>
            <a:grpFill/>
          </p:spPr>
          <p:txBody>
            <a:bodyPr wrap="square" rtlCol="0">
              <a:spAutoFit/>
            </a:bodyPr>
            <a:lstStyle/>
            <a:p>
              <a:r>
                <a:rPr lang="en-US" dirty="0">
                  <a:solidFill>
                    <a:schemeClr val="bg2">
                      <a:lumMod val="90000"/>
                    </a:schemeClr>
                  </a:solidFill>
                  <a:latin typeface="+mj-lt"/>
                </a:rPr>
                <a:t>The Massachusetts State Employees’ Retirement System</a:t>
              </a:r>
            </a:p>
          </p:txBody>
        </p:sp>
        <p:sp>
          <p:nvSpPr>
            <p:cNvPr id="10" name="TextBox 9"/>
            <p:cNvSpPr txBox="1"/>
            <p:nvPr/>
          </p:nvSpPr>
          <p:spPr>
            <a:xfrm>
              <a:off x="4895850" y="408801"/>
              <a:ext cx="7010400" cy="276999"/>
            </a:xfrm>
            <a:prstGeom prst="rect">
              <a:avLst/>
            </a:prstGeom>
            <a:noFill/>
          </p:spPr>
          <p:txBody>
            <a:bodyPr wrap="square" rtlCol="0">
              <a:spAutoFit/>
            </a:bodyPr>
            <a:lstStyle/>
            <a:p>
              <a:r>
                <a:rPr lang="en-US" sz="1200" dirty="0">
                  <a:solidFill>
                    <a:srgbClr val="FFFF00"/>
                  </a:solidFill>
                  <a:latin typeface="+mj-lt"/>
                </a:rPr>
                <a:t>You Serve the Commonwealth. We Serve You.</a:t>
              </a:r>
            </a:p>
          </p:txBody>
        </p:sp>
      </p:grpSp>
    </p:spTree>
    <p:extLst>
      <p:ext uri="{BB962C8B-B14F-4D97-AF65-F5344CB8AC3E}">
        <p14:creationId xmlns:p14="http://schemas.microsoft.com/office/powerpoint/2010/main" val="3886889181"/>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1" r:id="rId3"/>
    <p:sldLayoutId id="2147483652" r:id="rId4"/>
    <p:sldLayoutId id="2147483650"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userDrawn="1">
            <p:ph type="sldNum" sz="quarter" idx="4"/>
          </p:nvPr>
        </p:nvSpPr>
        <p:spPr>
          <a:xfrm>
            <a:off x="7924800" y="6629400"/>
            <a:ext cx="914400" cy="190501"/>
          </a:xfrm>
          <a:prstGeom prst="rect">
            <a:avLst/>
          </a:prstGeom>
        </p:spPr>
        <p:txBody>
          <a:bodyPr vert="horz" lIns="91440" tIns="45720" rIns="91440" bIns="45720" rtlCol="0" anchor="ctr"/>
          <a:lstStyle>
            <a:lvl1pPr algn="ctr">
              <a:defRPr sz="1200">
                <a:solidFill>
                  <a:schemeClr val="tx2">
                    <a:lumMod val="20000"/>
                    <a:lumOff val="80000"/>
                  </a:schemeClr>
                </a:solidFill>
                <a:latin typeface="Trebuchet MS" panose="020B0603020202020204" pitchFamily="34" charset="0"/>
              </a:defRPr>
            </a:lvl1pPr>
          </a:lstStyle>
          <a:p>
            <a:pPr algn="r"/>
            <a:r>
              <a:rPr lang="en-US" dirty="0"/>
              <a:t>(#)</a:t>
            </a:r>
          </a:p>
        </p:txBody>
      </p:sp>
    </p:spTree>
    <p:extLst>
      <p:ext uri="{BB962C8B-B14F-4D97-AF65-F5344CB8AC3E}">
        <p14:creationId xmlns:p14="http://schemas.microsoft.com/office/powerpoint/2010/main" val="4273885681"/>
      </p:ext>
    </p:extLst>
  </p:cSld>
  <p:clrMap bg1="lt1" tx1="dk1" bg2="lt2" tx2="dk2" accent1="accent1" accent2="accent2" accent3="accent3" accent4="accent4" accent5="accent5" accent6="accent6" hlink="hlink" folHlink="folHlink"/>
  <p:sldLayoutIdLst>
    <p:sldLayoutId id="2147483654"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304800"/>
            <a:ext cx="9138138" cy="1446550"/>
          </a:xfrm>
          <a:prstGeom prst="rect">
            <a:avLst/>
          </a:prstGeom>
          <a:noFill/>
        </p:spPr>
        <p:txBody>
          <a:bodyPr wrap="square" rtlCol="0" anchor="t">
            <a:spAutoFit/>
          </a:bodyPr>
          <a:lstStyle/>
          <a:p>
            <a:pPr algn="ctr"/>
            <a:r>
              <a:rPr lang="en-US" sz="4400" b="1" dirty="0">
                <a:solidFill>
                  <a:schemeClr val="tx2">
                    <a:lumMod val="75000"/>
                  </a:schemeClr>
                </a:solidFill>
                <a:latin typeface="+mj-lt"/>
              </a:rPr>
              <a:t>Massachusetts State Employees’ Retirement System</a:t>
            </a:r>
          </a:p>
        </p:txBody>
      </p:sp>
      <p:sp>
        <p:nvSpPr>
          <p:cNvPr id="17" name="TextBox 16"/>
          <p:cNvSpPr txBox="1"/>
          <p:nvPr/>
        </p:nvSpPr>
        <p:spPr>
          <a:xfrm>
            <a:off x="331224" y="1679600"/>
            <a:ext cx="8464013" cy="400110"/>
          </a:xfrm>
          <a:prstGeom prst="rect">
            <a:avLst/>
          </a:prstGeom>
          <a:noFill/>
        </p:spPr>
        <p:txBody>
          <a:bodyPr wrap="square" rtlCol="0">
            <a:spAutoFit/>
          </a:bodyPr>
          <a:lstStyle/>
          <a:p>
            <a:pPr algn="ctr"/>
            <a:r>
              <a:rPr lang="en-US" sz="2000" dirty="0">
                <a:solidFill>
                  <a:schemeClr val="tx1">
                    <a:lumMod val="95000"/>
                    <a:lumOff val="5000"/>
                  </a:schemeClr>
                </a:solidFill>
                <a:latin typeface="+mj-lt"/>
              </a:rPr>
              <a:t>You Serve the Commonwealth. We Serve You.</a:t>
            </a:r>
          </a:p>
        </p:txBody>
      </p:sp>
      <p:pic>
        <p:nvPicPr>
          <p:cNvPr id="4" name="Picture 3" descr="Logo&#10;&#10;Description automatically generated">
            <a:extLst>
              <a:ext uri="{FF2B5EF4-FFF2-40B4-BE49-F238E27FC236}">
                <a16:creationId xmlns:a16="http://schemas.microsoft.com/office/drawing/2014/main" id="{F4FCA0C9-8800-ED23-6CF0-EC73BF8CA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33600"/>
            <a:ext cx="3657600" cy="3673618"/>
          </a:xfrm>
          <a:prstGeom prst="rect">
            <a:avLst/>
          </a:prstGeom>
        </p:spPr>
      </p:pic>
      <p:sp>
        <p:nvSpPr>
          <p:cNvPr id="2" name="TextBox 1">
            <a:extLst>
              <a:ext uri="{FF2B5EF4-FFF2-40B4-BE49-F238E27FC236}">
                <a16:creationId xmlns:a16="http://schemas.microsoft.com/office/drawing/2014/main" id="{1082F1BD-087B-DFD4-295C-19A63B3D58ED}"/>
              </a:ext>
            </a:extLst>
          </p:cNvPr>
          <p:cNvSpPr txBox="1"/>
          <p:nvPr/>
        </p:nvSpPr>
        <p:spPr>
          <a:xfrm>
            <a:off x="762000" y="5791200"/>
            <a:ext cx="8014188" cy="769441"/>
          </a:xfrm>
          <a:prstGeom prst="rect">
            <a:avLst/>
          </a:prstGeom>
          <a:noFill/>
        </p:spPr>
        <p:txBody>
          <a:bodyPr wrap="square" rtlCol="0" anchor="t">
            <a:spAutoFit/>
          </a:bodyPr>
          <a:lstStyle/>
          <a:p>
            <a:pPr algn="ctr"/>
            <a:r>
              <a:rPr lang="en-US" sz="4400" b="1" dirty="0">
                <a:solidFill>
                  <a:schemeClr val="tx2">
                    <a:lumMod val="75000"/>
                  </a:schemeClr>
                </a:solidFill>
                <a:latin typeface="+mj-lt"/>
              </a:rPr>
              <a:t>MACRS Fall 2025 Conference</a:t>
            </a:r>
          </a:p>
        </p:txBody>
      </p:sp>
    </p:spTree>
    <p:extLst>
      <p:ext uri="{BB962C8B-B14F-4D97-AF65-F5344CB8AC3E}">
        <p14:creationId xmlns:p14="http://schemas.microsoft.com/office/powerpoint/2010/main" val="1278541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8BF3-CA25-C894-5D53-0545CE3CFB22}"/>
              </a:ext>
            </a:extLst>
          </p:cNvPr>
          <p:cNvSpPr>
            <a:spLocks noGrp="1"/>
          </p:cNvSpPr>
          <p:nvPr>
            <p:ph type="title"/>
          </p:nvPr>
        </p:nvSpPr>
        <p:spPr>
          <a:xfrm>
            <a:off x="304800" y="990600"/>
            <a:ext cx="7467600" cy="1143000"/>
          </a:xfrm>
        </p:spPr>
        <p:txBody>
          <a:bodyPr/>
          <a:lstStyle/>
          <a:p>
            <a:r>
              <a:rPr lang="en-US" dirty="0">
                <a:solidFill>
                  <a:srgbClr val="000000"/>
                </a:solidFill>
                <a:latin typeface="+mj-lt"/>
              </a:rPr>
              <a:t>The Process</a:t>
            </a:r>
            <a:br>
              <a:rPr lang="en-US" dirty="0">
                <a:solidFill>
                  <a:srgbClr val="000000"/>
                </a:solidFill>
                <a:latin typeface="+mj-lt"/>
              </a:rPr>
            </a:br>
            <a:r>
              <a:rPr lang="en-US" sz="2800" b="0" i="1" dirty="0">
                <a:solidFill>
                  <a:srgbClr val="000000"/>
                </a:solidFill>
                <a:latin typeface="+mj-lt"/>
              </a:rPr>
              <a:t>Roles and Responsibilities</a:t>
            </a:r>
            <a:endParaRPr lang="en-US" b="0" i="1" dirty="0">
              <a:latin typeface="+mj-lt"/>
            </a:endParaRPr>
          </a:p>
        </p:txBody>
      </p:sp>
      <p:sp>
        <p:nvSpPr>
          <p:cNvPr id="4" name="TextBox 3">
            <a:extLst>
              <a:ext uri="{FF2B5EF4-FFF2-40B4-BE49-F238E27FC236}">
                <a16:creationId xmlns:a16="http://schemas.microsoft.com/office/drawing/2014/main" id="{2B1F60ED-BBAB-F5F4-E7AC-F8A3AC472272}"/>
              </a:ext>
            </a:extLst>
          </p:cNvPr>
          <p:cNvSpPr txBox="1"/>
          <p:nvPr/>
        </p:nvSpPr>
        <p:spPr>
          <a:xfrm>
            <a:off x="304800" y="2133600"/>
            <a:ext cx="8382000" cy="3477875"/>
          </a:xfrm>
          <a:prstGeom prst="rect">
            <a:avLst/>
          </a:prstGeom>
          <a:noFill/>
        </p:spPr>
        <p:txBody>
          <a:bodyPr wrap="square">
            <a:spAutoFit/>
          </a:bodyPr>
          <a:lstStyle/>
          <a:p>
            <a:pPr marL="285750" lvl="0" indent="-285750">
              <a:buFont typeface="Arial" panose="020B0604020202020204" pitchFamily="34" charset="0"/>
              <a:buChar char="•"/>
            </a:pPr>
            <a:r>
              <a:rPr lang="en-US" sz="2000" dirty="0"/>
              <a:t>SSSA receives an Inquiry</a:t>
            </a:r>
          </a:p>
          <a:p>
            <a:pPr marL="285750" lvl="0" indent="-285750">
              <a:buFont typeface="Arial" panose="020B0604020202020204" pitchFamily="34" charset="0"/>
              <a:buChar char="•"/>
            </a:pPr>
            <a:r>
              <a:rPr lang="en-US" sz="2000" dirty="0"/>
              <a:t>SSSA determines the eligibility of the Employer under the Massachusetts Agreement</a:t>
            </a:r>
          </a:p>
          <a:p>
            <a:pPr marL="285750" lvl="0" indent="-285750">
              <a:buFont typeface="Arial" panose="020B0604020202020204" pitchFamily="34" charset="0"/>
              <a:buChar char="•"/>
            </a:pPr>
            <a:r>
              <a:rPr lang="en-US" sz="2000" dirty="0"/>
              <a:t>Employer/Authority formally requests the State to enter into a 218 Agreement on its behalf</a:t>
            </a:r>
          </a:p>
          <a:p>
            <a:pPr marL="285750" lvl="0" indent="-285750">
              <a:buFont typeface="Arial" panose="020B0604020202020204" pitchFamily="34" charset="0"/>
              <a:buChar char="•"/>
            </a:pPr>
            <a:r>
              <a:rPr lang="en-US" sz="2000" dirty="0"/>
              <a:t>Employer/Authority gives eligible employees notice: not less than 90 days</a:t>
            </a:r>
          </a:p>
          <a:p>
            <a:pPr marL="285750" lvl="0" indent="-285750">
              <a:buFont typeface="Arial" panose="020B0604020202020204" pitchFamily="34" charset="0"/>
              <a:buChar char="•"/>
            </a:pPr>
            <a:r>
              <a:rPr lang="en-US" sz="2000" dirty="0"/>
              <a:t>A referendum is held by ballot, and the SSSA/designee supervises the process</a:t>
            </a:r>
          </a:p>
          <a:p>
            <a:pPr marL="285750" lvl="0" indent="-285750">
              <a:buFont typeface="Arial" panose="020B0604020202020204" pitchFamily="34" charset="0"/>
              <a:buChar char="•"/>
            </a:pPr>
            <a:r>
              <a:rPr lang="en-US" sz="2000" dirty="0"/>
              <a:t>Modification is prepared and submitted to the SSA</a:t>
            </a:r>
          </a:p>
          <a:p>
            <a:pPr marL="285750" lvl="0" indent="-285750">
              <a:buFont typeface="Arial" panose="020B0604020202020204" pitchFamily="34" charset="0"/>
              <a:buChar char="•"/>
            </a:pPr>
            <a:r>
              <a:rPr lang="en-US" sz="2000" dirty="0"/>
              <a:t>SSA approves within six months and is implemented retroactively to the start of the year</a:t>
            </a:r>
          </a:p>
        </p:txBody>
      </p:sp>
    </p:spTree>
    <p:extLst>
      <p:ext uri="{BB962C8B-B14F-4D97-AF65-F5344CB8AC3E}">
        <p14:creationId xmlns:p14="http://schemas.microsoft.com/office/powerpoint/2010/main" val="319180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AI-generated content may be incorrect.">
            <a:extLst>
              <a:ext uri="{FF2B5EF4-FFF2-40B4-BE49-F238E27FC236}">
                <a16:creationId xmlns:a16="http://schemas.microsoft.com/office/drawing/2014/main" id="{15856FB1-A1A3-C41F-D3DE-45232856C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799"/>
            <a:ext cx="4724400" cy="4443185"/>
          </a:xfrm>
          <a:prstGeom prst="rect">
            <a:avLst/>
          </a:prstGeom>
        </p:spPr>
      </p:pic>
      <p:pic>
        <p:nvPicPr>
          <p:cNvPr id="7" name="Picture 6" descr="Text, letter&#10;&#10;AI-generated content may be incorrect.">
            <a:extLst>
              <a:ext uri="{FF2B5EF4-FFF2-40B4-BE49-F238E27FC236}">
                <a16:creationId xmlns:a16="http://schemas.microsoft.com/office/drawing/2014/main" id="{AB8D4DBD-E9CF-FEA0-9371-5B4CF240B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286000"/>
            <a:ext cx="4572000" cy="3780740"/>
          </a:xfrm>
          <a:prstGeom prst="rect">
            <a:avLst/>
          </a:prstGeom>
        </p:spPr>
      </p:pic>
    </p:spTree>
    <p:extLst>
      <p:ext uri="{BB962C8B-B14F-4D97-AF65-F5344CB8AC3E}">
        <p14:creationId xmlns:p14="http://schemas.microsoft.com/office/powerpoint/2010/main" val="1812406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B8B09FA-2666-6279-69D2-B09E64AEA2E8}"/>
              </a:ext>
            </a:extLst>
          </p:cNvPr>
          <p:cNvSpPr txBox="1"/>
          <p:nvPr/>
        </p:nvSpPr>
        <p:spPr>
          <a:xfrm>
            <a:off x="304800" y="1143000"/>
            <a:ext cx="8610600" cy="5462393"/>
          </a:xfrm>
          <a:prstGeom prst="rect">
            <a:avLst/>
          </a:prstGeom>
          <a:noFill/>
        </p:spPr>
        <p:txBody>
          <a:bodyPr wrap="square">
            <a:spAutoFit/>
          </a:bodyPr>
          <a:lstStyle/>
          <a:p>
            <a:pPr marL="0" marR="0">
              <a:lnSpc>
                <a:spcPct val="107000"/>
              </a:lnSpc>
              <a:spcAft>
                <a:spcPts val="800"/>
              </a:spcAft>
              <a:buNone/>
            </a:pPr>
            <a:r>
              <a:rPr lang="en-US" sz="1800" b="1" kern="100" dirty="0">
                <a:effectLst/>
                <a:ea typeface="Aptos" panose="020B0004020202020204" pitchFamily="34" charset="0"/>
                <a:cs typeface="Times New Roman" panose="02020603050405020304" pitchFamily="18" charset="0"/>
              </a:rPr>
              <a:t>Section 218 of the Social Security Act:</a:t>
            </a:r>
            <a:r>
              <a:rPr lang="en-US" sz="1800" kern="100" dirty="0">
                <a:effectLst/>
                <a:ea typeface="Aptos" panose="020B0004020202020204" pitchFamily="34" charset="0"/>
                <a:cs typeface="Times New Roman" panose="02020603050405020304" pitchFamily="18" charset="0"/>
              </a:rPr>
              <a:t> An Agreement between the State (State Board of Retirement) and Federal Security Administrator</a:t>
            </a:r>
          </a:p>
          <a:p>
            <a:pPr marL="285750" marR="0" indent="-285750">
              <a:lnSpc>
                <a:spcPct val="107000"/>
              </a:lnSpc>
              <a:spcAft>
                <a:spcPts val="800"/>
              </a:spcAft>
              <a:buFont typeface="Arial" panose="020B0604020202020204" pitchFamily="34" charset="0"/>
              <a:buChar char="•"/>
            </a:pPr>
            <a:r>
              <a:rPr lang="en-US" sz="1800" b="1" kern="100" dirty="0">
                <a:effectLst/>
                <a:ea typeface="Aptos" panose="020B0004020202020204" pitchFamily="34" charset="0"/>
                <a:cs typeface="Times New Roman" panose="02020603050405020304" pitchFamily="18" charset="0"/>
              </a:rPr>
              <a:t>Modification No. 1</a:t>
            </a:r>
            <a:endParaRPr lang="en-US" b="1" kern="100" dirty="0">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Massachusetts Turnpike Authority, 1/1/1954</a:t>
            </a:r>
          </a:p>
          <a:p>
            <a:pPr marL="742950" lvl="1" indent="-285750">
              <a:lnSpc>
                <a:spcPct val="107000"/>
              </a:lnSpc>
              <a:spcAft>
                <a:spcPts val="800"/>
              </a:spcAft>
              <a:buFont typeface="Arial" panose="020B0604020202020204" pitchFamily="34" charset="0"/>
              <a:buChar char="•"/>
            </a:pPr>
            <a:r>
              <a:rPr lang="en-US" sz="1800" kern="100" dirty="0">
                <a:effectLst/>
                <a:ea typeface="Aptos" panose="020B0004020202020204" pitchFamily="34" charset="0"/>
                <a:cs typeface="Times New Roman" panose="02020603050405020304" pitchFamily="18" charset="0"/>
              </a:rPr>
              <a:t>Boston Area Authority, 1/1/1954</a:t>
            </a:r>
          </a:p>
          <a:p>
            <a:pPr marL="285750" marR="0" indent="-285750">
              <a:lnSpc>
                <a:spcPct val="107000"/>
              </a:lnSpc>
              <a:spcAft>
                <a:spcPts val="800"/>
              </a:spcAft>
              <a:buFont typeface="Arial" panose="020B0604020202020204" pitchFamily="34" charset="0"/>
              <a:buChar char="•"/>
            </a:pPr>
            <a:r>
              <a:rPr lang="en-US" sz="1800" b="1" kern="100" dirty="0">
                <a:effectLst/>
                <a:ea typeface="Aptos" panose="020B0004020202020204" pitchFamily="34" charset="0"/>
                <a:cs typeface="Times New Roman" panose="02020603050405020304" pitchFamily="18" charset="0"/>
              </a:rPr>
              <a:t>Modification No. 2</a:t>
            </a:r>
            <a:endParaRPr lang="en-US" b="1" kern="100" dirty="0">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Massachusetts Turnpike Authority, Terminated 3/1/1968</a:t>
            </a:r>
            <a:endParaRPr lang="en-US" sz="1800" kern="100" dirty="0">
              <a:effectLst/>
              <a:ea typeface="Aptos" panose="020B0004020202020204" pitchFamily="34" charset="0"/>
              <a:cs typeface="Times New Roman" panose="02020603050405020304" pitchFamily="18" charset="0"/>
            </a:endParaRPr>
          </a:p>
          <a:p>
            <a:pPr marL="285750" marR="0" indent="-285750">
              <a:lnSpc>
                <a:spcPct val="107000"/>
              </a:lnSpc>
              <a:spcAft>
                <a:spcPts val="800"/>
              </a:spcAft>
              <a:buFont typeface="Arial" panose="020B0604020202020204" pitchFamily="34" charset="0"/>
              <a:buChar char="•"/>
            </a:pPr>
            <a:r>
              <a:rPr lang="en-US" sz="1800" b="1" kern="100" dirty="0">
                <a:effectLst/>
                <a:ea typeface="Aptos" panose="020B0004020202020204" pitchFamily="34" charset="0"/>
                <a:cs typeface="Times New Roman" panose="02020603050405020304" pitchFamily="18" charset="0"/>
              </a:rPr>
              <a:t>Modification No. 3</a:t>
            </a:r>
            <a:endParaRPr lang="en-US" b="1" kern="100" dirty="0">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Massachusetts Health and Education Facilities Authority, 1/1/1971</a:t>
            </a:r>
            <a:endParaRPr lang="en-US" kern="100" dirty="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b="1" kern="100" dirty="0">
                <a:ea typeface="Aptos" panose="020B0004020202020204" pitchFamily="34" charset="0"/>
                <a:cs typeface="Times New Roman" panose="02020603050405020304" pitchFamily="18" charset="0"/>
              </a:rPr>
              <a:t>Modification No. 4</a:t>
            </a:r>
          </a:p>
          <a:p>
            <a:pPr marL="742950" lvl="1" indent="-285750">
              <a:lnSpc>
                <a:spcPct val="107000"/>
              </a:lnSpc>
              <a:spcAft>
                <a:spcPts val="800"/>
              </a:spcAft>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Massachusetts Board of Overseers, 9/1/1974, Amended 6/29/1978</a:t>
            </a:r>
          </a:p>
          <a:p>
            <a:pPr marL="285750" indent="-285750">
              <a:lnSpc>
                <a:spcPct val="107000"/>
              </a:lnSpc>
              <a:spcAft>
                <a:spcPts val="800"/>
              </a:spcAft>
              <a:buFont typeface="Arial" panose="020B0604020202020204" pitchFamily="34" charset="0"/>
              <a:buChar char="•"/>
            </a:pPr>
            <a:r>
              <a:rPr lang="en-US" b="1" kern="100" dirty="0">
                <a:ea typeface="Aptos" panose="020B0004020202020204" pitchFamily="34" charset="0"/>
                <a:cs typeface="Times New Roman" panose="02020603050405020304" pitchFamily="18" charset="0"/>
              </a:rPr>
              <a:t>Modification No. 5</a:t>
            </a:r>
          </a:p>
          <a:p>
            <a:pPr marL="742950" lvl="1" indent="-285750">
              <a:lnSpc>
                <a:spcPct val="107000"/>
              </a:lnSpc>
              <a:spcAft>
                <a:spcPts val="800"/>
              </a:spcAft>
              <a:buFont typeface="Arial" panose="020B0604020202020204" pitchFamily="34" charset="0"/>
              <a:buChar char="•"/>
            </a:pPr>
            <a:r>
              <a:rPr lang="en-US" dirty="0"/>
              <a:t>Springfield Parking Authority, 1/1/1987 (7 Employees)</a:t>
            </a:r>
          </a:p>
          <a:p>
            <a:pPr lvl="1">
              <a:lnSpc>
                <a:spcPct val="107000"/>
              </a:lnSpc>
              <a:spcAft>
                <a:spcPts val="800"/>
              </a:spcAft>
            </a:pPr>
            <a:endParaRPr lang="en-US"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3703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599BD4-C34A-D4CE-BE0B-E075AF4C9636}"/>
              </a:ext>
            </a:extLst>
          </p:cNvPr>
          <p:cNvSpPr txBox="1"/>
          <p:nvPr/>
        </p:nvSpPr>
        <p:spPr>
          <a:xfrm>
            <a:off x="304800" y="838200"/>
            <a:ext cx="8915400" cy="5758756"/>
          </a:xfrm>
          <a:prstGeom prst="rect">
            <a:avLst/>
          </a:prstGeom>
          <a:noFill/>
        </p:spPr>
        <p:txBody>
          <a:bodyPr wrap="square">
            <a:spAutoFit/>
          </a:bodyPr>
          <a:lstStyle/>
          <a:p>
            <a:pPr marL="285750" marR="0" indent="-285750">
              <a:lnSpc>
                <a:spcPct val="107000"/>
              </a:lnSpc>
              <a:spcAft>
                <a:spcPts val="800"/>
              </a:spcAft>
              <a:buFont typeface="Arial" panose="020B0604020202020204" pitchFamily="34" charset="0"/>
              <a:buChar char="•"/>
            </a:pPr>
            <a:r>
              <a:rPr lang="en-US" b="1" kern="100" dirty="0">
                <a:latin typeface="Aptos" panose="020B0004020202020204" pitchFamily="34" charset="0"/>
                <a:ea typeface="Aptos" panose="020B0004020202020204" pitchFamily="34" charset="0"/>
                <a:cs typeface="Times New Roman" panose="02020603050405020304" pitchFamily="18" charset="0"/>
              </a:rPr>
              <a:t>Modification No. 6</a:t>
            </a:r>
          </a:p>
          <a:p>
            <a:pPr marL="742950" lvl="1" indent="-285750">
              <a:lnSpc>
                <a:spcPct val="107000"/>
              </a:lnSpc>
              <a:spcAft>
                <a:spcPts val="800"/>
              </a:spcAft>
              <a:buFont typeface="Arial" panose="020B0604020202020204" pitchFamily="34" charset="0"/>
              <a:buChar char="•"/>
            </a:pPr>
            <a:r>
              <a:rPr lang="en-US" dirty="0"/>
              <a:t>Pioneer Valley Transit Authority, 10/1/1987 (14 Employees)</a:t>
            </a:r>
          </a:p>
          <a:p>
            <a:pPr marL="285750" indent="-285750">
              <a:lnSpc>
                <a:spcPct val="107000"/>
              </a:lnSpc>
              <a:spcAft>
                <a:spcPts val="800"/>
              </a:spcAft>
              <a:buFont typeface="Arial" panose="020B0604020202020204" pitchFamily="34" charset="0"/>
              <a:buChar char="•"/>
            </a:pPr>
            <a:r>
              <a:rPr lang="en-US" b="1" dirty="0"/>
              <a:t>Modification No. 7</a:t>
            </a:r>
          </a:p>
          <a:p>
            <a:pPr marL="742950" lvl="1" indent="-285750">
              <a:lnSpc>
                <a:spcPct val="107000"/>
              </a:lnSpc>
              <a:spcAft>
                <a:spcPts val="800"/>
              </a:spcAft>
              <a:buFont typeface="Arial" panose="020B0604020202020204" pitchFamily="34" charset="0"/>
              <a:buChar char="•"/>
            </a:pPr>
            <a:r>
              <a:rPr lang="en-US" dirty="0"/>
              <a:t>North East Solid Waste Committee, 1/1/1989 (3 Employees)</a:t>
            </a:r>
          </a:p>
          <a:p>
            <a:pPr marL="285750" indent="-285750">
              <a:lnSpc>
                <a:spcPct val="107000"/>
              </a:lnSpc>
              <a:spcAft>
                <a:spcPts val="800"/>
              </a:spcAft>
              <a:buFont typeface="Arial" panose="020B0604020202020204" pitchFamily="34" charset="0"/>
              <a:buChar char="•"/>
            </a:pPr>
            <a:r>
              <a:rPr lang="en-US" b="1" dirty="0"/>
              <a:t>Modification No. 8</a:t>
            </a:r>
          </a:p>
          <a:p>
            <a:pPr marL="742950" lvl="1" indent="-285750">
              <a:lnSpc>
                <a:spcPct val="107000"/>
              </a:lnSpc>
              <a:spcAft>
                <a:spcPts val="800"/>
              </a:spcAft>
              <a:buFont typeface="Arial" panose="020B0604020202020204" pitchFamily="34" charset="0"/>
              <a:buChar char="•"/>
            </a:pPr>
            <a:r>
              <a:rPr lang="en-US" dirty="0"/>
              <a:t>Greater Lawrence Sanitary District, 8/13/1952, Amended 11/1/1998 (5 Employees)</a:t>
            </a:r>
            <a:endParaRPr lang="en-US" b="1" dirty="0"/>
          </a:p>
          <a:p>
            <a:pPr marL="285750" indent="-285750">
              <a:lnSpc>
                <a:spcPct val="107000"/>
              </a:lnSpc>
              <a:spcAft>
                <a:spcPts val="800"/>
              </a:spcAft>
              <a:buFont typeface="Arial" panose="020B0604020202020204" pitchFamily="34" charset="0"/>
              <a:buChar char="•"/>
            </a:pPr>
            <a:r>
              <a:rPr lang="en-US" b="1" dirty="0"/>
              <a:t>Modification No. 9</a:t>
            </a:r>
          </a:p>
          <a:p>
            <a:pPr marL="742950" lvl="1" indent="-285750">
              <a:lnSpc>
                <a:spcPct val="107000"/>
              </a:lnSpc>
              <a:spcAft>
                <a:spcPts val="800"/>
              </a:spcAft>
              <a:buFont typeface="Arial" panose="020B0604020202020204" pitchFamily="34" charset="0"/>
              <a:buChar char="•"/>
            </a:pPr>
            <a:r>
              <a:rPr lang="en-US" dirty="0"/>
              <a:t>Montachusett Regional Planning Board, 8/13/1952, Amended 12/1/1998 </a:t>
            </a:r>
            <a:br>
              <a:rPr lang="en-US" dirty="0"/>
            </a:br>
            <a:r>
              <a:rPr lang="en-US" dirty="0"/>
              <a:t>(5 Employees)</a:t>
            </a:r>
            <a:endParaRPr lang="en-US" b="1" dirty="0"/>
          </a:p>
          <a:p>
            <a:pPr marL="285750" indent="-285750">
              <a:lnSpc>
                <a:spcPct val="107000"/>
              </a:lnSpc>
              <a:spcAft>
                <a:spcPts val="800"/>
              </a:spcAft>
              <a:buFont typeface="Arial" panose="020B0604020202020204" pitchFamily="34" charset="0"/>
              <a:buChar char="•"/>
            </a:pPr>
            <a:r>
              <a:rPr lang="en-US" b="1" dirty="0"/>
              <a:t>Modification No. 10</a:t>
            </a:r>
          </a:p>
          <a:p>
            <a:pPr marL="742950" lvl="1" indent="-285750">
              <a:lnSpc>
                <a:spcPct val="107000"/>
              </a:lnSpc>
              <a:spcAft>
                <a:spcPts val="800"/>
              </a:spcAft>
              <a:buFont typeface="Arial" panose="020B0604020202020204" pitchFamily="34" charset="0"/>
              <a:buChar char="•"/>
            </a:pPr>
            <a:r>
              <a:rPr lang="en-US" dirty="0"/>
              <a:t>Southeastern Regional Planning and Economic Development District, 8/13/1952, Amended 1/1/2003 (3 Employees)</a:t>
            </a:r>
          </a:p>
          <a:p>
            <a:pPr marL="285750" indent="-285750">
              <a:lnSpc>
                <a:spcPct val="107000"/>
              </a:lnSpc>
              <a:spcAft>
                <a:spcPts val="800"/>
              </a:spcAft>
              <a:buFont typeface="Arial" panose="020B0604020202020204" pitchFamily="34" charset="0"/>
              <a:buChar char="•"/>
            </a:pPr>
            <a:r>
              <a:rPr lang="en-US" b="1" dirty="0"/>
              <a:t>Modification No. 11</a:t>
            </a:r>
          </a:p>
          <a:p>
            <a:pPr marL="742950" lvl="1" indent="-285750">
              <a:lnSpc>
                <a:spcPct val="107000"/>
              </a:lnSpc>
              <a:spcAft>
                <a:spcPts val="800"/>
              </a:spcAft>
              <a:buFont typeface="Arial" panose="020B0604020202020204" pitchFamily="34" charset="0"/>
              <a:buChar char="•"/>
            </a:pPr>
            <a:r>
              <a:rPr lang="en-US" dirty="0"/>
              <a:t>Pioneer Valley Planning Commission, 8/13/2952, Amended 1/1/2003 (3 Employees) </a:t>
            </a:r>
          </a:p>
          <a:p>
            <a:pPr marL="742950" lvl="1" indent="-285750">
              <a:lnSpc>
                <a:spcPct val="107000"/>
              </a:lnSpc>
              <a:spcAft>
                <a:spcPts val="800"/>
              </a:spcAft>
              <a:buFont typeface="Arial" panose="020B0604020202020204" pitchFamily="34" charset="0"/>
              <a:buChar char="•"/>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980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130425"/>
            <a:ext cx="5334000" cy="765175"/>
          </a:xfrm>
        </p:spPr>
        <p:txBody>
          <a:bodyPr/>
          <a:lstStyle/>
          <a:p>
            <a:r>
              <a:rPr lang="en-US" sz="6000" b="1" dirty="0">
                <a:latin typeface="+mj-lt"/>
              </a:rPr>
              <a:t>Questions?</a:t>
            </a:r>
          </a:p>
        </p:txBody>
      </p:sp>
      <p:sp>
        <p:nvSpPr>
          <p:cNvPr id="4" name="Oval 3"/>
          <p:cNvSpPr/>
          <p:nvPr/>
        </p:nvSpPr>
        <p:spPr>
          <a:xfrm>
            <a:off x="3733800" y="3429000"/>
            <a:ext cx="1676400" cy="1676400"/>
          </a:xfrm>
          <a:prstGeom prst="ellipse">
            <a:avLst/>
          </a:prstGeom>
          <a:noFill/>
          <a:ln w="149225" cmpd="sng">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schemeClr val="tx2">
                    <a:lumMod val="75000"/>
                  </a:schemeClr>
                </a:solidFill>
                <a:latin typeface="Helvetica" panose="020B0604020202030204" pitchFamily="34" charset="0"/>
              </a:rPr>
              <a:t>?</a:t>
            </a:r>
            <a:endParaRPr lang="en-US" b="1" dirty="0">
              <a:solidFill>
                <a:schemeClr val="tx2">
                  <a:lumMod val="75000"/>
                </a:schemeClr>
              </a:solidFill>
              <a:latin typeface="Helvetica" panose="020B0604020202030204" pitchFamily="34" charset="0"/>
            </a:endParaRPr>
          </a:p>
        </p:txBody>
      </p:sp>
    </p:spTree>
    <p:extLst>
      <p:ext uri="{BB962C8B-B14F-4D97-AF65-F5344CB8AC3E}">
        <p14:creationId xmlns:p14="http://schemas.microsoft.com/office/powerpoint/2010/main" val="3491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ED6E0FC3-6DDC-C445-39DC-194DC8DEC9B8}"/>
              </a:ext>
            </a:extLst>
          </p:cNvPr>
          <p:cNvSpPr>
            <a:spLocks noGrp="1"/>
          </p:cNvSpPr>
          <p:nvPr>
            <p:ph type="title"/>
          </p:nvPr>
        </p:nvSpPr>
        <p:spPr>
          <a:xfrm>
            <a:off x="381000" y="685800"/>
            <a:ext cx="7467600" cy="1143000"/>
          </a:xfrm>
        </p:spPr>
        <p:txBody>
          <a:bodyPr/>
          <a:lstStyle/>
          <a:p>
            <a:r>
              <a:rPr lang="en-US" sz="6000" b="1" dirty="0">
                <a:latin typeface="+mj-lt"/>
              </a:rPr>
              <a:t>Introductions</a:t>
            </a:r>
          </a:p>
        </p:txBody>
      </p:sp>
      <p:sp>
        <p:nvSpPr>
          <p:cNvPr id="3" name="Subtitle 6">
            <a:extLst>
              <a:ext uri="{FF2B5EF4-FFF2-40B4-BE49-F238E27FC236}">
                <a16:creationId xmlns:a16="http://schemas.microsoft.com/office/drawing/2014/main" id="{967BB0DF-A385-EF95-6098-B1631660A05A}"/>
              </a:ext>
            </a:extLst>
          </p:cNvPr>
          <p:cNvSpPr>
            <a:spLocks noGrp="1"/>
          </p:cNvSpPr>
          <p:nvPr>
            <p:ph idx="1"/>
          </p:nvPr>
        </p:nvSpPr>
        <p:spPr>
          <a:xfrm>
            <a:off x="376084" y="1752600"/>
            <a:ext cx="6248400" cy="4525963"/>
          </a:xfrm>
        </p:spPr>
        <p:txBody>
          <a:bodyPr/>
          <a:lstStyle/>
          <a:p>
            <a:pPr marL="0" indent="0">
              <a:buNone/>
            </a:pPr>
            <a:r>
              <a:rPr lang="en-US" sz="2800" b="1" dirty="0">
                <a:solidFill>
                  <a:schemeClr val="tx1"/>
                </a:solidFill>
                <a:latin typeface="+mj-lt"/>
              </a:rPr>
              <a:t>Kathryn Kougias, </a:t>
            </a:r>
            <a:r>
              <a:rPr lang="en-US" sz="2800" i="1" dirty="0">
                <a:solidFill>
                  <a:schemeClr val="tx1"/>
                </a:solidFill>
                <a:latin typeface="+mj-lt"/>
              </a:rPr>
              <a:t>Executive Director</a:t>
            </a:r>
          </a:p>
          <a:p>
            <a:pPr marL="0" indent="0">
              <a:buNone/>
            </a:pPr>
            <a:r>
              <a:rPr lang="en-US" sz="1600" dirty="0">
                <a:solidFill>
                  <a:schemeClr val="tx1"/>
                </a:solidFill>
                <a:latin typeface="+mj-lt"/>
              </a:rPr>
              <a:t>Prior to joining the MSRB, Ms. Kougias served for five years as Town Treasurer and Assistant Treasurer for a local municipality. For nearly 20 years, she served in various management roles with State Street Global Advisors, </a:t>
            </a:r>
            <a:r>
              <a:rPr lang="en-US" sz="1600" dirty="0" err="1">
                <a:solidFill>
                  <a:schemeClr val="tx1"/>
                </a:solidFill>
                <a:latin typeface="+mj-lt"/>
              </a:rPr>
              <a:t>CitiStreet</a:t>
            </a:r>
            <a:r>
              <a:rPr lang="en-US" sz="1600" dirty="0">
                <a:solidFill>
                  <a:schemeClr val="tx1"/>
                </a:solidFill>
                <a:latin typeface="+mj-lt"/>
              </a:rPr>
              <a:t>, and ING with a focus on retirement services that included Defined Contribution, Profit Sharing, and 401(k).</a:t>
            </a:r>
            <a:endParaRPr lang="en-US" sz="2800" b="1" dirty="0">
              <a:solidFill>
                <a:schemeClr val="tx1"/>
              </a:solidFill>
              <a:latin typeface="+mj-lt"/>
            </a:endParaRPr>
          </a:p>
          <a:p>
            <a:pPr marL="0" indent="0">
              <a:buNone/>
            </a:pPr>
            <a:endParaRPr lang="en-US" sz="2800" b="1" dirty="0">
              <a:solidFill>
                <a:schemeClr val="tx1"/>
              </a:solidFill>
              <a:latin typeface="+mj-lt"/>
            </a:endParaRPr>
          </a:p>
          <a:p>
            <a:pPr marL="0" indent="0">
              <a:buNone/>
            </a:pPr>
            <a:r>
              <a:rPr lang="en-US" sz="2800" b="1" dirty="0">
                <a:solidFill>
                  <a:schemeClr val="tx1"/>
                </a:solidFill>
                <a:latin typeface="+mj-lt"/>
              </a:rPr>
              <a:t>Sandor Zapolin, </a:t>
            </a:r>
            <a:r>
              <a:rPr lang="en-US" sz="2800" i="1" dirty="0">
                <a:solidFill>
                  <a:schemeClr val="tx1"/>
                </a:solidFill>
                <a:latin typeface="+mj-lt"/>
              </a:rPr>
              <a:t>Deputy Executive Director &amp; Chief Operating Officer</a:t>
            </a:r>
          </a:p>
          <a:p>
            <a:pPr marL="0" indent="0">
              <a:buNone/>
            </a:pPr>
            <a:r>
              <a:rPr lang="en-US" sz="1600" dirty="0">
                <a:solidFill>
                  <a:schemeClr val="tx1"/>
                </a:solidFill>
                <a:latin typeface="+mj-lt"/>
              </a:rPr>
              <a:t>Prior to joining the MSRB, Mr. Zapolin worked as an Administrator with the Revere Retirement Board, the Minuteman Regional Retirement System, and a Review Examiner/Administrative Law Judge with the Department of Workforce Development. </a:t>
            </a:r>
          </a:p>
        </p:txBody>
      </p:sp>
      <p:pic>
        <p:nvPicPr>
          <p:cNvPr id="5" name="Picture 4">
            <a:extLst>
              <a:ext uri="{FF2B5EF4-FFF2-40B4-BE49-F238E27FC236}">
                <a16:creationId xmlns:a16="http://schemas.microsoft.com/office/drawing/2014/main" id="{F874D2EA-184F-243D-8C69-30E5E770B3FC}"/>
              </a:ext>
            </a:extLst>
          </p:cNvPr>
          <p:cNvPicPr>
            <a:picLocks noChangeAspect="1"/>
          </p:cNvPicPr>
          <p:nvPr/>
        </p:nvPicPr>
        <p:blipFill>
          <a:blip r:embed="rId3"/>
          <a:stretch>
            <a:fillRect/>
          </a:stretch>
        </p:blipFill>
        <p:spPr>
          <a:xfrm>
            <a:off x="6660227" y="3580611"/>
            <a:ext cx="2119264" cy="2515389"/>
          </a:xfrm>
          <a:prstGeom prst="rect">
            <a:avLst/>
          </a:prstGeom>
          <a:ln>
            <a:solidFill>
              <a:schemeClr val="tx1"/>
            </a:solidFill>
          </a:ln>
        </p:spPr>
      </p:pic>
      <p:pic>
        <p:nvPicPr>
          <p:cNvPr id="6" name="Picture 5" descr="A person in a black suit&#10;&#10;AI-generated content may be incorrect.">
            <a:extLst>
              <a:ext uri="{FF2B5EF4-FFF2-40B4-BE49-F238E27FC236}">
                <a16:creationId xmlns:a16="http://schemas.microsoft.com/office/drawing/2014/main" id="{99D6B80C-772F-7834-B9D2-2D41C3B26D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170080"/>
            <a:ext cx="2142923" cy="2286083"/>
          </a:xfrm>
          <a:prstGeom prst="rect">
            <a:avLst/>
          </a:prstGeom>
          <a:ln>
            <a:solidFill>
              <a:schemeClr val="tx1"/>
            </a:solidFill>
          </a:ln>
        </p:spPr>
      </p:pic>
    </p:spTree>
    <p:extLst>
      <p:ext uri="{BB962C8B-B14F-4D97-AF65-F5344CB8AC3E}">
        <p14:creationId xmlns:p14="http://schemas.microsoft.com/office/powerpoint/2010/main" val="127035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A466-B8B6-2718-2EC5-865108FBABD3}"/>
              </a:ext>
            </a:extLst>
          </p:cNvPr>
          <p:cNvSpPr>
            <a:spLocks noGrp="1"/>
          </p:cNvSpPr>
          <p:nvPr>
            <p:ph type="title"/>
          </p:nvPr>
        </p:nvSpPr>
        <p:spPr/>
        <p:txBody>
          <a:bodyPr/>
          <a:lstStyle/>
          <a:p>
            <a:r>
              <a:rPr lang="en-US" dirty="0">
                <a:latin typeface="+mj-lt"/>
              </a:rPr>
              <a:t>MSRB Staffing Improvements</a:t>
            </a:r>
          </a:p>
        </p:txBody>
      </p:sp>
      <p:sp>
        <p:nvSpPr>
          <p:cNvPr id="3" name="Content Placeholder 2">
            <a:extLst>
              <a:ext uri="{FF2B5EF4-FFF2-40B4-BE49-F238E27FC236}">
                <a16:creationId xmlns:a16="http://schemas.microsoft.com/office/drawing/2014/main" id="{D1D7047F-ED4A-5E78-EC39-F9DD0ECF78F7}"/>
              </a:ext>
            </a:extLst>
          </p:cNvPr>
          <p:cNvSpPr>
            <a:spLocks noGrp="1"/>
          </p:cNvSpPr>
          <p:nvPr>
            <p:ph idx="1"/>
          </p:nvPr>
        </p:nvSpPr>
        <p:spPr>
          <a:xfrm>
            <a:off x="152400" y="2247899"/>
            <a:ext cx="4419600" cy="2781301"/>
          </a:xfrm>
        </p:spPr>
        <p:txBody>
          <a:bodyPr/>
          <a:lstStyle/>
          <a:p>
            <a:pPr lvl="0"/>
            <a:r>
              <a:rPr lang="en-US" dirty="0">
                <a:latin typeface="+mj-lt"/>
              </a:rPr>
              <a:t>Implemented Employee Retention Program</a:t>
            </a:r>
          </a:p>
          <a:p>
            <a:pPr lvl="0"/>
            <a:r>
              <a:rPr lang="en-US">
                <a:latin typeface="+mj-lt"/>
              </a:rPr>
              <a:t>Conducted Salary </a:t>
            </a:r>
            <a:r>
              <a:rPr lang="en-US" dirty="0">
                <a:latin typeface="+mj-lt"/>
              </a:rPr>
              <a:t>Analysis</a:t>
            </a:r>
          </a:p>
          <a:p>
            <a:pPr lvl="0"/>
            <a:r>
              <a:rPr lang="en-US" dirty="0">
                <a:latin typeface="+mj-lt"/>
              </a:rPr>
              <a:t>Aligned positions to grades</a:t>
            </a:r>
          </a:p>
          <a:p>
            <a:pPr lvl="0"/>
            <a:r>
              <a:rPr lang="en-US" dirty="0">
                <a:latin typeface="+mj-lt"/>
              </a:rPr>
              <a:t>Added appropriate management levels</a:t>
            </a:r>
          </a:p>
        </p:txBody>
      </p:sp>
      <p:graphicFrame>
        <p:nvGraphicFramePr>
          <p:cNvPr id="4" name="Chart 3">
            <a:extLst>
              <a:ext uri="{FF2B5EF4-FFF2-40B4-BE49-F238E27FC236}">
                <a16:creationId xmlns:a16="http://schemas.microsoft.com/office/drawing/2014/main" id="{05E3E7F4-8CF3-E981-6297-0143A2F979EE}"/>
              </a:ext>
            </a:extLst>
          </p:cNvPr>
          <p:cNvGraphicFramePr>
            <a:graphicFrameLocks/>
          </p:cNvGraphicFramePr>
          <p:nvPr>
            <p:extLst>
              <p:ext uri="{D42A27DB-BD31-4B8C-83A1-F6EECF244321}">
                <p14:modId xmlns:p14="http://schemas.microsoft.com/office/powerpoint/2010/main" val="3040212595"/>
              </p:ext>
            </p:extLst>
          </p:nvPr>
        </p:nvGraphicFramePr>
        <p:xfrm>
          <a:off x="4438650" y="2209799"/>
          <a:ext cx="4552950" cy="386318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FFAC159F-D631-90B7-36F5-5D30F732A940}"/>
              </a:ext>
            </a:extLst>
          </p:cNvPr>
          <p:cNvSpPr txBox="1">
            <a:spLocks/>
          </p:cNvSpPr>
          <p:nvPr/>
        </p:nvSpPr>
        <p:spPr>
          <a:xfrm>
            <a:off x="304800" y="5334000"/>
            <a:ext cx="7467600" cy="1143000"/>
          </a:xfrm>
          <a:prstGeom prst="rect">
            <a:avLst/>
          </a:prstGeom>
        </p:spPr>
        <p:txBody>
          <a:bodyPr/>
          <a:lstStyle>
            <a:lvl1pPr algn="l" defTabSz="914400" rtl="0" eaLnBrk="1" latinLnBrk="0" hangingPunct="1">
              <a:spcBef>
                <a:spcPct val="0"/>
              </a:spcBef>
              <a:buNone/>
              <a:defRPr sz="4000" b="1" kern="1200">
                <a:solidFill>
                  <a:schemeClr val="tx1"/>
                </a:solidFill>
                <a:latin typeface="Trebuchet MS" panose="020B0603020202020204" pitchFamily="34" charset="0"/>
                <a:ea typeface="+mj-ea"/>
                <a:cs typeface="+mj-cs"/>
              </a:defRPr>
            </a:lvl1pPr>
          </a:lstStyle>
          <a:p>
            <a:r>
              <a:rPr lang="en-US" dirty="0">
                <a:latin typeface="+mj-lt"/>
              </a:rPr>
              <a:t>Results...</a:t>
            </a:r>
          </a:p>
        </p:txBody>
      </p:sp>
    </p:spTree>
    <p:extLst>
      <p:ext uri="{BB962C8B-B14F-4D97-AF65-F5344CB8AC3E}">
        <p14:creationId xmlns:p14="http://schemas.microsoft.com/office/powerpoint/2010/main" val="3234212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D2D499E5-6F06-2FF3-A2AB-4E9ADCCC010E}"/>
              </a:ext>
            </a:extLst>
          </p:cNvPr>
          <p:cNvGraphicFramePr>
            <a:graphicFrameLocks/>
          </p:cNvGraphicFramePr>
          <p:nvPr>
            <p:extLst>
              <p:ext uri="{D42A27DB-BD31-4B8C-83A1-F6EECF244321}">
                <p14:modId xmlns:p14="http://schemas.microsoft.com/office/powerpoint/2010/main" val="3137587950"/>
              </p:ext>
            </p:extLst>
          </p:nvPr>
        </p:nvGraphicFramePr>
        <p:xfrm>
          <a:off x="203200" y="1600200"/>
          <a:ext cx="6273800" cy="400109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95564AFB-D1E7-7429-66F0-D3616B4301B4}"/>
              </a:ext>
            </a:extLst>
          </p:cNvPr>
          <p:cNvSpPr>
            <a:spLocks noGrp="1"/>
          </p:cNvSpPr>
          <p:nvPr>
            <p:ph type="title"/>
          </p:nvPr>
        </p:nvSpPr>
        <p:spPr>
          <a:xfrm>
            <a:off x="212725" y="848261"/>
            <a:ext cx="7467600" cy="857250"/>
          </a:xfrm>
        </p:spPr>
        <p:txBody>
          <a:bodyPr/>
          <a:lstStyle/>
          <a:p>
            <a:r>
              <a:rPr lang="en-US" sz="3600" dirty="0">
                <a:latin typeface="+mj-lt"/>
              </a:rPr>
              <a:t>Progress at MSRB</a:t>
            </a:r>
          </a:p>
        </p:txBody>
      </p:sp>
      <p:sp>
        <p:nvSpPr>
          <p:cNvPr id="3" name="TextBox 2">
            <a:extLst>
              <a:ext uri="{FF2B5EF4-FFF2-40B4-BE49-F238E27FC236}">
                <a16:creationId xmlns:a16="http://schemas.microsoft.com/office/drawing/2014/main" id="{529FF389-1EF3-AB71-6872-E061AA3567AE}"/>
              </a:ext>
            </a:extLst>
          </p:cNvPr>
          <p:cNvSpPr txBox="1"/>
          <p:nvPr/>
        </p:nvSpPr>
        <p:spPr>
          <a:xfrm>
            <a:off x="1295400" y="4800600"/>
            <a:ext cx="381000" cy="153888"/>
          </a:xfrm>
          <a:prstGeom prst="rect">
            <a:avLst/>
          </a:prstGeom>
          <a:noFill/>
        </p:spPr>
        <p:txBody>
          <a:bodyPr wrap="square" lIns="0" tIns="0" rIns="0" bIns="0" rtlCol="0">
            <a:spAutoFit/>
          </a:bodyPr>
          <a:lstStyle/>
          <a:p>
            <a:pPr algn="ctr"/>
            <a:r>
              <a:rPr lang="en-US" sz="1000" b="1" dirty="0"/>
              <a:t>2022</a:t>
            </a:r>
          </a:p>
        </p:txBody>
      </p:sp>
      <p:sp>
        <p:nvSpPr>
          <p:cNvPr id="5" name="TextBox 4">
            <a:extLst>
              <a:ext uri="{FF2B5EF4-FFF2-40B4-BE49-F238E27FC236}">
                <a16:creationId xmlns:a16="http://schemas.microsoft.com/office/drawing/2014/main" id="{91DAC69E-999C-764C-AA93-780A9D5EE6C3}"/>
              </a:ext>
            </a:extLst>
          </p:cNvPr>
          <p:cNvSpPr txBox="1"/>
          <p:nvPr/>
        </p:nvSpPr>
        <p:spPr>
          <a:xfrm>
            <a:off x="1828800" y="4800600"/>
            <a:ext cx="381000" cy="153888"/>
          </a:xfrm>
          <a:prstGeom prst="rect">
            <a:avLst/>
          </a:prstGeom>
          <a:noFill/>
        </p:spPr>
        <p:txBody>
          <a:bodyPr wrap="square" lIns="0" tIns="0" rIns="0" bIns="0" rtlCol="0">
            <a:spAutoFit/>
          </a:bodyPr>
          <a:lstStyle/>
          <a:p>
            <a:pPr algn="ctr"/>
            <a:r>
              <a:rPr lang="en-US" sz="1000" b="1" dirty="0"/>
              <a:t>2025</a:t>
            </a:r>
          </a:p>
        </p:txBody>
      </p:sp>
      <p:sp>
        <p:nvSpPr>
          <p:cNvPr id="14" name="TextBox 13">
            <a:extLst>
              <a:ext uri="{FF2B5EF4-FFF2-40B4-BE49-F238E27FC236}">
                <a16:creationId xmlns:a16="http://schemas.microsoft.com/office/drawing/2014/main" id="{51A7D8F3-E988-2986-BD82-EAD7544D598B}"/>
              </a:ext>
            </a:extLst>
          </p:cNvPr>
          <p:cNvSpPr txBox="1"/>
          <p:nvPr/>
        </p:nvSpPr>
        <p:spPr>
          <a:xfrm>
            <a:off x="6454775" y="1305341"/>
            <a:ext cx="2667000" cy="4247317"/>
          </a:xfrm>
          <a:prstGeom prst="rect">
            <a:avLst/>
          </a:prstGeom>
          <a:noFill/>
        </p:spPr>
        <p:txBody>
          <a:bodyPr wrap="square" rtlCol="0">
            <a:spAutoFit/>
          </a:bodyPr>
          <a:lstStyle/>
          <a:p>
            <a:r>
              <a:rPr lang="en-US" b="1" dirty="0"/>
              <a:t>Change in Compliance</a:t>
            </a:r>
          </a:p>
          <a:p>
            <a:r>
              <a:rPr lang="en-US" b="1" dirty="0"/>
              <a:t>With Statutory Time Limit</a:t>
            </a:r>
            <a:endParaRPr lang="en-US" dirty="0"/>
          </a:p>
          <a:p>
            <a:endParaRPr lang="en-US" dirty="0"/>
          </a:p>
          <a:p>
            <a:r>
              <a:rPr lang="en-US" b="1" dirty="0"/>
              <a:t>First Pays  </a:t>
            </a:r>
          </a:p>
          <a:p>
            <a:r>
              <a:rPr lang="en-US" dirty="0"/>
              <a:t>6.4% in 2022 </a:t>
            </a:r>
          </a:p>
          <a:p>
            <a:r>
              <a:rPr lang="en-US" dirty="0"/>
              <a:t>77% in 2025</a:t>
            </a:r>
          </a:p>
          <a:p>
            <a:endParaRPr lang="en-US" dirty="0"/>
          </a:p>
          <a:p>
            <a:r>
              <a:rPr lang="en-US" b="1" dirty="0"/>
              <a:t>Refunds </a:t>
            </a:r>
          </a:p>
          <a:p>
            <a:r>
              <a:rPr lang="en-US" dirty="0"/>
              <a:t>52% in 2022 </a:t>
            </a:r>
          </a:p>
          <a:p>
            <a:r>
              <a:rPr lang="en-US" dirty="0"/>
              <a:t>98% in 2025</a:t>
            </a:r>
          </a:p>
          <a:p>
            <a:endParaRPr lang="en-US" dirty="0"/>
          </a:p>
          <a:p>
            <a:r>
              <a:rPr lang="en-US" b="1" dirty="0"/>
              <a:t>Payments to Other Boards</a:t>
            </a:r>
          </a:p>
          <a:p>
            <a:r>
              <a:rPr lang="en-US" dirty="0"/>
              <a:t>44% in 2022 </a:t>
            </a:r>
          </a:p>
          <a:p>
            <a:r>
              <a:rPr lang="en-US" dirty="0"/>
              <a:t>100% in 2025</a:t>
            </a:r>
          </a:p>
        </p:txBody>
      </p:sp>
      <p:sp>
        <p:nvSpPr>
          <p:cNvPr id="18" name="TextBox 17">
            <a:extLst>
              <a:ext uri="{FF2B5EF4-FFF2-40B4-BE49-F238E27FC236}">
                <a16:creationId xmlns:a16="http://schemas.microsoft.com/office/drawing/2014/main" id="{9E5FC44C-3A7A-299D-8C32-AE8F10406837}"/>
              </a:ext>
            </a:extLst>
          </p:cNvPr>
          <p:cNvSpPr txBox="1"/>
          <p:nvPr/>
        </p:nvSpPr>
        <p:spPr>
          <a:xfrm>
            <a:off x="3124200" y="4800600"/>
            <a:ext cx="381000" cy="153888"/>
          </a:xfrm>
          <a:prstGeom prst="rect">
            <a:avLst/>
          </a:prstGeom>
          <a:noFill/>
        </p:spPr>
        <p:txBody>
          <a:bodyPr wrap="square" lIns="0" tIns="0" rIns="0" bIns="0" rtlCol="0">
            <a:spAutoFit/>
          </a:bodyPr>
          <a:lstStyle/>
          <a:p>
            <a:pPr algn="ctr"/>
            <a:r>
              <a:rPr lang="en-US" sz="1000" b="1" dirty="0"/>
              <a:t>2022</a:t>
            </a:r>
          </a:p>
        </p:txBody>
      </p:sp>
      <p:sp>
        <p:nvSpPr>
          <p:cNvPr id="19" name="TextBox 18">
            <a:extLst>
              <a:ext uri="{FF2B5EF4-FFF2-40B4-BE49-F238E27FC236}">
                <a16:creationId xmlns:a16="http://schemas.microsoft.com/office/drawing/2014/main" id="{A2600948-1017-EB4F-55D5-28BF7890AD0A}"/>
              </a:ext>
            </a:extLst>
          </p:cNvPr>
          <p:cNvSpPr txBox="1"/>
          <p:nvPr/>
        </p:nvSpPr>
        <p:spPr>
          <a:xfrm>
            <a:off x="3657600" y="4800600"/>
            <a:ext cx="381000" cy="153888"/>
          </a:xfrm>
          <a:prstGeom prst="rect">
            <a:avLst/>
          </a:prstGeom>
          <a:noFill/>
        </p:spPr>
        <p:txBody>
          <a:bodyPr wrap="square" lIns="0" tIns="0" rIns="0" bIns="0" rtlCol="0">
            <a:spAutoFit/>
          </a:bodyPr>
          <a:lstStyle/>
          <a:p>
            <a:pPr algn="ctr"/>
            <a:r>
              <a:rPr lang="en-US" sz="1000" b="1" dirty="0"/>
              <a:t>2025</a:t>
            </a:r>
          </a:p>
        </p:txBody>
      </p:sp>
      <p:sp>
        <p:nvSpPr>
          <p:cNvPr id="22" name="TextBox 21">
            <a:extLst>
              <a:ext uri="{FF2B5EF4-FFF2-40B4-BE49-F238E27FC236}">
                <a16:creationId xmlns:a16="http://schemas.microsoft.com/office/drawing/2014/main" id="{965170D0-3B37-026B-111C-74867979AF40}"/>
              </a:ext>
            </a:extLst>
          </p:cNvPr>
          <p:cNvSpPr txBox="1"/>
          <p:nvPr/>
        </p:nvSpPr>
        <p:spPr>
          <a:xfrm>
            <a:off x="4953000" y="4802981"/>
            <a:ext cx="381000" cy="153888"/>
          </a:xfrm>
          <a:prstGeom prst="rect">
            <a:avLst/>
          </a:prstGeom>
          <a:noFill/>
        </p:spPr>
        <p:txBody>
          <a:bodyPr wrap="square" lIns="0" tIns="0" rIns="0" bIns="0" rtlCol="0">
            <a:spAutoFit/>
          </a:bodyPr>
          <a:lstStyle/>
          <a:p>
            <a:pPr algn="ctr"/>
            <a:r>
              <a:rPr lang="en-US" sz="1000" b="1" dirty="0"/>
              <a:t>2022</a:t>
            </a:r>
          </a:p>
        </p:txBody>
      </p:sp>
      <p:sp>
        <p:nvSpPr>
          <p:cNvPr id="23" name="TextBox 22">
            <a:extLst>
              <a:ext uri="{FF2B5EF4-FFF2-40B4-BE49-F238E27FC236}">
                <a16:creationId xmlns:a16="http://schemas.microsoft.com/office/drawing/2014/main" id="{5FAB8984-250B-D530-F515-CCE51196A018}"/>
              </a:ext>
            </a:extLst>
          </p:cNvPr>
          <p:cNvSpPr txBox="1"/>
          <p:nvPr/>
        </p:nvSpPr>
        <p:spPr>
          <a:xfrm>
            <a:off x="5486400" y="4802981"/>
            <a:ext cx="381000" cy="153888"/>
          </a:xfrm>
          <a:prstGeom prst="rect">
            <a:avLst/>
          </a:prstGeom>
          <a:noFill/>
        </p:spPr>
        <p:txBody>
          <a:bodyPr wrap="square" lIns="0" tIns="0" rIns="0" bIns="0" rtlCol="0">
            <a:spAutoFit/>
          </a:bodyPr>
          <a:lstStyle/>
          <a:p>
            <a:pPr algn="ctr"/>
            <a:r>
              <a:rPr lang="en-US" sz="1000" b="1" dirty="0"/>
              <a:t>2025</a:t>
            </a:r>
          </a:p>
        </p:txBody>
      </p:sp>
      <p:sp>
        <p:nvSpPr>
          <p:cNvPr id="26" name="Content Placeholder 2">
            <a:extLst>
              <a:ext uri="{FF2B5EF4-FFF2-40B4-BE49-F238E27FC236}">
                <a16:creationId xmlns:a16="http://schemas.microsoft.com/office/drawing/2014/main" id="{8C662F85-7119-3333-4707-ED66782B223B}"/>
              </a:ext>
            </a:extLst>
          </p:cNvPr>
          <p:cNvSpPr>
            <a:spLocks noGrp="1"/>
          </p:cNvSpPr>
          <p:nvPr>
            <p:ph idx="1"/>
          </p:nvPr>
        </p:nvSpPr>
        <p:spPr>
          <a:xfrm>
            <a:off x="238125" y="1409700"/>
            <a:ext cx="7772400" cy="381000"/>
          </a:xfrm>
        </p:spPr>
        <p:txBody>
          <a:bodyPr/>
          <a:lstStyle/>
          <a:p>
            <a:pPr marL="0" indent="0">
              <a:buNone/>
            </a:pPr>
            <a:r>
              <a:rPr lang="en-US" sz="1200" dirty="0">
                <a:latin typeface="+mj-lt"/>
              </a:rPr>
              <a:t>Source: PERAC Audit, June 2025</a:t>
            </a:r>
          </a:p>
        </p:txBody>
      </p:sp>
      <p:sp>
        <p:nvSpPr>
          <p:cNvPr id="28" name="TextBox 27">
            <a:extLst>
              <a:ext uri="{FF2B5EF4-FFF2-40B4-BE49-F238E27FC236}">
                <a16:creationId xmlns:a16="http://schemas.microsoft.com/office/drawing/2014/main" id="{4D079B5A-6303-DD3D-6061-53181EC5F86A}"/>
              </a:ext>
            </a:extLst>
          </p:cNvPr>
          <p:cNvSpPr txBox="1"/>
          <p:nvPr/>
        </p:nvSpPr>
        <p:spPr>
          <a:xfrm>
            <a:off x="112712" y="5592127"/>
            <a:ext cx="8918575" cy="646331"/>
          </a:xfrm>
          <a:prstGeom prst="rect">
            <a:avLst/>
          </a:prstGeom>
          <a:noFill/>
        </p:spPr>
        <p:txBody>
          <a:bodyPr wrap="square">
            <a:spAutoFit/>
          </a:bodyPr>
          <a:lstStyle/>
          <a:p>
            <a:r>
              <a:rPr lang="en-US" sz="1800" dirty="0">
                <a:effectLst/>
                <a:latin typeface="Calibri" panose="020F0502020204030204" pitchFamily="34" charset="0"/>
                <a:ea typeface="Aptos" panose="020B0004020202020204" pitchFamily="34" charset="0"/>
              </a:rPr>
              <a:t>“We hear plenty about the problems and the negatives in public service, and I wanted to take this opportunity to mark these exceptional achievements.” – Bill Keefe</a:t>
            </a:r>
            <a:endParaRPr lang="en-US" dirty="0"/>
          </a:p>
        </p:txBody>
      </p:sp>
    </p:spTree>
    <p:extLst>
      <p:ext uri="{BB962C8B-B14F-4D97-AF65-F5344CB8AC3E}">
        <p14:creationId xmlns:p14="http://schemas.microsoft.com/office/powerpoint/2010/main" val="2010184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BF783-0894-7A86-1491-405C33372269}"/>
              </a:ext>
            </a:extLst>
          </p:cNvPr>
          <p:cNvSpPr>
            <a:spLocks noGrp="1"/>
          </p:cNvSpPr>
          <p:nvPr>
            <p:ph type="title"/>
          </p:nvPr>
        </p:nvSpPr>
        <p:spPr/>
        <p:txBody>
          <a:bodyPr/>
          <a:lstStyle/>
          <a:p>
            <a:r>
              <a:rPr lang="en-US" dirty="0">
                <a:latin typeface="+mj-lt"/>
              </a:rPr>
              <a:t>Progress at MSRB</a:t>
            </a:r>
          </a:p>
        </p:txBody>
      </p:sp>
      <p:sp>
        <p:nvSpPr>
          <p:cNvPr id="3" name="Content Placeholder 2">
            <a:extLst>
              <a:ext uri="{FF2B5EF4-FFF2-40B4-BE49-F238E27FC236}">
                <a16:creationId xmlns:a16="http://schemas.microsoft.com/office/drawing/2014/main" id="{47293C1E-17F0-CB87-CB1C-3681EB1837F8}"/>
              </a:ext>
            </a:extLst>
          </p:cNvPr>
          <p:cNvSpPr>
            <a:spLocks noGrp="1"/>
          </p:cNvSpPr>
          <p:nvPr>
            <p:ph idx="1"/>
          </p:nvPr>
        </p:nvSpPr>
        <p:spPr/>
        <p:txBody>
          <a:bodyPr/>
          <a:lstStyle/>
          <a:p>
            <a:r>
              <a:rPr lang="en-US" dirty="0">
                <a:latin typeface="+mj-lt"/>
              </a:rPr>
              <a:t>Process Improvements</a:t>
            </a:r>
          </a:p>
          <a:p>
            <a:pPr lvl="1"/>
            <a:r>
              <a:rPr lang="en-US" dirty="0">
                <a:latin typeface="+mj-lt"/>
              </a:rPr>
              <a:t>Estimated Initial Benefit Payment </a:t>
            </a:r>
          </a:p>
          <a:p>
            <a:pPr lvl="2"/>
            <a:r>
              <a:rPr lang="en-US" sz="2000" dirty="0">
                <a:latin typeface="+mj-lt"/>
              </a:rPr>
              <a:t>The first payment is issued to a retiree within 60 days of their retirement date. The EIBP calculation must meet criteria that is subject to plan rules. </a:t>
            </a:r>
          </a:p>
          <a:p>
            <a:pPr lvl="1"/>
            <a:r>
              <a:rPr lang="en-US" dirty="0">
                <a:latin typeface="+mj-lt"/>
              </a:rPr>
              <a:t>Refunds Workflow</a:t>
            </a:r>
          </a:p>
          <a:p>
            <a:pPr lvl="1"/>
            <a:r>
              <a:rPr lang="en-US" dirty="0">
                <a:latin typeface="+mj-lt"/>
              </a:rPr>
              <a:t>Dedicated resource for payments to other boards</a:t>
            </a:r>
          </a:p>
        </p:txBody>
      </p:sp>
    </p:spTree>
    <p:extLst>
      <p:ext uri="{BB962C8B-B14F-4D97-AF65-F5344CB8AC3E}">
        <p14:creationId xmlns:p14="http://schemas.microsoft.com/office/powerpoint/2010/main" val="262922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03E0E-E12F-2957-BE3D-1F5F08C2FC05}"/>
            </a:ext>
          </a:extLst>
        </p:cNvPr>
        <p:cNvGrpSpPr/>
        <p:nvPr/>
      </p:nvGrpSpPr>
      <p:grpSpPr>
        <a:xfrm>
          <a:off x="0" y="0"/>
          <a:ext cx="0" cy="0"/>
          <a:chOff x="0" y="0"/>
          <a:chExt cx="0" cy="0"/>
        </a:xfrm>
      </p:grpSpPr>
      <p:sp>
        <p:nvSpPr>
          <p:cNvPr id="6" name="Title 4">
            <a:extLst>
              <a:ext uri="{FF2B5EF4-FFF2-40B4-BE49-F238E27FC236}">
                <a16:creationId xmlns:a16="http://schemas.microsoft.com/office/drawing/2014/main" id="{28C16881-B6CB-8FE5-281F-5A25F75CF8C3}"/>
              </a:ext>
            </a:extLst>
          </p:cNvPr>
          <p:cNvSpPr txBox="1">
            <a:spLocks/>
          </p:cNvSpPr>
          <p:nvPr/>
        </p:nvSpPr>
        <p:spPr>
          <a:xfrm>
            <a:off x="1524000" y="2438400"/>
            <a:ext cx="5943600" cy="2133600"/>
          </a:xfrm>
          <a:prstGeom prst="rect">
            <a:avLst/>
          </a:prstGeom>
        </p:spPr>
        <p:txBody>
          <a:bodyPr/>
          <a:lstStyle>
            <a:lvl1pPr algn="l" defTabSz="914400" rtl="0" eaLnBrk="1" latinLnBrk="0" hangingPunct="1">
              <a:spcBef>
                <a:spcPct val="0"/>
              </a:spcBef>
              <a:buNone/>
              <a:defRPr sz="4000" b="1" kern="1200">
                <a:solidFill>
                  <a:schemeClr val="tx1"/>
                </a:solidFill>
                <a:latin typeface="Trebuchet MS" panose="020B0603020202020204" pitchFamily="34" charset="0"/>
                <a:ea typeface="+mj-ea"/>
                <a:cs typeface="+mj-cs"/>
              </a:defRPr>
            </a:lvl1pPr>
          </a:lstStyle>
          <a:p>
            <a:pPr algn="ctr"/>
            <a:r>
              <a:rPr lang="en-US" sz="6000" dirty="0">
                <a:latin typeface="+mj-lt"/>
              </a:rPr>
              <a:t>Social Security and Section 218</a:t>
            </a:r>
          </a:p>
        </p:txBody>
      </p:sp>
      <p:sp>
        <p:nvSpPr>
          <p:cNvPr id="7" name="Title 4">
            <a:extLst>
              <a:ext uri="{FF2B5EF4-FFF2-40B4-BE49-F238E27FC236}">
                <a16:creationId xmlns:a16="http://schemas.microsoft.com/office/drawing/2014/main" id="{1530976B-32F8-BC68-9BB4-4445FFA53ED5}"/>
              </a:ext>
            </a:extLst>
          </p:cNvPr>
          <p:cNvSpPr txBox="1">
            <a:spLocks/>
          </p:cNvSpPr>
          <p:nvPr/>
        </p:nvSpPr>
        <p:spPr>
          <a:xfrm>
            <a:off x="1143000" y="5715000"/>
            <a:ext cx="6858000" cy="628650"/>
          </a:xfrm>
          <a:prstGeom prst="rect">
            <a:avLst/>
          </a:prstGeom>
        </p:spPr>
        <p:txBody>
          <a:bodyPr/>
          <a:lstStyle>
            <a:lvl1pPr algn="l" defTabSz="914400" rtl="0" eaLnBrk="1" latinLnBrk="0" hangingPunct="1">
              <a:spcBef>
                <a:spcPct val="0"/>
              </a:spcBef>
              <a:buNone/>
              <a:defRPr sz="4000" b="1" kern="1200">
                <a:solidFill>
                  <a:schemeClr val="tx1"/>
                </a:solidFill>
                <a:latin typeface="Trebuchet MS" panose="020B0603020202020204" pitchFamily="34" charset="0"/>
                <a:ea typeface="+mj-ea"/>
                <a:cs typeface="+mj-cs"/>
              </a:defRPr>
            </a:lvl1pPr>
          </a:lstStyle>
          <a:p>
            <a:pPr algn="ctr"/>
            <a:r>
              <a:rPr lang="en-US" sz="1500" b="0" dirty="0">
                <a:latin typeface="+mj-lt"/>
              </a:rPr>
              <a:t>Slides courtesy of Melanie Helmick, Oregon, NCSSSA Conference</a:t>
            </a:r>
          </a:p>
        </p:txBody>
      </p:sp>
    </p:spTree>
    <p:extLst>
      <p:ext uri="{BB962C8B-B14F-4D97-AF65-F5344CB8AC3E}">
        <p14:creationId xmlns:p14="http://schemas.microsoft.com/office/powerpoint/2010/main" val="6382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F43EC8-5525-D49B-4C43-CA7D3F7ADD5D}"/>
              </a:ext>
            </a:extLst>
          </p:cNvPr>
          <p:cNvSpPr>
            <a:spLocks noGrp="1"/>
          </p:cNvSpPr>
          <p:nvPr>
            <p:ph type="title"/>
          </p:nvPr>
        </p:nvSpPr>
        <p:spPr>
          <a:xfrm>
            <a:off x="457200" y="2857500"/>
            <a:ext cx="8172450" cy="2057400"/>
          </a:xfrm>
        </p:spPr>
        <p:txBody>
          <a:bodyPr/>
          <a:lstStyle/>
          <a:p>
            <a:r>
              <a:rPr lang="en-US" sz="2400" dirty="0">
                <a:latin typeface="+mj-lt"/>
              </a:rPr>
              <a:t>The Executive Director of the Massachusetts State Employees’ Retirement System (MSERS) also serves as the State Social Security Administrator (SSSA) for Massachusetts.</a:t>
            </a:r>
          </a:p>
        </p:txBody>
      </p:sp>
    </p:spTree>
    <p:extLst>
      <p:ext uri="{BB962C8B-B14F-4D97-AF65-F5344CB8AC3E}">
        <p14:creationId xmlns:p14="http://schemas.microsoft.com/office/powerpoint/2010/main" val="276322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40844BB-7059-6DB2-2B9B-5C1743AAAE52}"/>
              </a:ext>
            </a:extLst>
          </p:cNvPr>
          <p:cNvSpPr/>
          <p:nvPr/>
        </p:nvSpPr>
        <p:spPr>
          <a:xfrm>
            <a:off x="381000" y="2057400"/>
            <a:ext cx="3581400" cy="3581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 4">
            <a:extLst>
              <a:ext uri="{FF2B5EF4-FFF2-40B4-BE49-F238E27FC236}">
                <a16:creationId xmlns:a16="http://schemas.microsoft.com/office/drawing/2014/main" id="{03F00E2D-5632-7DF1-7153-09EFEDBF532E}"/>
              </a:ext>
            </a:extLst>
          </p:cNvPr>
          <p:cNvSpPr/>
          <p:nvPr/>
        </p:nvSpPr>
        <p:spPr>
          <a:xfrm>
            <a:off x="2819400" y="2209800"/>
            <a:ext cx="3048000" cy="3352800"/>
          </a:xfrm>
          <a:prstGeom prst="arc">
            <a:avLst>
              <a:gd name="adj1" fmla="val 16200000"/>
              <a:gd name="adj2" fmla="val 5390921"/>
            </a:avLst>
          </a:prstGeom>
          <a:ln w="228600">
            <a:solidFill>
              <a:srgbClr val="17375E"/>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 name="Oval 5">
            <a:extLst>
              <a:ext uri="{FF2B5EF4-FFF2-40B4-BE49-F238E27FC236}">
                <a16:creationId xmlns:a16="http://schemas.microsoft.com/office/drawing/2014/main" id="{7100929C-B21E-24C9-F5A5-13D88DAA1361}"/>
              </a:ext>
            </a:extLst>
          </p:cNvPr>
          <p:cNvSpPr/>
          <p:nvPr/>
        </p:nvSpPr>
        <p:spPr>
          <a:xfrm>
            <a:off x="4876800" y="2362200"/>
            <a:ext cx="1219200" cy="1219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362C4E9-636A-9D59-9733-4A2C2126F442}"/>
              </a:ext>
            </a:extLst>
          </p:cNvPr>
          <p:cNvSpPr/>
          <p:nvPr/>
        </p:nvSpPr>
        <p:spPr>
          <a:xfrm>
            <a:off x="4876800" y="4191000"/>
            <a:ext cx="1219200" cy="12192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08E5C3B-EEDC-9932-5B24-50D9E6A3440A}"/>
              </a:ext>
            </a:extLst>
          </p:cNvPr>
          <p:cNvSpPr txBox="1"/>
          <p:nvPr/>
        </p:nvSpPr>
        <p:spPr>
          <a:xfrm>
            <a:off x="762000" y="2286000"/>
            <a:ext cx="2819400" cy="3170099"/>
          </a:xfrm>
          <a:prstGeom prst="rect">
            <a:avLst/>
          </a:prstGeom>
          <a:noFill/>
        </p:spPr>
        <p:txBody>
          <a:bodyPr wrap="square">
            <a:spAutoFit/>
          </a:bodyPr>
          <a:lstStyle/>
          <a:p>
            <a:pPr algn="ctr"/>
            <a:r>
              <a:rPr lang="en-US" sz="2500" b="1" i="0" u="none" strike="noStrike" baseline="0" dirty="0">
                <a:solidFill>
                  <a:srgbClr val="FFFFFF"/>
                </a:solidFill>
                <a:latin typeface="+mj-lt"/>
              </a:rPr>
              <a:t>State and local government employees may be covered for Social Security and Medicare either voluntarily or mandatorily. </a:t>
            </a:r>
            <a:endParaRPr lang="en-US" sz="2500" b="1" dirty="0">
              <a:latin typeface="+mj-lt"/>
            </a:endParaRPr>
          </a:p>
        </p:txBody>
      </p:sp>
      <p:sp>
        <p:nvSpPr>
          <p:cNvPr id="11" name="TextBox 10">
            <a:extLst>
              <a:ext uri="{FF2B5EF4-FFF2-40B4-BE49-F238E27FC236}">
                <a16:creationId xmlns:a16="http://schemas.microsoft.com/office/drawing/2014/main" id="{9542460E-1AE2-C0A8-9F4E-D7E7967C710A}"/>
              </a:ext>
            </a:extLst>
          </p:cNvPr>
          <p:cNvSpPr txBox="1"/>
          <p:nvPr/>
        </p:nvSpPr>
        <p:spPr>
          <a:xfrm>
            <a:off x="4876800" y="2590800"/>
            <a:ext cx="1219200" cy="707886"/>
          </a:xfrm>
          <a:prstGeom prst="rect">
            <a:avLst/>
          </a:prstGeom>
          <a:noFill/>
        </p:spPr>
        <p:txBody>
          <a:bodyPr wrap="square">
            <a:spAutoFit/>
          </a:bodyPr>
          <a:lstStyle/>
          <a:p>
            <a:pPr algn="ctr"/>
            <a:r>
              <a:rPr lang="en-US" sz="4000" b="1" i="0" u="none" strike="noStrike" baseline="0" dirty="0">
                <a:solidFill>
                  <a:srgbClr val="FFFFFF"/>
                </a:solidFill>
                <a:latin typeface="+mj-lt"/>
              </a:rPr>
              <a:t>218</a:t>
            </a:r>
            <a:endParaRPr lang="en-US" sz="4000" dirty="0">
              <a:latin typeface="+mj-lt"/>
            </a:endParaRPr>
          </a:p>
        </p:txBody>
      </p:sp>
      <p:sp>
        <p:nvSpPr>
          <p:cNvPr id="12" name="TextBox 11">
            <a:extLst>
              <a:ext uri="{FF2B5EF4-FFF2-40B4-BE49-F238E27FC236}">
                <a16:creationId xmlns:a16="http://schemas.microsoft.com/office/drawing/2014/main" id="{50BA7D26-E07C-D689-D4EA-CD25E730D06E}"/>
              </a:ext>
            </a:extLst>
          </p:cNvPr>
          <p:cNvSpPr txBox="1"/>
          <p:nvPr/>
        </p:nvSpPr>
        <p:spPr>
          <a:xfrm>
            <a:off x="4876800" y="4419600"/>
            <a:ext cx="1219200" cy="707886"/>
          </a:xfrm>
          <a:prstGeom prst="rect">
            <a:avLst/>
          </a:prstGeom>
          <a:noFill/>
        </p:spPr>
        <p:txBody>
          <a:bodyPr wrap="square">
            <a:spAutoFit/>
          </a:bodyPr>
          <a:lstStyle/>
          <a:p>
            <a:pPr algn="ctr"/>
            <a:r>
              <a:rPr lang="en-US" sz="4000" b="1" i="0" u="none" strike="noStrike" baseline="0" dirty="0">
                <a:solidFill>
                  <a:srgbClr val="FFFFFF"/>
                </a:solidFill>
                <a:latin typeface="+mj-lt"/>
              </a:rPr>
              <a:t>210</a:t>
            </a:r>
            <a:endParaRPr lang="en-US" sz="4000" dirty="0">
              <a:latin typeface="+mj-lt"/>
            </a:endParaRPr>
          </a:p>
        </p:txBody>
      </p:sp>
      <p:sp>
        <p:nvSpPr>
          <p:cNvPr id="14" name="TextBox 13">
            <a:extLst>
              <a:ext uri="{FF2B5EF4-FFF2-40B4-BE49-F238E27FC236}">
                <a16:creationId xmlns:a16="http://schemas.microsoft.com/office/drawing/2014/main" id="{EB500B76-3907-9D0D-E5EE-AF9BFF33ED85}"/>
              </a:ext>
            </a:extLst>
          </p:cNvPr>
          <p:cNvSpPr txBox="1"/>
          <p:nvPr/>
        </p:nvSpPr>
        <p:spPr>
          <a:xfrm>
            <a:off x="6172200" y="2362200"/>
            <a:ext cx="2557462" cy="1200329"/>
          </a:xfrm>
          <a:prstGeom prst="rect">
            <a:avLst/>
          </a:prstGeom>
          <a:noFill/>
        </p:spPr>
        <p:txBody>
          <a:bodyPr wrap="square">
            <a:spAutoFit/>
          </a:bodyPr>
          <a:lstStyle/>
          <a:p>
            <a:r>
              <a:rPr lang="en-US" sz="1800" b="1" i="0" u="none" strike="noStrike" baseline="0" dirty="0">
                <a:solidFill>
                  <a:srgbClr val="000000"/>
                </a:solidFill>
                <a:latin typeface="+mj-lt"/>
              </a:rPr>
              <a:t>If you are voluntary, you are covered under Section 218 of the Social Security Act. </a:t>
            </a:r>
            <a:endParaRPr lang="en-US" b="1" dirty="0">
              <a:latin typeface="+mj-lt"/>
            </a:endParaRPr>
          </a:p>
        </p:txBody>
      </p:sp>
      <p:sp>
        <p:nvSpPr>
          <p:cNvPr id="16" name="TextBox 15">
            <a:extLst>
              <a:ext uri="{FF2B5EF4-FFF2-40B4-BE49-F238E27FC236}">
                <a16:creationId xmlns:a16="http://schemas.microsoft.com/office/drawing/2014/main" id="{C287EE86-8C97-AA9B-ADDF-F7E719016CCB}"/>
              </a:ext>
            </a:extLst>
          </p:cNvPr>
          <p:cNvSpPr txBox="1"/>
          <p:nvPr/>
        </p:nvSpPr>
        <p:spPr>
          <a:xfrm>
            <a:off x="6172200" y="4191000"/>
            <a:ext cx="2514600" cy="1200329"/>
          </a:xfrm>
          <a:prstGeom prst="rect">
            <a:avLst/>
          </a:prstGeom>
          <a:noFill/>
        </p:spPr>
        <p:txBody>
          <a:bodyPr wrap="square">
            <a:spAutoFit/>
          </a:bodyPr>
          <a:lstStyle/>
          <a:p>
            <a:r>
              <a:rPr lang="en-US" sz="1800" b="1" i="0" u="none" strike="noStrike" baseline="0" dirty="0">
                <a:solidFill>
                  <a:srgbClr val="000000"/>
                </a:solidFill>
                <a:latin typeface="+mj-lt"/>
              </a:rPr>
              <a:t>If you are mandatory, you are covered under Section 210 of the Social Security Act. </a:t>
            </a:r>
            <a:endParaRPr lang="en-US" b="1" dirty="0">
              <a:latin typeface="+mj-lt"/>
            </a:endParaRPr>
          </a:p>
        </p:txBody>
      </p:sp>
      <p:sp>
        <p:nvSpPr>
          <p:cNvPr id="18" name="Title 1">
            <a:extLst>
              <a:ext uri="{FF2B5EF4-FFF2-40B4-BE49-F238E27FC236}">
                <a16:creationId xmlns:a16="http://schemas.microsoft.com/office/drawing/2014/main" id="{0CD10497-B340-45FC-AA1F-8546C9EFE457}"/>
              </a:ext>
            </a:extLst>
          </p:cNvPr>
          <p:cNvSpPr txBox="1">
            <a:spLocks/>
          </p:cNvSpPr>
          <p:nvPr/>
        </p:nvSpPr>
        <p:spPr>
          <a:xfrm>
            <a:off x="304800" y="914400"/>
            <a:ext cx="7467600" cy="1143000"/>
          </a:xfrm>
          <a:prstGeom prst="rect">
            <a:avLst/>
          </a:prstGeom>
        </p:spPr>
        <p:txBody>
          <a:bodyPr/>
          <a:lstStyle>
            <a:lvl1pPr algn="l" defTabSz="914400" rtl="0" eaLnBrk="1" latinLnBrk="0" hangingPunct="1">
              <a:spcBef>
                <a:spcPct val="0"/>
              </a:spcBef>
              <a:buNone/>
              <a:defRPr sz="4000" b="1" kern="1200">
                <a:solidFill>
                  <a:schemeClr val="tx1"/>
                </a:solidFill>
                <a:latin typeface="Trebuchet MS" panose="020B0603020202020204" pitchFamily="34" charset="0"/>
                <a:ea typeface="+mj-ea"/>
                <a:cs typeface="+mj-cs"/>
              </a:defRPr>
            </a:lvl1pPr>
          </a:lstStyle>
          <a:p>
            <a:r>
              <a:rPr lang="en-US" dirty="0">
                <a:solidFill>
                  <a:srgbClr val="000000"/>
                </a:solidFill>
                <a:latin typeface="+mj-lt"/>
              </a:rPr>
              <a:t>History</a:t>
            </a:r>
            <a:endParaRPr lang="en-US" b="0" i="1" dirty="0">
              <a:latin typeface="+mj-lt"/>
            </a:endParaRPr>
          </a:p>
        </p:txBody>
      </p:sp>
    </p:spTree>
    <p:extLst>
      <p:ext uri="{BB962C8B-B14F-4D97-AF65-F5344CB8AC3E}">
        <p14:creationId xmlns:p14="http://schemas.microsoft.com/office/powerpoint/2010/main" val="258454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AFBAD-8A0E-6C9E-E440-40F262FA3090}"/>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2C2A2447-4121-6A52-9F92-1C3616F43C47}"/>
              </a:ext>
            </a:extLst>
          </p:cNvPr>
          <p:cNvSpPr>
            <a:spLocks noGrp="1"/>
          </p:cNvSpPr>
          <p:nvPr>
            <p:ph type="title"/>
          </p:nvPr>
        </p:nvSpPr>
        <p:spPr>
          <a:xfrm>
            <a:off x="304800" y="914400"/>
            <a:ext cx="7467600" cy="1143000"/>
          </a:xfrm>
        </p:spPr>
        <p:txBody>
          <a:bodyPr/>
          <a:lstStyle/>
          <a:p>
            <a:r>
              <a:rPr lang="en-US" dirty="0">
                <a:solidFill>
                  <a:srgbClr val="000000"/>
                </a:solidFill>
                <a:latin typeface="+mj-lt"/>
              </a:rPr>
              <a:t>History</a:t>
            </a:r>
            <a:endParaRPr lang="en-US" b="0" i="1" dirty="0">
              <a:latin typeface="+mj-lt"/>
            </a:endParaRPr>
          </a:p>
        </p:txBody>
      </p:sp>
      <p:sp>
        <p:nvSpPr>
          <p:cNvPr id="3" name="TextBox 2">
            <a:extLst>
              <a:ext uri="{FF2B5EF4-FFF2-40B4-BE49-F238E27FC236}">
                <a16:creationId xmlns:a16="http://schemas.microsoft.com/office/drawing/2014/main" id="{AEF998A6-F229-2281-D814-307986FD1D30}"/>
              </a:ext>
            </a:extLst>
          </p:cNvPr>
          <p:cNvSpPr txBox="1"/>
          <p:nvPr/>
        </p:nvSpPr>
        <p:spPr>
          <a:xfrm>
            <a:off x="-10391" y="1460242"/>
            <a:ext cx="8858250" cy="4708981"/>
          </a:xfrm>
          <a:prstGeom prst="rect">
            <a:avLst/>
          </a:prstGeom>
          <a:noFill/>
        </p:spPr>
        <p:txBody>
          <a:bodyPr wrap="square">
            <a:spAutoFit/>
          </a:bodyPr>
          <a:lstStyle/>
          <a:p>
            <a:pPr marL="742950" marR="0" lvl="1" indent="-285750">
              <a:buFont typeface="+mj-lt"/>
              <a:buAutoNum type="alphaLcPeriod"/>
            </a:pPr>
            <a:r>
              <a:rPr lang="en-US" sz="2000" dirty="0">
                <a:solidFill>
                  <a:srgbClr val="000000"/>
                </a:solidFill>
                <a:latin typeface="+mj-lt"/>
                <a:ea typeface="Aptos" panose="020B0004020202020204" pitchFamily="34" charset="0"/>
                <a:cs typeface="Metropolis"/>
              </a:rPr>
              <a:t>In 1935, the Social Security Act was passed, a</a:t>
            </a:r>
            <a:r>
              <a:rPr lang="en-US" sz="2000" dirty="0">
                <a:solidFill>
                  <a:srgbClr val="000000"/>
                </a:solidFill>
                <a:effectLst/>
                <a:latin typeface="+mj-lt"/>
                <a:ea typeface="Aptos" panose="020B0004020202020204" pitchFamily="34" charset="0"/>
                <a:cs typeface="Metropolis"/>
              </a:rPr>
              <a:t>nd tax withholdings began in 1937.</a:t>
            </a:r>
            <a:r>
              <a:rPr lang="en-US" sz="2000" b="1" dirty="0">
                <a:solidFill>
                  <a:srgbClr val="000000"/>
                </a:solidFill>
                <a:effectLst/>
                <a:latin typeface="+mj-lt"/>
                <a:ea typeface="Aptos" panose="020B0004020202020204" pitchFamily="34" charset="0"/>
                <a:cs typeface="Metropolis"/>
              </a:rPr>
              <a:t> </a:t>
            </a:r>
            <a:r>
              <a:rPr lang="en-US" sz="2000" dirty="0">
                <a:solidFill>
                  <a:srgbClr val="000000"/>
                </a:solidFill>
                <a:effectLst/>
                <a:latin typeface="+mj-lt"/>
                <a:ea typeface="Aptos" panose="020B0004020202020204" pitchFamily="34" charset="0"/>
                <a:cs typeface="Metropolis"/>
              </a:rPr>
              <a:t>Under the original act, state and local government employees were excluded from coverage because of unresolved legal questions about the federal government’s authority to impose taxes on state and local governments and their employees.</a:t>
            </a:r>
          </a:p>
          <a:p>
            <a:pPr marL="742950" marR="0" lvl="1" indent="-285750">
              <a:buFont typeface="+mj-lt"/>
              <a:buAutoNum type="alphaLcPeriod"/>
            </a:pPr>
            <a:endParaRPr lang="en-US" sz="2000" dirty="0">
              <a:solidFill>
                <a:srgbClr val="000000"/>
              </a:solidFill>
              <a:effectLst/>
              <a:latin typeface="+mj-lt"/>
              <a:ea typeface="Aptos" panose="020B0004020202020204" pitchFamily="34" charset="0"/>
              <a:cs typeface="Metropolis"/>
            </a:endParaRPr>
          </a:p>
          <a:p>
            <a:pPr marL="742950" marR="0" lvl="1" indent="-285750">
              <a:buFont typeface="+mj-lt"/>
              <a:buAutoNum type="alphaLcPeriod"/>
            </a:pPr>
            <a:r>
              <a:rPr lang="en-US" sz="2000" dirty="0">
                <a:latin typeface="+mj-lt"/>
              </a:rPr>
              <a:t>In 1951, states could enter into voluntary agreements with the federal government to provide Social Security coverage to public employees (aka – Section 218 Agreement pursuant to Section 218 of the Social Security Act). Existing retirement systems were excluded at the time of signing. Political subdivisions of the state join the Section 218 agreement and enroll their employees in Social Security via a modification to the agreement. </a:t>
            </a:r>
          </a:p>
          <a:p>
            <a:pPr marL="742950" lvl="1" indent="-285750">
              <a:buFont typeface="+mj-lt"/>
              <a:buAutoNum type="alphaLcPeriod"/>
            </a:pPr>
            <a:endParaRPr lang="en-US" sz="2000" dirty="0">
              <a:latin typeface="+mj-lt"/>
            </a:endParaRPr>
          </a:p>
          <a:p>
            <a:pPr marL="742950" lvl="1" indent="-285750">
              <a:buFont typeface="+mj-lt"/>
              <a:buAutoNum type="alphaLcPeriod"/>
            </a:pPr>
            <a:r>
              <a:rPr lang="en-US" sz="2000" dirty="0">
                <a:latin typeface="+mj-lt"/>
              </a:rPr>
              <a:t>On July 1, 1966, employees covered under a Section 218 Agreement were automatically covered for Medicare. In 1986, Medicare became mandatory.</a:t>
            </a:r>
          </a:p>
        </p:txBody>
      </p:sp>
    </p:spTree>
    <p:extLst>
      <p:ext uri="{BB962C8B-B14F-4D97-AF65-F5344CB8AC3E}">
        <p14:creationId xmlns:p14="http://schemas.microsoft.com/office/powerpoint/2010/main" val="1277904429"/>
      </p:ext>
    </p:extLst>
  </p:cSld>
  <p:clrMapOvr>
    <a:masterClrMapping/>
  </p:clrMapOvr>
</p:sld>
</file>

<file path=ppt/theme/theme1.xml><?xml version="1.0" encoding="utf-8"?>
<a:theme xmlns:a="http://schemas.openxmlformats.org/drawingml/2006/main" name="MSRB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rst/ las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8555</TotalTime>
  <Words>946</Words>
  <Application>Microsoft Office PowerPoint</Application>
  <PresentationFormat>On-screen Show (4:3)</PresentationFormat>
  <Paragraphs>112</Paragraphs>
  <Slides>14</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Adobe Caslon Pro</vt:lpstr>
      <vt:lpstr>Adobe Caslon Pro Bold</vt:lpstr>
      <vt:lpstr>Aptos</vt:lpstr>
      <vt:lpstr>Arial</vt:lpstr>
      <vt:lpstr>Calibri</vt:lpstr>
      <vt:lpstr>Courier New</vt:lpstr>
      <vt:lpstr>Helvetica</vt:lpstr>
      <vt:lpstr>Trebuchet MS</vt:lpstr>
      <vt:lpstr>Wingdings</vt:lpstr>
      <vt:lpstr>MSRB theme</vt:lpstr>
      <vt:lpstr>first/ last slide</vt:lpstr>
      <vt:lpstr>PowerPoint Presentation</vt:lpstr>
      <vt:lpstr>Introductions</vt:lpstr>
      <vt:lpstr>MSRB Staffing Improvements</vt:lpstr>
      <vt:lpstr>Progress at MSRB</vt:lpstr>
      <vt:lpstr>Progress at MSRB</vt:lpstr>
      <vt:lpstr>PowerPoint Presentation</vt:lpstr>
      <vt:lpstr>The Executive Director of the Massachusetts State Employees’ Retirement System (MSERS) also serves as the State Social Security Administrator (SSSA) for Massachusetts.</vt:lpstr>
      <vt:lpstr>PowerPoint Presentation</vt:lpstr>
      <vt:lpstr>History</vt:lpstr>
      <vt:lpstr>The Process Roles and Responsibilities</vt:lpstr>
      <vt:lpstr>PowerPoint Presentation</vt:lpstr>
      <vt:lpstr>PowerPoint Presentation</vt:lpstr>
      <vt:lpstr>PowerPoint Presentation</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Daddona</dc:creator>
  <cp:lastModifiedBy>Mercure, Laura (TRE)</cp:lastModifiedBy>
  <cp:revision>650</cp:revision>
  <cp:lastPrinted>2023-09-25T14:19:52Z</cp:lastPrinted>
  <dcterms:created xsi:type="dcterms:W3CDTF">2014-06-23T14:20:11Z</dcterms:created>
  <dcterms:modified xsi:type="dcterms:W3CDTF">2025-11-24T14:49:07Z</dcterms:modified>
</cp:coreProperties>
</file>