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9"/>
  </p:notesMasterIdLst>
  <p:sldIdLst>
    <p:sldId id="256" r:id="rId5"/>
    <p:sldId id="257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 showGuides="1">
      <p:cViewPr varScale="1">
        <p:scale>
          <a:sx n="48" d="100"/>
          <a:sy n="48" d="100"/>
        </p:scale>
        <p:origin x="994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4D8A6-15B7-8941-8AAF-D8A3CA016745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F2AF0-D1F4-8C48-AEB1-1FE63146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1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F2AF0-D1F4-8C48-AEB1-1FE631466A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5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172" y="1600200"/>
            <a:ext cx="10975658" cy="4038600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tx1"/>
                </a:solidFill>
                <a:effectLst/>
                <a:latin typeface="Montserrat SemiBold" pitchFamily="2" charset="77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3667" y="5638800"/>
            <a:ext cx="8612843" cy="1220168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spcBef>
                <a:spcPts val="1200"/>
              </a:spcBef>
              <a:buNone/>
              <a:defRPr sz="1800" b="1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 Title  |  PERAC</a:t>
            </a:r>
          </a:p>
          <a:p>
            <a:r>
              <a:rPr lang="en-US" dirty="0"/>
              <a:t>SPRING MACRS </a:t>
            </a:r>
          </a:p>
          <a:p>
            <a:r>
              <a:rPr lang="en-US" dirty="0"/>
              <a:t>JUNE xx, 2025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D05FE3-B00D-3405-3181-2EB143D5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048" y="6553200"/>
            <a:ext cx="53195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fld id="{AB494183-4E62-1F4A-860B-C65805D0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1326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347" y="1371600"/>
            <a:ext cx="10971053" cy="914400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72" y="2516188"/>
            <a:ext cx="10974229" cy="388461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200"/>
              </a:lnSpc>
              <a:spcBef>
                <a:spcPts val="1800"/>
              </a:spcBef>
              <a:buClr>
                <a:srgbClr val="692244"/>
              </a:buClr>
              <a:buSzPct val="125000"/>
              <a:buFont typeface="Wingdings" pitchFamily="2" charset="2"/>
              <a:buChar char="§"/>
              <a:defRPr sz="2800" b="0" i="0">
                <a:solidFill>
                  <a:schemeClr val="tx1"/>
                </a:solidFill>
                <a:latin typeface="Montserrat" pitchFamily="2" charset="77"/>
              </a:defRPr>
            </a:lvl1pPr>
            <a:lvl2pPr marL="635000" indent="-296863">
              <a:lnSpc>
                <a:spcPts val="2800"/>
              </a:lnSpc>
              <a:spcBef>
                <a:spcPts val="1200"/>
              </a:spcBef>
              <a:buClr>
                <a:srgbClr val="692244"/>
              </a:buClr>
              <a:buSzPct val="125000"/>
              <a:buFont typeface="Arial" pitchFamily="34" charset="0"/>
              <a:buChar char="•"/>
              <a:defRPr sz="2400" b="0" i="0">
                <a:solidFill>
                  <a:schemeClr val="tx1"/>
                </a:solidFill>
                <a:latin typeface="Montserrat" pitchFamily="2" charset="77"/>
              </a:defRPr>
            </a:lvl2pPr>
            <a:lvl3pPr marL="1030288" indent="-338138">
              <a:lnSpc>
                <a:spcPts val="2400"/>
              </a:lnSpc>
              <a:spcBef>
                <a:spcPts val="600"/>
              </a:spcBef>
              <a:buClr>
                <a:srgbClr val="692244"/>
              </a:buClr>
              <a:buSzPct val="100000"/>
              <a:buFont typeface="Courier New" pitchFamily="49" charset="0"/>
              <a:buChar char="o"/>
              <a:defRPr sz="2000" b="0" i="0">
                <a:solidFill>
                  <a:schemeClr val="tx1"/>
                </a:solidFill>
                <a:latin typeface="Montserrat" pitchFamily="2" charset="77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2AF4DD-64A0-CFEB-EC49-3C7105158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048" y="6553200"/>
            <a:ext cx="53195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fld id="{AB494183-4E62-1F4A-860B-C65805D0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762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603B8EE-31A5-1C4B-863D-D118924853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347" y="1524000"/>
            <a:ext cx="10970894" cy="41148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600" b="1" i="0">
                <a:solidFill>
                  <a:schemeClr val="tx1"/>
                </a:solidFill>
                <a:latin typeface="Montserrat SemiBold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F81175-CA90-B102-3BAA-096542A3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048" y="6553200"/>
            <a:ext cx="53195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fld id="{AB494183-4E62-1F4A-860B-C65805D0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605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348" y="1371600"/>
            <a:ext cx="10970894" cy="915988"/>
          </a:xfrm>
        </p:spPr>
        <p:txBody>
          <a:bodyPr/>
          <a:lstStyle>
            <a:lvl1pPr>
              <a:defRPr b="1" i="0"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1435" y="2514600"/>
            <a:ext cx="5388345" cy="4683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Montserrat" pitchFamily="2" charset="77"/>
                <a:cs typeface="Montserra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435" y="3211512"/>
            <a:ext cx="5365081" cy="3265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804A63"/>
              </a:buClr>
              <a:buSzPct val="125000"/>
              <a:buFont typeface="Wingdings" charset="2"/>
              <a:buChar char="§"/>
              <a:defRPr sz="2000" b="0" i="0">
                <a:latin typeface="Montserrat" pitchFamily="2" charset="77"/>
                <a:cs typeface="Montserrat" pitchFamily="2" charset="77"/>
              </a:defRPr>
            </a:lvl1pPr>
            <a:lvl2pPr marL="742950" indent="-285750">
              <a:buClr>
                <a:srgbClr val="804A63"/>
              </a:buClr>
              <a:buSzPct val="125000"/>
              <a:buFont typeface="Arial"/>
              <a:buChar char="•"/>
              <a:defRPr sz="1800" b="0" i="0">
                <a:latin typeface="Montserrat" pitchFamily="2" charset="77"/>
                <a:cs typeface="Montserrat" pitchFamily="2" charset="77"/>
              </a:defRPr>
            </a:lvl2pPr>
            <a:lvl3pPr marL="1143000" indent="-228600">
              <a:buClr>
                <a:srgbClr val="804A63"/>
              </a:buClr>
              <a:buSzPct val="125000"/>
              <a:buFont typeface="Courier New"/>
              <a:buChar char="o"/>
              <a:defRPr sz="1600" b="0" i="0">
                <a:latin typeface="Montserrat" pitchFamily="2" charset="77"/>
                <a:cs typeface="Montserrat" pitchFamily="2" charset="77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2514600"/>
            <a:ext cx="5388874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Montserrat" pitchFamily="2" charset="77"/>
                <a:cs typeface="Montserra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211512"/>
            <a:ext cx="5388874" cy="3265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804A63"/>
              </a:buClr>
              <a:buSzPct val="125000"/>
              <a:buFont typeface="Wingdings" charset="2"/>
              <a:buChar char="§"/>
              <a:defRPr sz="2000" b="0" i="0">
                <a:latin typeface="Montserrat" pitchFamily="2" charset="77"/>
                <a:cs typeface="Montserrat" pitchFamily="2" charset="77"/>
              </a:defRPr>
            </a:lvl1pPr>
            <a:lvl2pPr marL="742950" indent="-285750">
              <a:buClr>
                <a:srgbClr val="804A63"/>
              </a:buClr>
              <a:buSzPct val="125000"/>
              <a:buFont typeface="Arial"/>
              <a:buChar char="•"/>
              <a:defRPr sz="1800" b="0" i="0">
                <a:latin typeface="Montserrat" pitchFamily="2" charset="77"/>
                <a:cs typeface="Montserrat" pitchFamily="2" charset="77"/>
              </a:defRPr>
            </a:lvl2pPr>
            <a:lvl3pPr marL="1143000" indent="-228600">
              <a:buClr>
                <a:srgbClr val="804A63"/>
              </a:buClr>
              <a:buSzPct val="125000"/>
              <a:buFont typeface="Courier New"/>
              <a:buChar char="o"/>
              <a:defRPr sz="1600" b="0" i="0">
                <a:latin typeface="Montserrat" pitchFamily="2" charset="77"/>
                <a:cs typeface="Montserrat" pitchFamily="2" charset="77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39DA89-8D58-EC1F-0476-8205D91F8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0048" y="6553200"/>
            <a:ext cx="53195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fld id="{AB494183-4E62-1F4A-860B-C65805D0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943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4278" y="2514600"/>
            <a:ext cx="7889552" cy="915988"/>
          </a:xfrm>
        </p:spPr>
        <p:txBody>
          <a:bodyPr/>
          <a:lstStyle>
            <a:lvl1pPr algn="ctr">
              <a:defRPr b="1" i="0" spc="300">
                <a:latin typeface="Montserrat" pitchFamily="2" charset="77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14B6C66-8D9C-BF0F-D5C5-E18B018D9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048" y="6553200"/>
            <a:ext cx="53195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fld id="{AB494183-4E62-1F4A-860B-C65805D0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561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172" y="1371600"/>
            <a:ext cx="1097407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0048" y="6553200"/>
            <a:ext cx="53195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fld id="{AB494183-4E62-1F4A-860B-C65805D00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6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wip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Montserrat SemiBold" pitchFamily="2" charset="77"/>
          <a:ea typeface="Tahoma" panose="020B0604030504040204" pitchFamily="34" charset="0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84">
          <p15:clr>
            <a:srgbClr val="F26B43"/>
          </p15:clr>
        </p15:guide>
        <p15:guide id="2" pos="383">
          <p15:clr>
            <a:srgbClr val="F26B43"/>
          </p15:clr>
        </p15:guide>
        <p15:guide id="3" pos="7295">
          <p15:clr>
            <a:srgbClr val="F26B43"/>
          </p15:clr>
        </p15:guide>
        <p15:guide id="4" orient="horz" pos="14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PERAC.help@mass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870E-3715-AF95-0BF4-19CA3DA5C0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PERAC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DEBA19-3980-247F-7041-FCE16D293E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ts val="1600"/>
              </a:lnSpc>
            </a:pPr>
            <a:r>
              <a:rPr lang="en-US" sz="1400" dirty="0"/>
              <a:t>Bill Keefe, Executive Director | PERAC</a:t>
            </a:r>
          </a:p>
          <a:p>
            <a:pPr>
              <a:lnSpc>
                <a:spcPts val="1600"/>
              </a:lnSpc>
            </a:pPr>
            <a:r>
              <a:rPr lang="en-US" sz="1400" dirty="0"/>
              <a:t>SPRING MACRS</a:t>
            </a:r>
          </a:p>
          <a:p>
            <a:pPr>
              <a:lnSpc>
                <a:spcPts val="1600"/>
              </a:lnSpc>
            </a:pPr>
            <a:r>
              <a:rPr lang="en-US" sz="1400" dirty="0"/>
              <a:t>JUNE 2, 2025</a:t>
            </a:r>
          </a:p>
        </p:txBody>
      </p:sp>
    </p:spTree>
    <p:extLst>
      <p:ext uri="{BB962C8B-B14F-4D97-AF65-F5344CB8AC3E}">
        <p14:creationId xmlns:p14="http://schemas.microsoft.com/office/powerpoint/2010/main" val="422912477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44FADC-D17C-BCA3-63B7-CA8A81454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3995" y="1483667"/>
            <a:ext cx="7088862" cy="4804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60E80-95D7-B504-75C3-5BA8A6E81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494183-4E62-1F4A-860B-C65805D00C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0206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BA8C-BBA5-EF87-9FF5-862F09BB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Communities hosting a Fellow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A494B-97BF-18E2-304D-C9A58EF6F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17" y="2150417"/>
            <a:ext cx="11458378" cy="4307139"/>
          </a:xfrm>
        </p:spPr>
        <p:txBody>
          <a:bodyPr numCol="3"/>
          <a:lstStyle/>
          <a:p>
            <a:r>
              <a:rPr lang="en-US" sz="2600" dirty="0"/>
              <a:t>Amesbury</a:t>
            </a:r>
          </a:p>
          <a:p>
            <a:r>
              <a:rPr lang="en-US" sz="2600" dirty="0"/>
              <a:t>Boston</a:t>
            </a:r>
          </a:p>
          <a:p>
            <a:r>
              <a:rPr lang="en-US" sz="2600" dirty="0"/>
              <a:t>Brookline</a:t>
            </a:r>
          </a:p>
          <a:p>
            <a:r>
              <a:rPr lang="en-US" sz="2600" dirty="0"/>
              <a:t>Cambridge</a:t>
            </a:r>
          </a:p>
          <a:p>
            <a:r>
              <a:rPr lang="en-US" sz="2600" dirty="0"/>
              <a:t>Concord</a:t>
            </a:r>
          </a:p>
          <a:p>
            <a:r>
              <a:rPr lang="en-US" sz="2600" dirty="0"/>
              <a:t>Easthampton</a:t>
            </a:r>
          </a:p>
          <a:p>
            <a:r>
              <a:rPr lang="en-US" sz="2600" dirty="0"/>
              <a:t>Fall River</a:t>
            </a:r>
          </a:p>
          <a:p>
            <a:endParaRPr lang="en-US" sz="2600" dirty="0"/>
          </a:p>
          <a:p>
            <a:r>
              <a:rPr lang="en-US" sz="2600" dirty="0"/>
              <a:t>Fitchburg</a:t>
            </a:r>
          </a:p>
          <a:p>
            <a:r>
              <a:rPr lang="en-US" sz="2600" dirty="0"/>
              <a:t>Framingham</a:t>
            </a:r>
          </a:p>
          <a:p>
            <a:r>
              <a:rPr lang="en-US" sz="2600" dirty="0"/>
              <a:t>Holyoke</a:t>
            </a:r>
          </a:p>
          <a:p>
            <a:r>
              <a:rPr lang="en-US" sz="2600" dirty="0"/>
              <a:t>Lawrence</a:t>
            </a:r>
          </a:p>
          <a:p>
            <a:r>
              <a:rPr lang="en-US" sz="2600" dirty="0"/>
              <a:t>Lexington</a:t>
            </a:r>
          </a:p>
          <a:p>
            <a:r>
              <a:rPr lang="en-US" sz="2600" dirty="0"/>
              <a:t>Lynn</a:t>
            </a:r>
          </a:p>
          <a:p>
            <a:r>
              <a:rPr lang="en-US" sz="2600" dirty="0"/>
              <a:t>Natick</a:t>
            </a:r>
          </a:p>
          <a:p>
            <a:endParaRPr lang="en-US" sz="2600" dirty="0"/>
          </a:p>
          <a:p>
            <a:r>
              <a:rPr lang="en-US" sz="2600" dirty="0"/>
              <a:t>North Adams</a:t>
            </a:r>
          </a:p>
          <a:p>
            <a:r>
              <a:rPr lang="en-US" sz="2600" dirty="0"/>
              <a:t>Pittsfield</a:t>
            </a:r>
          </a:p>
          <a:p>
            <a:r>
              <a:rPr lang="en-US" sz="2600" dirty="0"/>
              <a:t>Revere</a:t>
            </a:r>
          </a:p>
          <a:p>
            <a:r>
              <a:rPr lang="en-US" sz="2600" dirty="0"/>
              <a:t>Shrewsbury</a:t>
            </a:r>
          </a:p>
          <a:p>
            <a:r>
              <a:rPr lang="en-US" sz="2600" dirty="0"/>
              <a:t>Springfield</a:t>
            </a:r>
          </a:p>
          <a:p>
            <a:r>
              <a:rPr lang="en-US" sz="2600" dirty="0"/>
              <a:t>Westfield</a:t>
            </a:r>
          </a:p>
          <a:p>
            <a:r>
              <a:rPr lang="en-US" sz="2600" dirty="0"/>
              <a:t>Worcester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050E-A6EA-083E-4B5E-326747AAB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494183-4E62-1F4A-860B-C65805D00C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3753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85589-4ADA-9A8E-BBA6-D052970D5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85" y="5772412"/>
            <a:ext cx="10974229" cy="933188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u="sng" dirty="0">
                <a:hlinkClick r:id="rId2"/>
              </a:rPr>
              <a:t>PERAC.help@mass.gov</a:t>
            </a:r>
            <a:r>
              <a:rPr lang="en-US" sz="4800" dirty="0"/>
              <a:t> instead</a:t>
            </a:r>
            <a:endParaRPr lang="en-US" sz="4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36352-173F-5775-37CF-FDDB21E3E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494183-4E62-1F4A-860B-C65805D00C0B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No Scott Allowed">
            <a:extLst>
              <a:ext uri="{FF2B5EF4-FFF2-40B4-BE49-F238E27FC236}">
                <a16:creationId xmlns:a16="http://schemas.microsoft.com/office/drawing/2014/main" id="{64CA4C0B-F184-FB7B-CC56-5895AF815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49" y="1390389"/>
            <a:ext cx="4052172" cy="405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8960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ACRS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RS2025.potx" id="{9BC7EE5F-2EC7-3F45-A69C-C76B3A4CC362}" vid="{D6139D2F-D12B-FA46-8DF0-658FDC7ACB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b9bc98c-3d89-47f9-b399-0ff39d0d014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E4F186B53C4F4CA243AB01225CA234" ma:contentTypeVersion="16" ma:contentTypeDescription="Create a new document." ma:contentTypeScope="" ma:versionID="aadd7122063402988e183f7063b2d5e0">
  <xsd:schema xmlns:xsd="http://www.w3.org/2001/XMLSchema" xmlns:xs="http://www.w3.org/2001/XMLSchema" xmlns:p="http://schemas.microsoft.com/office/2006/metadata/properties" xmlns:ns3="7b9bc98c-3d89-47f9-b399-0ff39d0d0144" xmlns:ns4="f65fcc82-4e93-4ec3-b37a-899834fb0f5d" targetNamespace="http://schemas.microsoft.com/office/2006/metadata/properties" ma:root="true" ma:fieldsID="492a0553ed58dd0667942bf146518dd9" ns3:_="" ns4:_="">
    <xsd:import namespace="7b9bc98c-3d89-47f9-b399-0ff39d0d0144"/>
    <xsd:import namespace="f65fcc82-4e93-4ec3-b37a-899834fb0f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bc98c-3d89-47f9-b399-0ff39d0d0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fcc82-4e93-4ec3-b37a-899834fb0f5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8EA264-43A9-4407-849D-BCB68E886AC9}">
  <ds:schemaRefs>
    <ds:schemaRef ds:uri="7b9bc98c-3d89-47f9-b399-0ff39d0d0144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f65fcc82-4e93-4ec3-b37a-899834fb0f5d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2708F68-CFE3-4CBA-ACE4-7DBABDBD7C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A17AEA-810F-4B53-B96F-B3B3D5E075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9bc98c-3d89-47f9-b399-0ff39d0d0144"/>
    <ds:schemaRef ds:uri="f65fcc82-4e93-4ec3-b37a-899834fb0f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MACRS2025</Template>
  <TotalTime>313</TotalTime>
  <Words>54</Words>
  <Application>Microsoft Office PowerPoint</Application>
  <PresentationFormat>Widescreen</PresentationFormat>
  <Paragraphs>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Courier New</vt:lpstr>
      <vt:lpstr>Montserrat</vt:lpstr>
      <vt:lpstr>Montserrat SemiBold</vt:lpstr>
      <vt:lpstr>Trebuchet MS</vt:lpstr>
      <vt:lpstr>Wingdings</vt:lpstr>
      <vt:lpstr>MACRS_2016</vt:lpstr>
      <vt:lpstr>PERAC UPDATES</vt:lpstr>
      <vt:lpstr>PowerPoint Presentation</vt:lpstr>
      <vt:lpstr>Communities hosting a Fellow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McMahon, Karen H. (PER)</dc:creator>
  <cp:lastModifiedBy>KKB</cp:lastModifiedBy>
  <cp:revision>4</cp:revision>
  <dcterms:created xsi:type="dcterms:W3CDTF">2025-05-29T21:24:55Z</dcterms:created>
  <dcterms:modified xsi:type="dcterms:W3CDTF">2025-06-04T13:11:40Z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0x010100EBE4F186B53C4F4CA243AB01225CA234</vt:lpwstr>
  </property>
</Properties>
</file>