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9" r:id="rId4"/>
    <p:sldId id="260" r:id="rId5"/>
    <p:sldId id="271" r:id="rId6"/>
    <p:sldId id="262" r:id="rId7"/>
    <p:sldId id="263" r:id="rId8"/>
    <p:sldId id="264" r:id="rId9"/>
    <p:sldId id="265" r:id="rId10"/>
    <p:sldId id="268" r:id="rId11"/>
    <p:sldId id="266" r:id="rId12"/>
    <p:sldId id="267" r:id="rId13"/>
    <p:sldId id="269" r:id="rId14"/>
    <p:sldId id="270" r:id="rId15"/>
  </p:sldIdLst>
  <p:sldSz cx="12192000" cy="16256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DB64FC9-AD72-4132-803B-615B36D127EA}">
          <p14:sldIdLst>
            <p14:sldId id="256"/>
            <p14:sldId id="257"/>
            <p14:sldId id="259"/>
            <p14:sldId id="260"/>
            <p14:sldId id="271"/>
          </p14:sldIdLst>
        </p14:section>
        <p14:section name="Untitled Section" id="{BB38AE84-95C9-4864-BE03-A7359D84D6F8}">
          <p14:sldIdLst>
            <p14:sldId id="262"/>
            <p14:sldId id="263"/>
            <p14:sldId id="264"/>
            <p14:sldId id="265"/>
            <p14:sldId id="268"/>
            <p14:sldId id="266"/>
            <p14:sldId id="267"/>
          </p14:sldIdLst>
        </p14:section>
        <p14:section name="Untitled Section" id="{1124570C-91A6-428A-9A60-5B4A3E149CE3}">
          <p14:sldIdLst>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5" d="100"/>
          <a:sy n="45" d="100"/>
        </p:scale>
        <p:origin x="311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AFA59F-90BE-4B15-AC93-2F6BBD827098}"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1873362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AFA59F-90BE-4B15-AC93-2F6BBD827098}"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3385925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AFA59F-90BE-4B15-AC93-2F6BBD827098}"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4139454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AFA59F-90BE-4B15-AC93-2F6BBD827098}"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826582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AFA59F-90BE-4B15-AC93-2F6BBD827098}"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176665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AFA59F-90BE-4B15-AC93-2F6BBD827098}"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2453618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5937956"/>
            <a:ext cx="5157787" cy="8733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5937956"/>
            <a:ext cx="5183188" cy="8733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AFA59F-90BE-4B15-AC93-2F6BBD827098}" type="datetimeFigureOut">
              <a:rPr lang="en-US" smtClean="0"/>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3430718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AFA59F-90BE-4B15-AC93-2F6BBD827098}" type="datetimeFigureOut">
              <a:rPr lang="en-US" smtClean="0"/>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156141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AFA59F-90BE-4B15-AC93-2F6BBD827098}" type="datetimeFigureOut">
              <a:rPr lang="en-US" smtClean="0"/>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2187179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2DAFA59F-90BE-4B15-AC93-2F6BBD827098}"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3205289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2DAFA59F-90BE-4B15-AC93-2F6BBD827098}"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A310F-200E-424E-A745-5D428E5306A5}" type="slidenum">
              <a:rPr lang="en-US" smtClean="0"/>
              <a:t>‹#›</a:t>
            </a:fld>
            <a:endParaRPr lang="en-US"/>
          </a:p>
        </p:txBody>
      </p:sp>
    </p:spTree>
    <p:extLst>
      <p:ext uri="{BB962C8B-B14F-4D97-AF65-F5344CB8AC3E}">
        <p14:creationId xmlns:p14="http://schemas.microsoft.com/office/powerpoint/2010/main" val="4201711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82000"/>
                  </a:schemeClr>
                </a:solidFill>
              </a:defRPr>
            </a:lvl1pPr>
          </a:lstStyle>
          <a:p>
            <a:fld id="{2DAFA59F-90BE-4B15-AC93-2F6BBD827098}" type="datetimeFigureOut">
              <a:rPr lang="en-US" smtClean="0"/>
              <a:t>12/5/2025</a:t>
            </a:fld>
            <a:endParaRPr 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82000"/>
                  </a:schemeClr>
                </a:solidFill>
              </a:defRPr>
            </a:lvl1pPr>
          </a:lstStyle>
          <a:p>
            <a:fld id="{AB0A310F-200E-424E-A745-5D428E5306A5}" type="slidenum">
              <a:rPr lang="en-US" smtClean="0"/>
              <a:t>‹#›</a:t>
            </a:fld>
            <a:endParaRPr lang="en-US"/>
          </a:p>
        </p:txBody>
      </p:sp>
    </p:spTree>
    <p:extLst>
      <p:ext uri="{BB962C8B-B14F-4D97-AF65-F5344CB8AC3E}">
        <p14:creationId xmlns:p14="http://schemas.microsoft.com/office/powerpoint/2010/main" val="180412178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F4663-09F1-7507-A8FE-60D1944E5A78}"/>
              </a:ext>
            </a:extLst>
          </p:cNvPr>
          <p:cNvSpPr>
            <a:spLocks noGrp="1"/>
          </p:cNvSpPr>
          <p:nvPr>
            <p:ph type="ctrTitle"/>
          </p:nvPr>
        </p:nvSpPr>
        <p:spPr/>
        <p:txBody>
          <a:bodyPr/>
          <a:lstStyle/>
          <a:p>
            <a:r>
              <a:rPr lang="en-US" dirty="0"/>
              <a:t>MACRS Dec. 2025</a:t>
            </a:r>
            <a:br>
              <a:rPr lang="en-US" dirty="0"/>
            </a:br>
            <a:endParaRPr lang="en-US" dirty="0"/>
          </a:p>
        </p:txBody>
      </p:sp>
      <p:sp>
        <p:nvSpPr>
          <p:cNvPr id="3" name="Subtitle 2">
            <a:extLst>
              <a:ext uri="{FF2B5EF4-FFF2-40B4-BE49-F238E27FC236}">
                <a16:creationId xmlns:a16="http://schemas.microsoft.com/office/drawing/2014/main" id="{BC9A35EA-0EE8-3FF4-8758-B0910B354FDA}"/>
              </a:ext>
            </a:extLst>
          </p:cNvPr>
          <p:cNvSpPr>
            <a:spLocks noGrp="1"/>
          </p:cNvSpPr>
          <p:nvPr>
            <p:ph type="subTitle" idx="1"/>
          </p:nvPr>
        </p:nvSpPr>
        <p:spPr/>
        <p:txBody>
          <a:bodyPr>
            <a:normAutofit/>
          </a:bodyPr>
          <a:lstStyle/>
          <a:p>
            <a:r>
              <a:rPr lang="en-US" sz="3000" dirty="0"/>
              <a:t>Directors’ Roundtable</a:t>
            </a:r>
          </a:p>
        </p:txBody>
      </p:sp>
    </p:spTree>
    <p:extLst>
      <p:ext uri="{BB962C8B-B14F-4D97-AF65-F5344CB8AC3E}">
        <p14:creationId xmlns:p14="http://schemas.microsoft.com/office/powerpoint/2010/main" val="1629424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7ED6E-23A8-C554-80F6-720D732BA2BB}"/>
              </a:ext>
            </a:extLst>
          </p:cNvPr>
          <p:cNvSpPr>
            <a:spLocks noGrp="1"/>
          </p:cNvSpPr>
          <p:nvPr>
            <p:ph type="title"/>
          </p:nvPr>
        </p:nvSpPr>
        <p:spPr>
          <a:xfrm>
            <a:off x="838200" y="865485"/>
            <a:ext cx="10515600" cy="1643799"/>
          </a:xfrm>
        </p:spPr>
        <p:txBody>
          <a:bodyPr/>
          <a:lstStyle/>
          <a:p>
            <a:r>
              <a:rPr lang="en-US" dirty="0"/>
              <a:t>4890- Military Service Fund</a:t>
            </a:r>
          </a:p>
        </p:txBody>
      </p:sp>
      <p:sp>
        <p:nvSpPr>
          <p:cNvPr id="3" name="Content Placeholder 2">
            <a:extLst>
              <a:ext uri="{FF2B5EF4-FFF2-40B4-BE49-F238E27FC236}">
                <a16:creationId xmlns:a16="http://schemas.microsoft.com/office/drawing/2014/main" id="{3F4E84AE-66B0-FFDB-5D3F-9D8AA98473E3}"/>
              </a:ext>
            </a:extLst>
          </p:cNvPr>
          <p:cNvSpPr>
            <a:spLocks noGrp="1"/>
          </p:cNvSpPr>
          <p:nvPr>
            <p:ph idx="1"/>
          </p:nvPr>
        </p:nvSpPr>
        <p:spPr>
          <a:xfrm>
            <a:off x="838200" y="2509285"/>
            <a:ext cx="10515600" cy="12132406"/>
          </a:xfrm>
        </p:spPr>
        <p:txBody>
          <a:bodyPr/>
          <a:lstStyle/>
          <a:p>
            <a:r>
              <a:rPr lang="en-US" dirty="0"/>
              <a:t>MGL. c 32 s. 22(7) – mandates that the Board calculate what would have been paid into the system </a:t>
            </a:r>
          </a:p>
          <a:p>
            <a:endParaRPr lang="en-US" dirty="0"/>
          </a:p>
          <a:p>
            <a:r>
              <a:rPr lang="en-US" dirty="0"/>
              <a:t>MGL. c 32 s. 22(4)(b)- When the member retires   (or an eligible beneficiary receives 12(2)(d)), the amount in the Military Service Fund plus interest should be added to the member’s regular accumulated deductions and used in the calculation.  </a:t>
            </a:r>
          </a:p>
          <a:p>
            <a:pPr lvl="1"/>
            <a:endParaRPr lang="en-US" dirty="0"/>
          </a:p>
          <a:p>
            <a:pPr lvl="1"/>
            <a:r>
              <a:rPr lang="en-US" dirty="0"/>
              <a:t>If member refunds/dies prior to retirement with no eligible s. 12 beneficiary, then reduce the next year’s appropriation assessment by the amount in the member’s Military Service fund.  </a:t>
            </a:r>
          </a:p>
          <a:p>
            <a:pPr lvl="1"/>
            <a:endParaRPr lang="en-US" dirty="0"/>
          </a:p>
          <a:p>
            <a:pPr lvl="1"/>
            <a:r>
              <a:rPr lang="en-US" dirty="0"/>
              <a:t>If member transfers, original Board keeps the military funds on deposit and advises the new System.  The transfer will take place upon retirement.</a:t>
            </a:r>
          </a:p>
        </p:txBody>
      </p:sp>
    </p:spTree>
    <p:extLst>
      <p:ext uri="{BB962C8B-B14F-4D97-AF65-F5344CB8AC3E}">
        <p14:creationId xmlns:p14="http://schemas.microsoft.com/office/powerpoint/2010/main" val="3743383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1FC29-DD1D-9BCD-165D-6FBFA8564F44}"/>
              </a:ext>
            </a:extLst>
          </p:cNvPr>
          <p:cNvSpPr>
            <a:spLocks noGrp="1"/>
          </p:cNvSpPr>
          <p:nvPr>
            <p:ph type="title"/>
          </p:nvPr>
        </p:nvSpPr>
        <p:spPr/>
        <p:txBody>
          <a:bodyPr/>
          <a:lstStyle/>
          <a:p>
            <a:r>
              <a:rPr lang="en-US" u="sng" dirty="0"/>
              <a:t>Example</a:t>
            </a:r>
            <a:r>
              <a:rPr lang="en-US" dirty="0"/>
              <a:t>:  GI Jane partial pay</a:t>
            </a:r>
            <a:br>
              <a:rPr lang="en-US" sz="3200" dirty="0"/>
            </a:br>
            <a:r>
              <a:rPr lang="en-US" sz="3200" dirty="0"/>
              <a:t>9% and 2% member</a:t>
            </a:r>
          </a:p>
        </p:txBody>
      </p:sp>
      <p:sp>
        <p:nvSpPr>
          <p:cNvPr id="3" name="Content Placeholder 2">
            <a:extLst>
              <a:ext uri="{FF2B5EF4-FFF2-40B4-BE49-F238E27FC236}">
                <a16:creationId xmlns:a16="http://schemas.microsoft.com/office/drawing/2014/main" id="{6A254645-479B-91CC-59FA-42BEC863516E}"/>
              </a:ext>
            </a:extLst>
          </p:cNvPr>
          <p:cNvSpPr>
            <a:spLocks noGrp="1"/>
          </p:cNvSpPr>
          <p:nvPr>
            <p:ph idx="1"/>
          </p:nvPr>
        </p:nvSpPr>
        <p:spPr/>
        <p:txBody>
          <a:bodyPr/>
          <a:lstStyle/>
          <a:p>
            <a:r>
              <a:rPr lang="en-US" dirty="0"/>
              <a:t>Jane normally receives $52,000 annually from the municipality, ($1,000 </a:t>
            </a:r>
            <a:r>
              <a:rPr lang="en-US" dirty="0" err="1"/>
              <a:t>wkly</a:t>
            </a:r>
            <a:r>
              <a:rPr lang="en-US" dirty="0"/>
              <a:t>).   </a:t>
            </a:r>
          </a:p>
          <a:p>
            <a:r>
              <a:rPr lang="en-US" dirty="0"/>
              <a:t>She  is only receiving half pay while deployed</a:t>
            </a:r>
          </a:p>
          <a:p>
            <a:endParaRPr lang="en-US" dirty="0"/>
          </a:p>
          <a:p>
            <a:r>
              <a:rPr lang="en-US" dirty="0"/>
              <a:t>Normally Board receives $90 (9%)    $8.46 (2%)</a:t>
            </a:r>
          </a:p>
          <a:p>
            <a:r>
              <a:rPr lang="en-US" dirty="0"/>
              <a:t>Board only received            $45                 0.00  *</a:t>
            </a:r>
          </a:p>
          <a:p>
            <a:pPr marL="0" indent="0" algn="ctr">
              <a:buNone/>
            </a:pPr>
            <a:r>
              <a:rPr lang="en-US" dirty="0"/>
              <a:t>    *  </a:t>
            </a:r>
            <a:r>
              <a:rPr lang="en-US" sz="2400" i="1" dirty="0"/>
              <a:t>Most payroll systems only calculate the 2% if the weekly pay is &gt; 576.92 weekly</a:t>
            </a:r>
          </a:p>
          <a:p>
            <a:pPr marL="0" indent="0" algn="ctr">
              <a:buNone/>
            </a:pPr>
            <a:endParaRPr lang="en-US" sz="2400" i="1" dirty="0"/>
          </a:p>
          <a:p>
            <a:r>
              <a:rPr lang="en-US" sz="3730" dirty="0"/>
              <a:t>The Military service Fund assessment will be  $53.46 for each week that Jane was receiving her half pay.</a:t>
            </a:r>
          </a:p>
          <a:p>
            <a:r>
              <a:rPr lang="en-US" sz="3730" dirty="0"/>
              <a:t>When the Assessment is calculated we must send into the Actuary dept of PERAC for approval</a:t>
            </a:r>
          </a:p>
          <a:p>
            <a:r>
              <a:rPr lang="en-US" sz="3730" dirty="0"/>
              <a:t>When PERAC has approved, they will send a letter and then the Board will bill the Municipality/Authority</a:t>
            </a:r>
          </a:p>
          <a:p>
            <a:endParaRPr lang="en-US" dirty="0"/>
          </a:p>
        </p:txBody>
      </p:sp>
    </p:spTree>
    <p:extLst>
      <p:ext uri="{BB962C8B-B14F-4D97-AF65-F5344CB8AC3E}">
        <p14:creationId xmlns:p14="http://schemas.microsoft.com/office/powerpoint/2010/main" val="3399407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047B6-E9FA-CC05-062F-F3577FF90785}"/>
              </a:ext>
            </a:extLst>
          </p:cNvPr>
          <p:cNvSpPr>
            <a:spLocks noGrp="1"/>
          </p:cNvSpPr>
          <p:nvPr>
            <p:ph type="title"/>
          </p:nvPr>
        </p:nvSpPr>
        <p:spPr>
          <a:xfrm>
            <a:off x="838200" y="865485"/>
            <a:ext cx="10515600" cy="3142075"/>
          </a:xfrm>
        </p:spPr>
        <p:txBody>
          <a:bodyPr anchor="ctr">
            <a:normAutofit/>
          </a:bodyPr>
          <a:lstStyle/>
          <a:p>
            <a:r>
              <a:rPr lang="en-US" dirty="0"/>
              <a:t>After we billed Municipality/Authority and Received Funds</a:t>
            </a:r>
          </a:p>
        </p:txBody>
      </p:sp>
      <p:sp>
        <p:nvSpPr>
          <p:cNvPr id="7" name="Content Placeholder 2">
            <a:extLst>
              <a:ext uri="{FF2B5EF4-FFF2-40B4-BE49-F238E27FC236}">
                <a16:creationId xmlns:a16="http://schemas.microsoft.com/office/drawing/2014/main" id="{05494F9C-057D-C2C1-9F0C-615DEC98086B}"/>
              </a:ext>
            </a:extLst>
          </p:cNvPr>
          <p:cNvSpPr>
            <a:spLocks noGrp="1"/>
          </p:cNvSpPr>
          <p:nvPr>
            <p:ph idx="1"/>
          </p:nvPr>
        </p:nvSpPr>
        <p:spPr>
          <a:xfrm>
            <a:off x="838200" y="4242346"/>
            <a:ext cx="10515600" cy="10090342"/>
          </a:xfrm>
        </p:spPr>
        <p:txBody>
          <a:bodyPr>
            <a:normAutofit/>
          </a:bodyPr>
          <a:lstStyle/>
          <a:p>
            <a:r>
              <a:rPr lang="en-US" dirty="0"/>
              <a:t>Although these funds may be for a prior year the funds should be booked to the year the funds are received.   </a:t>
            </a:r>
          </a:p>
          <a:p>
            <a:endParaRPr lang="en-US" dirty="0"/>
          </a:p>
          <a:p>
            <a:pPr marL="609585" lvl="1" indent="0">
              <a:buNone/>
            </a:pPr>
            <a:r>
              <a:rPr lang="en-US" dirty="0"/>
              <a:t> J/E      1040 Cash                         $1,389.96</a:t>
            </a:r>
          </a:p>
          <a:p>
            <a:pPr marL="609585" lvl="1" indent="0">
              <a:buNone/>
            </a:pPr>
            <a:r>
              <a:rPr lang="en-US" dirty="0"/>
              <a:t>                   4890 Military Ser </a:t>
            </a:r>
            <a:r>
              <a:rPr lang="en-US" dirty="0" err="1"/>
              <a:t>Fnd</a:t>
            </a:r>
            <a:r>
              <a:rPr lang="en-US" dirty="0"/>
              <a:t>  </a:t>
            </a:r>
            <a:r>
              <a:rPr lang="en-US" dirty="0" err="1"/>
              <a:t>Approp</a:t>
            </a:r>
            <a:r>
              <a:rPr lang="en-US" dirty="0"/>
              <a:t>      $1,389.96</a:t>
            </a:r>
          </a:p>
          <a:p>
            <a:endParaRPr lang="en-US" dirty="0"/>
          </a:p>
          <a:p>
            <a:r>
              <a:rPr lang="en-US" dirty="0"/>
              <a:t>Interest should be applied and this will stay in the members account until retirement, or refund.</a:t>
            </a:r>
          </a:p>
          <a:p>
            <a:endParaRPr lang="en-US" dirty="0"/>
          </a:p>
          <a:p>
            <a:r>
              <a:rPr lang="en-US" dirty="0"/>
              <a:t>  Much like we have a supplemental schedule for 4891 we need to have a record for 4890.</a:t>
            </a:r>
          </a:p>
          <a:p>
            <a:pPr lvl="1"/>
            <a:r>
              <a:rPr lang="en-US" dirty="0"/>
              <a:t>Database generated</a:t>
            </a:r>
          </a:p>
          <a:p>
            <a:pPr lvl="1"/>
            <a:r>
              <a:rPr lang="en-US" dirty="0"/>
              <a:t>Off line schedule</a:t>
            </a:r>
          </a:p>
          <a:p>
            <a:pPr lvl="1"/>
            <a:endParaRPr lang="en-US" dirty="0"/>
          </a:p>
          <a:p>
            <a:pPr marL="0" indent="0">
              <a:buNone/>
            </a:pPr>
            <a:endParaRPr lang="en-US" dirty="0"/>
          </a:p>
          <a:p>
            <a:pPr lvl="1"/>
            <a:endParaRPr lang="en-US" dirty="0"/>
          </a:p>
        </p:txBody>
      </p:sp>
    </p:spTree>
    <p:extLst>
      <p:ext uri="{BB962C8B-B14F-4D97-AF65-F5344CB8AC3E}">
        <p14:creationId xmlns:p14="http://schemas.microsoft.com/office/powerpoint/2010/main" val="3907608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7A3DD-7000-A231-29FF-A876F65F7A5A}"/>
              </a:ext>
            </a:extLst>
          </p:cNvPr>
          <p:cNvSpPr>
            <a:spLocks noGrp="1"/>
          </p:cNvSpPr>
          <p:nvPr>
            <p:ph type="ctrTitle"/>
          </p:nvPr>
        </p:nvSpPr>
        <p:spPr>
          <a:xfrm>
            <a:off x="914400" y="786810"/>
            <a:ext cx="9753600" cy="1935125"/>
          </a:xfrm>
        </p:spPr>
        <p:txBody>
          <a:bodyPr>
            <a:normAutofit/>
          </a:bodyPr>
          <a:lstStyle/>
          <a:p>
            <a:r>
              <a:rPr lang="en-US" sz="5400" dirty="0"/>
              <a:t>Are You Capturing </a:t>
            </a:r>
            <a:r>
              <a:rPr lang="en-US" sz="5400" b="1" dirty="0"/>
              <a:t>ALL</a:t>
            </a:r>
            <a:r>
              <a:rPr lang="en-US" sz="5400" dirty="0"/>
              <a:t> of Your Members’ Deployments??</a:t>
            </a:r>
          </a:p>
        </p:txBody>
      </p:sp>
      <p:sp>
        <p:nvSpPr>
          <p:cNvPr id="4" name="Subtitle 3">
            <a:extLst>
              <a:ext uri="{FF2B5EF4-FFF2-40B4-BE49-F238E27FC236}">
                <a16:creationId xmlns:a16="http://schemas.microsoft.com/office/drawing/2014/main" id="{6B3457DA-C10E-353C-8EC9-20C2881EF4F2}"/>
              </a:ext>
            </a:extLst>
          </p:cNvPr>
          <p:cNvSpPr>
            <a:spLocks noGrp="1"/>
          </p:cNvSpPr>
          <p:nvPr>
            <p:ph type="subTitle" idx="1"/>
          </p:nvPr>
        </p:nvSpPr>
        <p:spPr>
          <a:xfrm>
            <a:off x="1524000" y="2721936"/>
            <a:ext cx="9144000" cy="12312502"/>
          </a:xfrm>
        </p:spPr>
        <p:txBody>
          <a:bodyPr/>
          <a:lstStyle/>
          <a:p>
            <a:pPr algn="l"/>
            <a:endParaRPr lang="en-US" dirty="0"/>
          </a:p>
          <a:p>
            <a:pPr marL="571500" indent="-571500" algn="l">
              <a:buFont typeface="Arial" panose="020B0604020202020204" pitchFamily="34" charset="0"/>
              <a:buChar char="•"/>
            </a:pPr>
            <a:r>
              <a:rPr lang="en-US" sz="4400" dirty="0"/>
              <a:t>We discovered that some departments were terminating deployed members and then “re-hiring” upon return.  </a:t>
            </a:r>
          </a:p>
          <a:p>
            <a:pPr marL="571500" indent="-571500" algn="l">
              <a:buFont typeface="Arial" panose="020B0604020202020204" pitchFamily="34" charset="0"/>
              <a:buChar char="•"/>
            </a:pPr>
            <a:endParaRPr lang="en-US" sz="4400" dirty="0"/>
          </a:p>
          <a:p>
            <a:pPr marL="571500" indent="-571500" algn="l">
              <a:buFont typeface="Arial" panose="020B0604020202020204" pitchFamily="34" charset="0"/>
              <a:buChar char="•"/>
            </a:pPr>
            <a:r>
              <a:rPr lang="en-US" sz="4400" dirty="0"/>
              <a:t>First order of business was to determine what members were actively deployed.</a:t>
            </a:r>
          </a:p>
          <a:p>
            <a:pPr marL="1181085" lvl="1" indent="-571500" algn="l">
              <a:buFont typeface="Arial" panose="020B0604020202020204" pitchFamily="34" charset="0"/>
              <a:buChar char="•"/>
            </a:pPr>
            <a:r>
              <a:rPr lang="en-US" sz="3867" dirty="0"/>
              <a:t>We sent postcards to EVERY Member asking them if they have been deployed and to please contact our office as it could affect their service and retirement.</a:t>
            </a:r>
          </a:p>
          <a:p>
            <a:pPr marL="571500" indent="-571500" algn="l">
              <a:buFont typeface="Arial" panose="020B0604020202020204" pitchFamily="34" charset="0"/>
              <a:buChar char="•"/>
            </a:pPr>
            <a:r>
              <a:rPr lang="en-US" sz="4400" dirty="0"/>
              <a:t>Work with your veterans’ agent to see if s/he will coordinate with the members and the payroll departments. Communication is crucial.  </a:t>
            </a:r>
          </a:p>
        </p:txBody>
      </p:sp>
    </p:spTree>
    <p:extLst>
      <p:ext uri="{BB962C8B-B14F-4D97-AF65-F5344CB8AC3E}">
        <p14:creationId xmlns:p14="http://schemas.microsoft.com/office/powerpoint/2010/main" val="1651337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A5A5B-7021-1255-3D1A-B51CBDF0C08A}"/>
              </a:ext>
            </a:extLst>
          </p:cNvPr>
          <p:cNvSpPr>
            <a:spLocks noGrp="1"/>
          </p:cNvSpPr>
          <p:nvPr>
            <p:ph type="ctrTitle"/>
          </p:nvPr>
        </p:nvSpPr>
        <p:spPr>
          <a:xfrm>
            <a:off x="714154" y="5677784"/>
            <a:ext cx="10363200" cy="1127053"/>
          </a:xfrm>
        </p:spPr>
        <p:txBody>
          <a:bodyPr>
            <a:normAutofit/>
          </a:bodyPr>
          <a:lstStyle/>
          <a:p>
            <a:pPr algn="l"/>
            <a:r>
              <a:rPr lang="en-US" sz="3200" dirty="0"/>
              <a:t>Does your Board have problems getting new members in to sign up for membership?</a:t>
            </a:r>
          </a:p>
        </p:txBody>
      </p:sp>
      <p:sp>
        <p:nvSpPr>
          <p:cNvPr id="3" name="Subtitle 2">
            <a:extLst>
              <a:ext uri="{FF2B5EF4-FFF2-40B4-BE49-F238E27FC236}">
                <a16:creationId xmlns:a16="http://schemas.microsoft.com/office/drawing/2014/main" id="{7E6169CA-394E-48B2-2CFE-88E63640A282}"/>
              </a:ext>
            </a:extLst>
          </p:cNvPr>
          <p:cNvSpPr>
            <a:spLocks noGrp="1"/>
          </p:cNvSpPr>
          <p:nvPr>
            <p:ph type="subTitle" idx="1"/>
          </p:nvPr>
        </p:nvSpPr>
        <p:spPr>
          <a:xfrm>
            <a:off x="1612604" y="1710660"/>
            <a:ext cx="8966791" cy="3754475"/>
          </a:xfrm>
        </p:spPr>
        <p:txBody>
          <a:bodyPr>
            <a:normAutofit lnSpcReduction="10000"/>
          </a:bodyPr>
          <a:lstStyle/>
          <a:p>
            <a:pPr algn="l"/>
            <a:r>
              <a:rPr lang="en-US" dirty="0"/>
              <a:t>IRS FIRE system is retiring as of 12/31/2026.  We can not file our 2026 1099s through FIRE</a:t>
            </a:r>
          </a:p>
          <a:p>
            <a:pPr marL="457200" indent="-457200" algn="l">
              <a:buFont typeface="Arial" panose="020B0604020202020204" pitchFamily="34" charset="0"/>
              <a:buChar char="•"/>
            </a:pPr>
            <a:r>
              <a:rPr lang="en-US" dirty="0"/>
              <a:t>Has anyone applied for their IRIS TCC #                         </a:t>
            </a:r>
          </a:p>
          <a:p>
            <a:pPr algn="l"/>
            <a:r>
              <a:rPr lang="en-US" dirty="0"/>
              <a:t>      (Information Returns Intake System)</a:t>
            </a:r>
          </a:p>
          <a:p>
            <a:pPr lvl="1" algn="l"/>
            <a:endParaRPr lang="en-US" dirty="0"/>
          </a:p>
          <a:p>
            <a:pPr lvl="1" algn="l"/>
            <a:r>
              <a:rPr lang="en-US" dirty="0"/>
              <a:t>	What role did you apply under; Issuer or                 	Transmitter?</a:t>
            </a:r>
          </a:p>
          <a:p>
            <a:pPr lvl="1" algn="l"/>
            <a:r>
              <a:rPr lang="en-US" dirty="0"/>
              <a:t>_________________________________________________</a:t>
            </a:r>
          </a:p>
          <a:p>
            <a:pPr lvl="1" algn="l"/>
            <a:endParaRPr lang="en-US" dirty="0"/>
          </a:p>
        </p:txBody>
      </p:sp>
      <p:sp>
        <p:nvSpPr>
          <p:cNvPr id="4" name="Subtitle 2">
            <a:extLst>
              <a:ext uri="{FF2B5EF4-FFF2-40B4-BE49-F238E27FC236}">
                <a16:creationId xmlns:a16="http://schemas.microsoft.com/office/drawing/2014/main" id="{9A7E5AB0-AB7A-B2EE-F98D-8393C05FEDB4}"/>
              </a:ext>
            </a:extLst>
          </p:cNvPr>
          <p:cNvSpPr txBox="1">
            <a:spLocks/>
          </p:cNvSpPr>
          <p:nvPr/>
        </p:nvSpPr>
        <p:spPr>
          <a:xfrm>
            <a:off x="1612604" y="7697970"/>
            <a:ext cx="8966791" cy="6847370"/>
          </a:xfrm>
          <a:prstGeom prst="rect">
            <a:avLst/>
          </a:prstGeom>
        </p:spPr>
        <p:txBody>
          <a:bodyPr vert="horz" lIns="91440" tIns="45720" rIns="91440" bIns="45720" rtlCol="0">
            <a:normAutofit/>
          </a:bodyPr>
          <a:lstStyle>
            <a:lvl1pPr marL="0" indent="0" algn="ctr" defTabSz="1219170" rtl="0" eaLnBrk="1" latinLnBrk="0" hangingPunct="1">
              <a:lnSpc>
                <a:spcPct val="90000"/>
              </a:lnSpc>
              <a:spcBef>
                <a:spcPts val="1333"/>
              </a:spcBef>
              <a:buFont typeface="Arial" panose="020B0604020202020204" pitchFamily="34" charset="0"/>
              <a:buNone/>
              <a:defRPr sz="3200" kern="1200">
                <a:solidFill>
                  <a:schemeClr val="tx1"/>
                </a:solidFill>
                <a:latin typeface="+mn-lt"/>
                <a:ea typeface="+mn-ea"/>
                <a:cs typeface="+mn-cs"/>
              </a:defRPr>
            </a:lvl1pPr>
            <a:lvl2pPr marL="609585" indent="0" algn="ctr" defTabSz="1219170" rtl="0" eaLnBrk="1" latinLnBrk="0" hangingPunct="1">
              <a:lnSpc>
                <a:spcPct val="90000"/>
              </a:lnSpc>
              <a:spcBef>
                <a:spcPts val="667"/>
              </a:spcBef>
              <a:buFont typeface="Arial" panose="020B0604020202020204" pitchFamily="34" charset="0"/>
              <a:buNone/>
              <a:defRPr sz="2667" kern="1200">
                <a:solidFill>
                  <a:schemeClr val="tx1"/>
                </a:solidFill>
                <a:latin typeface="+mn-lt"/>
                <a:ea typeface="+mn-ea"/>
                <a:cs typeface="+mn-cs"/>
              </a:defRPr>
            </a:lvl2pPr>
            <a:lvl3pPr marL="1219170" indent="0" algn="ctr" defTabSz="1219170" rtl="0" eaLnBrk="1" latinLnBrk="0" hangingPunct="1">
              <a:lnSpc>
                <a:spcPct val="90000"/>
              </a:lnSpc>
              <a:spcBef>
                <a:spcPts val="667"/>
              </a:spcBef>
              <a:buFont typeface="Arial" panose="020B0604020202020204" pitchFamily="34" charset="0"/>
              <a:buNone/>
              <a:defRPr sz="2400" kern="1200">
                <a:solidFill>
                  <a:schemeClr val="tx1"/>
                </a:solidFill>
                <a:latin typeface="+mn-lt"/>
                <a:ea typeface="+mn-ea"/>
                <a:cs typeface="+mn-cs"/>
              </a:defRPr>
            </a:lvl3pPr>
            <a:lvl4pPr marL="182875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4pPr>
            <a:lvl5pPr marL="243833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5pPr>
            <a:lvl6pPr marL="3047924"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6pPr>
            <a:lvl7pPr marL="3657509"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7pPr>
            <a:lvl8pPr marL="4267093"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8pPr>
            <a:lvl9pPr marL="4876678" indent="0" algn="ctr" defTabSz="1219170" rtl="0" eaLnBrk="1" latinLnBrk="0" hangingPunct="1">
              <a:lnSpc>
                <a:spcPct val="90000"/>
              </a:lnSpc>
              <a:spcBef>
                <a:spcPts val="667"/>
              </a:spcBef>
              <a:buFont typeface="Arial" panose="020B0604020202020204" pitchFamily="34" charset="0"/>
              <a:buNone/>
              <a:defRPr sz="2133" kern="1200">
                <a:solidFill>
                  <a:schemeClr val="tx1"/>
                </a:solidFill>
                <a:latin typeface="+mn-lt"/>
                <a:ea typeface="+mn-ea"/>
                <a:cs typeface="+mn-cs"/>
              </a:defRPr>
            </a:lvl9pPr>
          </a:lstStyle>
          <a:p>
            <a:pPr algn="l"/>
            <a:endParaRPr lang="en-US" dirty="0"/>
          </a:p>
        </p:txBody>
      </p:sp>
      <p:pic>
        <p:nvPicPr>
          <p:cNvPr id="8" name="Picture 7">
            <a:extLst>
              <a:ext uri="{FF2B5EF4-FFF2-40B4-BE49-F238E27FC236}">
                <a16:creationId xmlns:a16="http://schemas.microsoft.com/office/drawing/2014/main" id="{F76D9CF9-EC41-2F0A-FDC3-FBF6E46C11E8}"/>
              </a:ext>
            </a:extLst>
          </p:cNvPr>
          <p:cNvPicPr>
            <a:picLocks noChangeAspect="1"/>
          </p:cNvPicPr>
          <p:nvPr/>
        </p:nvPicPr>
        <p:blipFill>
          <a:blip r:embed="rId2"/>
          <a:stretch>
            <a:fillRect/>
          </a:stretch>
        </p:blipFill>
        <p:spPr>
          <a:xfrm>
            <a:off x="1212113" y="7485321"/>
            <a:ext cx="9367282" cy="7060019"/>
          </a:xfrm>
          <a:prstGeom prst="rect">
            <a:avLst/>
          </a:prstGeom>
        </p:spPr>
      </p:pic>
      <p:sp>
        <p:nvSpPr>
          <p:cNvPr id="11" name="Title 1">
            <a:extLst>
              <a:ext uri="{FF2B5EF4-FFF2-40B4-BE49-F238E27FC236}">
                <a16:creationId xmlns:a16="http://schemas.microsoft.com/office/drawing/2014/main" id="{BBE8275C-6EE0-9B4B-110B-B8148AE24F10}"/>
              </a:ext>
            </a:extLst>
          </p:cNvPr>
          <p:cNvSpPr txBox="1">
            <a:spLocks/>
          </p:cNvSpPr>
          <p:nvPr/>
        </p:nvSpPr>
        <p:spPr>
          <a:xfrm>
            <a:off x="1066800" y="854150"/>
            <a:ext cx="10363200" cy="765545"/>
          </a:xfrm>
          <a:prstGeom prst="rect">
            <a:avLst/>
          </a:prstGeom>
        </p:spPr>
        <p:txBody>
          <a:bodyPr vert="horz" lIns="91440" tIns="45720" rIns="91440" bIns="45720" rtlCol="0" anchor="b">
            <a:normAutofit/>
          </a:bodyPr>
          <a:lstStyle>
            <a:lvl1pPr algn="ctr" defTabSz="1219170" rtl="0" eaLnBrk="1" latinLnBrk="0" hangingPunct="1">
              <a:lnSpc>
                <a:spcPct val="90000"/>
              </a:lnSpc>
              <a:spcBef>
                <a:spcPct val="0"/>
              </a:spcBef>
              <a:buNone/>
              <a:defRPr sz="8000" kern="1200">
                <a:solidFill>
                  <a:schemeClr val="tx1"/>
                </a:solidFill>
                <a:latin typeface="+mj-lt"/>
                <a:ea typeface="+mj-ea"/>
                <a:cs typeface="+mj-cs"/>
              </a:defRPr>
            </a:lvl1pPr>
          </a:lstStyle>
          <a:p>
            <a:r>
              <a:rPr lang="en-US" sz="4400" b="1"/>
              <a:t>Other Issues</a:t>
            </a:r>
            <a:endParaRPr lang="en-US" sz="4400" b="1" dirty="0"/>
          </a:p>
        </p:txBody>
      </p:sp>
    </p:spTree>
    <p:extLst>
      <p:ext uri="{BB962C8B-B14F-4D97-AF65-F5344CB8AC3E}">
        <p14:creationId xmlns:p14="http://schemas.microsoft.com/office/powerpoint/2010/main" val="177051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E100E-0414-1412-A95F-D131B6874F7C}"/>
              </a:ext>
            </a:extLst>
          </p:cNvPr>
          <p:cNvSpPr>
            <a:spLocks noGrp="1"/>
          </p:cNvSpPr>
          <p:nvPr>
            <p:ph type="title"/>
          </p:nvPr>
        </p:nvSpPr>
        <p:spPr/>
        <p:txBody>
          <a:bodyPr/>
          <a:lstStyle/>
          <a:p>
            <a:r>
              <a:rPr lang="en-US" dirty="0"/>
              <a:t>Veterans Deployment</a:t>
            </a:r>
          </a:p>
        </p:txBody>
      </p:sp>
      <p:sp>
        <p:nvSpPr>
          <p:cNvPr id="3" name="Content Placeholder 2">
            <a:extLst>
              <a:ext uri="{FF2B5EF4-FFF2-40B4-BE49-F238E27FC236}">
                <a16:creationId xmlns:a16="http://schemas.microsoft.com/office/drawing/2014/main" id="{7CCE0F0F-FA13-6B35-7E2A-DBBEB51EC15C}"/>
              </a:ext>
            </a:extLst>
          </p:cNvPr>
          <p:cNvSpPr>
            <a:spLocks noGrp="1"/>
          </p:cNvSpPr>
          <p:nvPr>
            <p:ph idx="1"/>
          </p:nvPr>
        </p:nvSpPr>
        <p:spPr/>
        <p:txBody>
          <a:bodyPr/>
          <a:lstStyle/>
          <a:p>
            <a:r>
              <a:rPr lang="en-US" dirty="0"/>
              <a:t>What do you do when an Active member is deployed/activated to military service?</a:t>
            </a:r>
          </a:p>
          <a:p>
            <a:pPr marL="0" indent="0">
              <a:buNone/>
            </a:pPr>
            <a:endParaRPr lang="en-US" dirty="0"/>
          </a:p>
          <a:p>
            <a:r>
              <a:rPr lang="en-US" dirty="0"/>
              <a:t>GL c. 32  s. 4(1)(h) mandates that this member shall receive full Creditable Service for the period of deployment, but not in excess of four years unless it is involuntary. </a:t>
            </a:r>
            <a:r>
              <a:rPr lang="en-US" i="1" dirty="0"/>
              <a:t> </a:t>
            </a:r>
            <a:r>
              <a:rPr lang="en-US" sz="2800" i="1" dirty="0"/>
              <a:t>(If it’s guard/reserves duty, it is involuntary, even if they choose to extend their deployment)</a:t>
            </a:r>
            <a:r>
              <a:rPr lang="en-US" sz="2800" dirty="0"/>
              <a:t> </a:t>
            </a:r>
          </a:p>
          <a:p>
            <a:pPr marL="0" indent="0">
              <a:buNone/>
            </a:pPr>
            <a:endParaRPr lang="en-US" dirty="0"/>
          </a:p>
          <a:p>
            <a:pPr lvl="1"/>
            <a:r>
              <a:rPr lang="en-US" dirty="0"/>
              <a:t>Does your Board receive notification of deployment?</a:t>
            </a:r>
          </a:p>
          <a:p>
            <a:pPr lvl="2"/>
            <a:r>
              <a:rPr lang="en-US" dirty="0"/>
              <a:t>Personnel Action Forms</a:t>
            </a:r>
          </a:p>
          <a:p>
            <a:pPr lvl="2"/>
            <a:r>
              <a:rPr lang="en-US" dirty="0"/>
              <a:t>Military Orders – how long will this veteran be serving</a:t>
            </a:r>
          </a:p>
          <a:p>
            <a:pPr lvl="3"/>
            <a:r>
              <a:rPr lang="en-US" dirty="0"/>
              <a:t>Is there a way to flag their return?</a:t>
            </a:r>
          </a:p>
          <a:p>
            <a:pPr lvl="3"/>
            <a:r>
              <a:rPr lang="en-US" dirty="0"/>
              <a:t>Is the member being paid by the Employer?</a:t>
            </a:r>
          </a:p>
          <a:p>
            <a:endParaRPr lang="en-US" dirty="0"/>
          </a:p>
        </p:txBody>
      </p:sp>
    </p:spTree>
    <p:extLst>
      <p:ext uri="{BB962C8B-B14F-4D97-AF65-F5344CB8AC3E}">
        <p14:creationId xmlns:p14="http://schemas.microsoft.com/office/powerpoint/2010/main" val="245859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A492CB5-7A22-9420-6789-70D3E8D9F31B}"/>
              </a:ext>
            </a:extLst>
          </p:cNvPr>
          <p:cNvPicPr>
            <a:picLocks noChangeAspect="1"/>
          </p:cNvPicPr>
          <p:nvPr/>
        </p:nvPicPr>
        <p:blipFill>
          <a:blip r:embed="rId2"/>
          <a:stretch>
            <a:fillRect/>
          </a:stretch>
        </p:blipFill>
        <p:spPr>
          <a:xfrm>
            <a:off x="1339702" y="956931"/>
            <a:ext cx="9526772" cy="12842412"/>
          </a:xfrm>
          <a:prstGeom prst="rect">
            <a:avLst/>
          </a:prstGeom>
        </p:spPr>
      </p:pic>
      <p:sp>
        <p:nvSpPr>
          <p:cNvPr id="10" name="Title 9">
            <a:extLst>
              <a:ext uri="{FF2B5EF4-FFF2-40B4-BE49-F238E27FC236}">
                <a16:creationId xmlns:a16="http://schemas.microsoft.com/office/drawing/2014/main" id="{7AA5A513-95A9-9C0F-419A-DB0081F1E1CA}"/>
              </a:ext>
            </a:extLst>
          </p:cNvPr>
          <p:cNvSpPr>
            <a:spLocks noGrp="1"/>
          </p:cNvSpPr>
          <p:nvPr>
            <p:ph type="title"/>
          </p:nvPr>
        </p:nvSpPr>
        <p:spPr>
          <a:xfrm>
            <a:off x="2152652" y="-3833515"/>
            <a:ext cx="7886700" cy="1591174"/>
          </a:xfrm>
        </p:spPr>
        <p:txBody>
          <a:bodyPr/>
          <a:lstStyle/>
          <a:p>
            <a:r>
              <a:rPr lang="en-US" dirty="0"/>
              <a:t>Example Military Orders:</a:t>
            </a:r>
          </a:p>
        </p:txBody>
      </p:sp>
    </p:spTree>
    <p:extLst>
      <p:ext uri="{BB962C8B-B14F-4D97-AF65-F5344CB8AC3E}">
        <p14:creationId xmlns:p14="http://schemas.microsoft.com/office/powerpoint/2010/main" val="59762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AC9525-EE65-B204-A9CF-F58E37F27CC3}"/>
              </a:ext>
            </a:extLst>
          </p:cNvPr>
          <p:cNvPicPr>
            <a:picLocks noChangeAspect="1"/>
          </p:cNvPicPr>
          <p:nvPr/>
        </p:nvPicPr>
        <p:blipFill>
          <a:blip r:embed="rId2"/>
          <a:stretch>
            <a:fillRect/>
          </a:stretch>
        </p:blipFill>
        <p:spPr>
          <a:xfrm>
            <a:off x="1631327" y="2196273"/>
            <a:ext cx="8929347" cy="11863456"/>
          </a:xfrm>
          <a:prstGeom prst="rect">
            <a:avLst/>
          </a:prstGeom>
        </p:spPr>
      </p:pic>
    </p:spTree>
    <p:extLst>
      <p:ext uri="{BB962C8B-B14F-4D97-AF65-F5344CB8AC3E}">
        <p14:creationId xmlns:p14="http://schemas.microsoft.com/office/powerpoint/2010/main" val="3600200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201F169-A4A5-8E32-9B58-5975D5EDE282}"/>
              </a:ext>
            </a:extLst>
          </p:cNvPr>
          <p:cNvPicPr>
            <a:picLocks noChangeAspect="1"/>
          </p:cNvPicPr>
          <p:nvPr/>
        </p:nvPicPr>
        <p:blipFill>
          <a:blip r:embed="rId2"/>
          <a:stretch>
            <a:fillRect/>
          </a:stretch>
        </p:blipFill>
        <p:spPr>
          <a:xfrm>
            <a:off x="1489817" y="2214336"/>
            <a:ext cx="9355392" cy="11990762"/>
          </a:xfrm>
          <a:prstGeom prst="rect">
            <a:avLst/>
          </a:prstGeom>
        </p:spPr>
      </p:pic>
      <p:sp>
        <p:nvSpPr>
          <p:cNvPr id="4" name="TextBox 3">
            <a:extLst>
              <a:ext uri="{FF2B5EF4-FFF2-40B4-BE49-F238E27FC236}">
                <a16:creationId xmlns:a16="http://schemas.microsoft.com/office/drawing/2014/main" id="{8148D942-ED0F-5791-5D65-88C835B66771}"/>
              </a:ext>
            </a:extLst>
          </p:cNvPr>
          <p:cNvSpPr txBox="1"/>
          <p:nvPr/>
        </p:nvSpPr>
        <p:spPr>
          <a:xfrm>
            <a:off x="2062716" y="829340"/>
            <a:ext cx="8059479" cy="1384995"/>
          </a:xfrm>
          <a:prstGeom prst="rect">
            <a:avLst/>
          </a:prstGeom>
          <a:noFill/>
        </p:spPr>
        <p:txBody>
          <a:bodyPr wrap="square" rtlCol="0">
            <a:spAutoFit/>
          </a:bodyPr>
          <a:lstStyle/>
          <a:p>
            <a:r>
              <a:rPr lang="en-US" sz="2800" dirty="0"/>
              <a:t>Leave and Earning Statement (LES) :  Member should present to Dept Head, or payroll Department</a:t>
            </a:r>
          </a:p>
        </p:txBody>
      </p:sp>
    </p:spTree>
    <p:extLst>
      <p:ext uri="{BB962C8B-B14F-4D97-AF65-F5344CB8AC3E}">
        <p14:creationId xmlns:p14="http://schemas.microsoft.com/office/powerpoint/2010/main" val="1893093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5153E78-C58A-1CDF-02AA-3199A87B1467}"/>
              </a:ext>
            </a:extLst>
          </p:cNvPr>
          <p:cNvSpPr>
            <a:spLocks noGrp="1"/>
          </p:cNvSpPr>
          <p:nvPr>
            <p:ph type="ctrTitle"/>
          </p:nvPr>
        </p:nvSpPr>
        <p:spPr>
          <a:xfrm>
            <a:off x="914400" y="616687"/>
            <a:ext cx="10363200" cy="2636875"/>
          </a:xfrm>
        </p:spPr>
        <p:txBody>
          <a:bodyPr>
            <a:normAutofit fontScale="90000"/>
          </a:bodyPr>
          <a:lstStyle/>
          <a:p>
            <a:r>
              <a:rPr lang="en-US" dirty="0"/>
              <a:t>We know our member is deployed, what do we do?</a:t>
            </a:r>
          </a:p>
        </p:txBody>
      </p:sp>
      <p:sp>
        <p:nvSpPr>
          <p:cNvPr id="8" name="Subtitle 2">
            <a:extLst>
              <a:ext uri="{FF2B5EF4-FFF2-40B4-BE49-F238E27FC236}">
                <a16:creationId xmlns:a16="http://schemas.microsoft.com/office/drawing/2014/main" id="{15F2402C-12FD-CB1B-A95E-0ED7DC5EBA1B}"/>
              </a:ext>
            </a:extLst>
          </p:cNvPr>
          <p:cNvSpPr>
            <a:spLocks noGrp="1"/>
          </p:cNvSpPr>
          <p:nvPr>
            <p:ph type="subTitle" idx="1"/>
          </p:nvPr>
        </p:nvSpPr>
        <p:spPr>
          <a:xfrm>
            <a:off x="1524000" y="3678866"/>
            <a:ext cx="9144000" cy="11717078"/>
          </a:xfrm>
        </p:spPr>
        <p:txBody>
          <a:bodyPr>
            <a:normAutofit lnSpcReduction="10000"/>
          </a:bodyPr>
          <a:lstStyle/>
          <a:p>
            <a:endParaRPr lang="en-US" dirty="0"/>
          </a:p>
          <a:p>
            <a:pPr algn="l"/>
            <a:r>
              <a:rPr lang="en-US" dirty="0"/>
              <a:t>Member must receive creditable service</a:t>
            </a:r>
          </a:p>
          <a:p>
            <a:pPr marL="1123935" lvl="1" indent="-514350" algn="l">
              <a:buFont typeface="Arial" panose="020B0604020202020204" pitchFamily="34" charset="0"/>
              <a:buChar char="•"/>
            </a:pPr>
            <a:r>
              <a:rPr lang="en-US" dirty="0"/>
              <a:t>Is there a module in the database that allows you to flag them as deployed?</a:t>
            </a:r>
          </a:p>
          <a:p>
            <a:pPr marL="1123935" lvl="1" indent="-514350" algn="l">
              <a:buFont typeface="Arial" panose="020B0604020202020204" pitchFamily="34" charset="0"/>
              <a:buChar char="•"/>
            </a:pPr>
            <a:r>
              <a:rPr lang="en-US" dirty="0"/>
              <a:t>Keep an off-line schedule of those members that are deployed</a:t>
            </a:r>
          </a:p>
          <a:p>
            <a:pPr lvl="1" algn="l"/>
            <a:endParaRPr lang="en-US" dirty="0"/>
          </a:p>
          <a:p>
            <a:pPr algn="l"/>
            <a:r>
              <a:rPr lang="en-US" dirty="0"/>
              <a:t>Need to bill the Municipality/Authority for the deductions the member would have received if they were actively working</a:t>
            </a:r>
          </a:p>
          <a:p>
            <a:pPr marL="1066785" lvl="1" indent="-457200" algn="l">
              <a:buFont typeface="Arial" panose="020B0604020202020204" pitchFamily="34" charset="0"/>
              <a:buChar char="•"/>
            </a:pPr>
            <a:r>
              <a:rPr lang="en-US" dirty="0"/>
              <a:t>How do I know how much to bill the Muni/Authority?</a:t>
            </a:r>
          </a:p>
          <a:p>
            <a:pPr marL="1066785" lvl="1" indent="-457200" algn="l">
              <a:buFont typeface="Arial" panose="020B0604020202020204" pitchFamily="34" charset="0"/>
              <a:buChar char="•"/>
            </a:pPr>
            <a:r>
              <a:rPr lang="en-US" dirty="0"/>
              <a:t>Did your municipality vote the Military Pay Act?</a:t>
            </a:r>
          </a:p>
          <a:p>
            <a:pPr marL="1066785" lvl="1" indent="-457200" algn="l">
              <a:buFont typeface="Arial" panose="020B0604020202020204" pitchFamily="34" charset="0"/>
              <a:buChar char="•"/>
            </a:pPr>
            <a:endParaRPr lang="en-US" dirty="0"/>
          </a:p>
          <a:p>
            <a:pPr marL="1066785" lvl="1" indent="-457200" algn="l">
              <a:buFont typeface="Arial" panose="020B0604020202020204" pitchFamily="34" charset="0"/>
              <a:buChar char="•"/>
            </a:pPr>
            <a:endParaRPr lang="en-US" dirty="0"/>
          </a:p>
          <a:p>
            <a:pPr lvl="1" algn="l"/>
            <a:r>
              <a:rPr lang="en-US" u="sng" dirty="0"/>
              <a:t>MGL Chapter 33, Section 59 </a:t>
            </a:r>
            <a:r>
              <a:rPr lang="en-US" dirty="0"/>
              <a:t>provides paid military leave for Massachusetts public employees serving in the armed forces, entitling them to receive their regular pay without loss of seniority, vacation, or sick leave. This leave is for periods of service in the uniformed services, annual training, or drills, not exceeding 40 days in a federal fiscal year. For active duty missions, the first 30 consecutive days are also covered. The provisions of Chapter 137, Acts of 2003 were incorporated in updates of c. 33 s. 59 (d) and (f).</a:t>
            </a:r>
          </a:p>
          <a:p>
            <a:pPr algn="l"/>
            <a:endParaRPr lang="en-US" dirty="0"/>
          </a:p>
          <a:p>
            <a:pPr algn="l"/>
            <a:r>
              <a:rPr lang="en-US" dirty="0"/>
              <a:t>MAKE SURE ALL PAYROLL DEPTS. KNOW OF THE SPECIAL ACT.</a:t>
            </a:r>
          </a:p>
          <a:p>
            <a:pPr marL="1123935" lvl="1" indent="-514350" algn="l">
              <a:buFont typeface="Arial" panose="020B0604020202020204" pitchFamily="34" charset="0"/>
              <a:buChar char="•"/>
            </a:pPr>
            <a:endParaRPr lang="en-US" dirty="0"/>
          </a:p>
          <a:p>
            <a:pPr lvl="1" algn="l"/>
            <a:endParaRPr lang="en-US" dirty="0"/>
          </a:p>
        </p:txBody>
      </p:sp>
    </p:spTree>
    <p:extLst>
      <p:ext uri="{BB962C8B-B14F-4D97-AF65-F5344CB8AC3E}">
        <p14:creationId xmlns:p14="http://schemas.microsoft.com/office/powerpoint/2010/main" val="666643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BF895BB-D1A2-7951-F2FA-371C063856A8}"/>
              </a:ext>
            </a:extLst>
          </p:cNvPr>
          <p:cNvPicPr>
            <a:picLocks noChangeAspect="1"/>
          </p:cNvPicPr>
          <p:nvPr/>
        </p:nvPicPr>
        <p:blipFill>
          <a:blip r:embed="rId2"/>
          <a:stretch>
            <a:fillRect/>
          </a:stretch>
        </p:blipFill>
        <p:spPr>
          <a:xfrm>
            <a:off x="158054" y="0"/>
            <a:ext cx="11875892" cy="16256000"/>
          </a:xfrm>
          <a:prstGeom prst="rect">
            <a:avLst/>
          </a:prstGeom>
        </p:spPr>
      </p:pic>
    </p:spTree>
    <p:extLst>
      <p:ext uri="{BB962C8B-B14F-4D97-AF65-F5344CB8AC3E}">
        <p14:creationId xmlns:p14="http://schemas.microsoft.com/office/powerpoint/2010/main" val="1270366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4219933-B95F-35FC-D615-97DC33C42A12}"/>
              </a:ext>
            </a:extLst>
          </p:cNvPr>
          <p:cNvPicPr>
            <a:picLocks noChangeAspect="1"/>
          </p:cNvPicPr>
          <p:nvPr/>
        </p:nvPicPr>
        <p:blipFill>
          <a:blip r:embed="rId2"/>
          <a:stretch>
            <a:fillRect/>
          </a:stretch>
        </p:blipFill>
        <p:spPr>
          <a:xfrm>
            <a:off x="141318" y="0"/>
            <a:ext cx="11909363" cy="16256000"/>
          </a:xfrm>
          <a:prstGeom prst="rect">
            <a:avLst/>
          </a:prstGeom>
        </p:spPr>
      </p:pic>
    </p:spTree>
    <p:extLst>
      <p:ext uri="{BB962C8B-B14F-4D97-AF65-F5344CB8AC3E}">
        <p14:creationId xmlns:p14="http://schemas.microsoft.com/office/powerpoint/2010/main" val="3702430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58B08-2CFF-869D-4A84-EBE94F9CDEA3}"/>
              </a:ext>
            </a:extLst>
          </p:cNvPr>
          <p:cNvSpPr>
            <a:spLocks noGrp="1"/>
          </p:cNvSpPr>
          <p:nvPr>
            <p:ph type="title"/>
          </p:nvPr>
        </p:nvSpPr>
        <p:spPr>
          <a:xfrm>
            <a:off x="1093381" y="850606"/>
            <a:ext cx="10515600" cy="2232836"/>
          </a:xfrm>
        </p:spPr>
        <p:txBody>
          <a:bodyPr/>
          <a:lstStyle/>
          <a:p>
            <a:r>
              <a:rPr lang="en-US" dirty="0"/>
              <a:t>Is your member receiving regular deductions?</a:t>
            </a:r>
          </a:p>
        </p:txBody>
      </p:sp>
      <p:sp>
        <p:nvSpPr>
          <p:cNvPr id="3" name="Content Placeholder 2">
            <a:extLst>
              <a:ext uri="{FF2B5EF4-FFF2-40B4-BE49-F238E27FC236}">
                <a16:creationId xmlns:a16="http://schemas.microsoft.com/office/drawing/2014/main" id="{25132CCE-3DC7-E49B-0F6D-F8946E3059C1}"/>
              </a:ext>
            </a:extLst>
          </p:cNvPr>
          <p:cNvSpPr>
            <a:spLocks noGrp="1"/>
          </p:cNvSpPr>
          <p:nvPr>
            <p:ph idx="1"/>
          </p:nvPr>
        </p:nvSpPr>
        <p:spPr>
          <a:xfrm>
            <a:off x="838200" y="3530009"/>
            <a:ext cx="10515600" cy="11558248"/>
          </a:xfrm>
        </p:spPr>
        <p:txBody>
          <a:bodyPr/>
          <a:lstStyle/>
          <a:p>
            <a:r>
              <a:rPr lang="en-US" dirty="0"/>
              <a:t>If the member is getting paid regular pay the funds are going to their regular annuity savings card.  </a:t>
            </a:r>
          </a:p>
          <a:p>
            <a:pPr lvl="1"/>
            <a:r>
              <a:rPr lang="en-US" dirty="0"/>
              <a:t>Do nothing as system will continue to keep them as active and creditable service and deductions are recorded</a:t>
            </a:r>
          </a:p>
          <a:p>
            <a:endParaRPr lang="en-US" dirty="0"/>
          </a:p>
          <a:p>
            <a:r>
              <a:rPr lang="en-US" dirty="0"/>
              <a:t>If the member is receiving partial pay.</a:t>
            </a:r>
          </a:p>
          <a:p>
            <a:pPr lvl="1"/>
            <a:r>
              <a:rPr lang="en-US" dirty="0"/>
              <a:t>Those deductions will still go to their regular annuity savings and service shall continue to accrue BUT …</a:t>
            </a:r>
          </a:p>
          <a:p>
            <a:pPr lvl="2"/>
            <a:r>
              <a:rPr lang="en-US" dirty="0"/>
              <a:t>We need to collect for the rest of the deductions.</a:t>
            </a:r>
          </a:p>
          <a:p>
            <a:pPr lvl="2"/>
            <a:endParaRPr lang="en-US" dirty="0"/>
          </a:p>
          <a:p>
            <a:pPr lvl="2"/>
            <a:endParaRPr lang="en-US" dirty="0"/>
          </a:p>
          <a:p>
            <a:r>
              <a:rPr lang="en-US" dirty="0"/>
              <a:t>If the member is receiving no pay (military pay is higher than their regular earnings)</a:t>
            </a:r>
          </a:p>
          <a:p>
            <a:pPr lvl="1"/>
            <a:r>
              <a:rPr lang="en-US" dirty="0"/>
              <a:t>The member still receives creditable service, but </a:t>
            </a:r>
            <a:r>
              <a:rPr lang="en-US" u="sng" dirty="0"/>
              <a:t>make sure software is keeping service intact</a:t>
            </a:r>
            <a:r>
              <a:rPr lang="en-US" dirty="0"/>
              <a:t>. </a:t>
            </a:r>
          </a:p>
          <a:p>
            <a:pPr lvl="1"/>
            <a:r>
              <a:rPr lang="en-US" dirty="0"/>
              <a:t>Board must calculate how much they should have been paid while deployed, and unpaid</a:t>
            </a:r>
          </a:p>
        </p:txBody>
      </p:sp>
    </p:spTree>
    <p:extLst>
      <p:ext uri="{BB962C8B-B14F-4D97-AF65-F5344CB8AC3E}">
        <p14:creationId xmlns:p14="http://schemas.microsoft.com/office/powerpoint/2010/main" val="33192705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443</TotalTime>
  <Words>987</Words>
  <Application>Microsoft Office PowerPoint</Application>
  <PresentationFormat>Custom</PresentationFormat>
  <Paragraphs>86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MACRS Dec. 2025 </vt:lpstr>
      <vt:lpstr>Veterans Deployment</vt:lpstr>
      <vt:lpstr>Example Military Orders:</vt:lpstr>
      <vt:lpstr>PowerPoint Presentation</vt:lpstr>
      <vt:lpstr>PowerPoint Presentation</vt:lpstr>
      <vt:lpstr>We know our member is deployed, what do we do?</vt:lpstr>
      <vt:lpstr>PowerPoint Presentation</vt:lpstr>
      <vt:lpstr>PowerPoint Presentation</vt:lpstr>
      <vt:lpstr>Is your member receiving regular deductions?</vt:lpstr>
      <vt:lpstr>4890- Military Service Fund</vt:lpstr>
      <vt:lpstr>Example:  GI Jane partial pay 9% and 2% member</vt:lpstr>
      <vt:lpstr>After we billed Municipality/Authority and Received Funds</vt:lpstr>
      <vt:lpstr>Are You Capturing ALL of Your Members’ Deployments??</vt:lpstr>
      <vt:lpstr>Does your Board have problems getting new members in to sign up for membership?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Martineau, Jeannie</dc:creator>
  <cp:lastModifiedBy>Martineau, Jeannie</cp:lastModifiedBy>
  <cp:revision>6</cp:revision>
  <cp:lastPrinted>2025-12-05T20:12:21Z</cp:lastPrinted>
  <dcterms:created xsi:type="dcterms:W3CDTF">2025-12-04T20:45:34Z</dcterms:created>
  <dcterms:modified xsi:type="dcterms:W3CDTF">2025-12-05T21:04:58Z</dcterms:modified>
</cp:coreProperties>
</file>