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28"/>
  </p:notesMasterIdLst>
  <p:handoutMasterIdLst>
    <p:handoutMasterId r:id="rId29"/>
  </p:handoutMasterIdLst>
  <p:sldIdLst>
    <p:sldId id="256" r:id="rId2"/>
    <p:sldId id="257" r:id="rId3"/>
    <p:sldId id="273" r:id="rId4"/>
    <p:sldId id="275" r:id="rId5"/>
    <p:sldId id="258" r:id="rId6"/>
    <p:sldId id="259" r:id="rId7"/>
    <p:sldId id="260" r:id="rId8"/>
    <p:sldId id="290" r:id="rId9"/>
    <p:sldId id="262" r:id="rId10"/>
    <p:sldId id="263" r:id="rId11"/>
    <p:sldId id="288" r:id="rId12"/>
    <p:sldId id="266" r:id="rId13"/>
    <p:sldId id="267" r:id="rId14"/>
    <p:sldId id="268" r:id="rId15"/>
    <p:sldId id="270" r:id="rId16"/>
    <p:sldId id="271" r:id="rId17"/>
    <p:sldId id="276" r:id="rId18"/>
    <p:sldId id="277" r:id="rId19"/>
    <p:sldId id="279" r:id="rId20"/>
    <p:sldId id="283" r:id="rId21"/>
    <p:sldId id="285" r:id="rId22"/>
    <p:sldId id="280" r:id="rId23"/>
    <p:sldId id="284" r:id="rId24"/>
    <p:sldId id="289" r:id="rId25"/>
    <p:sldId id="282" r:id="rId26"/>
    <p:sldId id="29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7296" userDrawn="1">
          <p15:clr>
            <a:srgbClr val="A4A3A4"/>
          </p15:clr>
        </p15:guide>
        <p15:guide id="3" pos="384" userDrawn="1">
          <p15:clr>
            <a:srgbClr val="A4A3A4"/>
          </p15:clr>
        </p15:guide>
        <p15:guide id="4" orient="horz" pos="14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1F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71"/>
    <p:restoredTop sz="72721"/>
  </p:normalViewPr>
  <p:slideViewPr>
    <p:cSldViewPr>
      <p:cViewPr varScale="1">
        <p:scale>
          <a:sx n="37" d="100"/>
          <a:sy n="37" d="100"/>
        </p:scale>
        <p:origin x="1075" y="53"/>
      </p:cViewPr>
      <p:guideLst>
        <p:guide orient="horz" pos="1584"/>
        <p:guide pos="7296"/>
        <p:guide pos="384"/>
        <p:guide orient="horz" pos="1440"/>
      </p:guideLst>
    </p:cSldViewPr>
  </p:slideViewPr>
  <p:notesTextViewPr>
    <p:cViewPr>
      <p:scale>
        <a:sx n="1" d="1"/>
        <a:sy n="1" d="1"/>
      </p:scale>
      <p:origin x="0" y="0"/>
    </p:cViewPr>
  </p:notesTextViewPr>
  <p:sorterViewPr>
    <p:cViewPr>
      <p:scale>
        <a:sx n="100" d="100"/>
        <a:sy n="100" d="100"/>
      </p:scale>
      <p:origin x="0" y="1368"/>
    </p:cViewPr>
  </p:sorterViewPr>
  <p:notesViewPr>
    <p:cSldViewPr showGuides="1">
      <p:cViewPr varScale="1">
        <p:scale>
          <a:sx n="87" d="100"/>
          <a:sy n="87" d="100"/>
        </p:scale>
        <p:origin x="-190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D835-378F-E64F-BB06-193267BBA83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57CA52C-15CA-5B4A-A7A3-D75A915155D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51FE9D-DC15-1542-8CE3-18E2CF473571}" type="datetimeFigureOut">
              <a:rPr lang="en-US" smtClean="0"/>
              <a:t>6/4/2025</a:t>
            </a:fld>
            <a:endParaRPr lang="en-US"/>
          </a:p>
        </p:txBody>
      </p:sp>
      <p:sp>
        <p:nvSpPr>
          <p:cNvPr id="4" name="Footer Placeholder 3">
            <a:extLst>
              <a:ext uri="{FF2B5EF4-FFF2-40B4-BE49-F238E27FC236}">
                <a16:creationId xmlns:a16="http://schemas.microsoft.com/office/drawing/2014/main" id="{7D487C8C-A9A4-5A40-A13A-3361B2EDD3F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274FB5-0A1E-EC4F-A3EA-493DC10A130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863DB40-EBA6-004B-AD2B-37BD4E1780CD}" type="slidenum">
              <a:rPr lang="en-US" smtClean="0"/>
              <a:t>‹#›</a:t>
            </a:fld>
            <a:endParaRPr lang="en-US"/>
          </a:p>
        </p:txBody>
      </p:sp>
    </p:spTree>
    <p:extLst>
      <p:ext uri="{BB962C8B-B14F-4D97-AF65-F5344CB8AC3E}">
        <p14:creationId xmlns:p14="http://schemas.microsoft.com/office/powerpoint/2010/main" val="248465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455CD1-2836-784A-98C3-6A743F1FB9FF}" type="datetimeFigureOut">
              <a:rPr lang="en-US" smtClean="0"/>
              <a:t>6/4/2025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E3167-776B-D94D-9112-E2AE8C1EFBEC}" type="slidenum">
              <a:rPr lang="en-US" smtClean="0"/>
              <a:t>‹#›</a:t>
            </a:fld>
            <a:endParaRPr lang="en-US"/>
          </a:p>
        </p:txBody>
      </p:sp>
    </p:spTree>
    <p:extLst>
      <p:ext uri="{BB962C8B-B14F-4D97-AF65-F5344CB8AC3E}">
        <p14:creationId xmlns:p14="http://schemas.microsoft.com/office/powerpoint/2010/main" val="421276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Introduction of self, PERAC</a:t>
            </a:r>
          </a:p>
          <a:p>
            <a:endParaRPr lang="en-US" dirty="0"/>
          </a:p>
          <a:p>
            <a:r>
              <a:rPr lang="en-US" dirty="0"/>
              <a:t>Why did we pick this topic?  I don’t know.  It’s very depressing, someone has to have died, and, mind you, died leaving behind a minor child or disabled older child.</a:t>
            </a:r>
          </a:p>
          <a:p>
            <a:endParaRPr lang="en-US" dirty="0"/>
          </a:p>
          <a:p>
            <a:r>
              <a:rPr lang="en-US" dirty="0"/>
              <a:t>Allusion to Shakespeare’s “Hamlet:” internal debate on whether he should kill himself</a:t>
            </a:r>
          </a:p>
          <a:p>
            <a:endParaRPr lang="en-US" dirty="0"/>
          </a:p>
          <a:p>
            <a:endParaRPr lang="en-US" dirty="0"/>
          </a:p>
          <a:p>
            <a:r>
              <a:rPr lang="en-US" dirty="0"/>
              <a:t>Google 12B – Combat Engineers of US Army (build fortifications, temporary bridges, use explosives to blow up impediments, detect and defuse land-mines!!!!!!)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1</a:t>
            </a:fld>
            <a:endParaRPr lang="en-US" dirty="0"/>
          </a:p>
        </p:txBody>
      </p:sp>
    </p:spTree>
    <p:extLst>
      <p:ext uri="{BB962C8B-B14F-4D97-AF65-F5344CB8AC3E}">
        <p14:creationId xmlns:p14="http://schemas.microsoft.com/office/powerpoint/2010/main" val="202047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buFont typeface="Wingdings" panose="05000000000000000000" pitchFamily="2" charset="2"/>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If there is only the 12B enhanced payment of $120/90</a:t>
            </a:r>
          </a:p>
          <a:p>
            <a:pPr marL="342900" marR="0" lvl="0" indent="-342900">
              <a:buFont typeface="Wingdings" panose="05000000000000000000" pitchFamily="2" charset="2"/>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Any accumulated regular deductions with regular interest thereon to the member’s date of death shall be transferred to the pension fund.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Purpose is to merge it and use it for the exclusive purpose of defraying the payment of such allowances. </a:t>
            </a:r>
            <a:r>
              <a:rPr lang="en-US" sz="11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(So there is no 11(2)(c) return of accumulated deductions).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Wingdings" panose="05000000000000000000" pitchFamily="2" charset="2"/>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Any amount of accumulated </a:t>
            </a:r>
            <a:r>
              <a:rPr lang="en-US" sz="1100" u="sng" kern="100" dirty="0">
                <a:effectLst/>
                <a:latin typeface="Aptos" panose="020B0004020202020204" pitchFamily="34" charset="0"/>
                <a:ea typeface="Aptos" panose="020B0004020202020204" pitchFamily="34" charset="0"/>
                <a:cs typeface="Times New Roman" panose="02020603050405020304" pitchFamily="18" charset="0"/>
              </a:rPr>
              <a:t>additional</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deductions shall be paid in accordance with § 11(2)(c). </a:t>
            </a:r>
            <a:r>
              <a:rPr lang="en-US" sz="11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Section 22(1)(g) – no one does this: ignore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Wingdings" panose="05000000000000000000" pitchFamily="2" charset="2"/>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total annual allowance derived from and payable under § 12B shall not exceed the annual rate of regular compensation payable to the member at his/her death. </a:t>
            </a:r>
            <a:r>
              <a:rPr lang="en-US" sz="11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(How could this be possible?  Is this to prevent the unlikely scenario where the prevent a deceased member who only made $10k a year, but he had 10 children, who would be paid out a total of $11,160 annually, from getting more than $10,000?)</a:t>
            </a:r>
          </a:p>
          <a:p>
            <a:pPr marL="800100" marR="0" lvl="1" indent="-342900">
              <a:buFont typeface="Wingdings" panose="05000000000000000000" pitchFamily="2" charset="2"/>
              <a:buChar char=""/>
              <a:tabLst>
                <a:tab pos="457200" algn="l"/>
              </a:tabLst>
            </a:pPr>
            <a:r>
              <a:rPr lang="en-US" sz="1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Likely inserted to prevent the beneficiaries of elected officials from getting significantly more than the officials’ salary.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10</a:t>
            </a:fld>
            <a:endParaRPr lang="en-US"/>
          </a:p>
        </p:txBody>
      </p:sp>
    </p:spTree>
    <p:extLst>
      <p:ext uri="{BB962C8B-B14F-4D97-AF65-F5344CB8AC3E}">
        <p14:creationId xmlns:p14="http://schemas.microsoft.com/office/powerpoint/2010/main" val="253992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Eligible while in-utero</a:t>
            </a:r>
          </a:p>
          <a:p>
            <a:endParaRPr lang="en-US" dirty="0"/>
          </a:p>
        </p:txBody>
      </p:sp>
      <p:sp>
        <p:nvSpPr>
          <p:cNvPr id="4" name="Slide Number Placeholder 3"/>
          <p:cNvSpPr>
            <a:spLocks noGrp="1"/>
          </p:cNvSpPr>
          <p:nvPr>
            <p:ph type="sldNum" sz="quarter" idx="5"/>
          </p:nvPr>
        </p:nvSpPr>
        <p:spPr/>
        <p:txBody>
          <a:bodyPr/>
          <a:lstStyle/>
          <a:p>
            <a:fld id="{3F4E3167-776B-D94D-9112-E2AE8C1EFBEC}" type="slidenum">
              <a:rPr lang="en-US" smtClean="0"/>
              <a:t>11</a:t>
            </a:fld>
            <a:endParaRPr lang="en-US"/>
          </a:p>
        </p:txBody>
      </p:sp>
    </p:spTree>
    <p:extLst>
      <p:ext uri="{BB962C8B-B14F-4D97-AF65-F5344CB8AC3E}">
        <p14:creationId xmlns:p14="http://schemas.microsoft.com/office/powerpoint/2010/main" val="216557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 showed you earlier, Section 11(2)(c) – the “gatekeeper” – prohibits a return of accumulated deductions if there is a child eligible to receive a benefit under Section 12B</a:t>
            </a:r>
          </a:p>
          <a:p>
            <a:endParaRPr lang="en-US" dirty="0"/>
          </a:p>
          <a:p>
            <a:r>
              <a:rPr lang="en-US" dirty="0"/>
              <a:t>HOWEVER, the guardian for the child may elect to receive a return of accumulated deductions in lieu of the Section 12B allowance</a:t>
            </a:r>
          </a:p>
          <a:p>
            <a:endParaRPr lang="en-US" dirty="0"/>
          </a:p>
          <a:p>
            <a:r>
              <a:rPr lang="en-US" dirty="0"/>
              <a:t>This could cause a conflict.  Say, for example, the child’s guardian is the person who is named as the Option</a:t>
            </a:r>
            <a:r>
              <a:rPr lang="en-US" baseline="0" dirty="0"/>
              <a:t> 11(2)(c) beneficiary, and says “Sure, disburse the funds…”  That is what the statute says, however.</a:t>
            </a:r>
          </a:p>
        </p:txBody>
      </p:sp>
      <p:sp>
        <p:nvSpPr>
          <p:cNvPr id="4" name="Slide Number Placeholder 3"/>
          <p:cNvSpPr>
            <a:spLocks noGrp="1"/>
          </p:cNvSpPr>
          <p:nvPr>
            <p:ph type="sldNum" sz="quarter" idx="10"/>
          </p:nvPr>
        </p:nvSpPr>
        <p:spPr/>
        <p:txBody>
          <a:bodyPr/>
          <a:lstStyle/>
          <a:p>
            <a:fld id="{3F4E3167-776B-D94D-9112-E2AE8C1EFBEC}" type="slidenum">
              <a:rPr lang="en-US" smtClean="0"/>
              <a:t>12</a:t>
            </a:fld>
            <a:endParaRPr lang="en-US"/>
          </a:p>
        </p:txBody>
      </p:sp>
    </p:spTree>
    <p:extLst>
      <p:ext uri="{BB962C8B-B14F-4D97-AF65-F5344CB8AC3E}">
        <p14:creationId xmlns:p14="http://schemas.microsoft.com/office/powerpoint/2010/main" val="408352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 know that I keep using the word “child”, but certain adults are eligible for benefits under Section 12B</a:t>
            </a:r>
          </a:p>
          <a:p>
            <a:endParaRPr lang="en-US" dirty="0"/>
          </a:p>
          <a:p>
            <a:r>
              <a:rPr lang="en-US" dirty="0"/>
              <a:t>Adult child</a:t>
            </a:r>
            <a:r>
              <a:rPr lang="en-US" baseline="0" dirty="0"/>
              <a:t> has to have been incapacitated on date of member’s death!  (Public policy reasons)</a:t>
            </a:r>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13</a:t>
            </a:fld>
            <a:endParaRPr lang="en-US"/>
          </a:p>
        </p:txBody>
      </p:sp>
    </p:spTree>
    <p:extLst>
      <p:ext uri="{BB962C8B-B14F-4D97-AF65-F5344CB8AC3E}">
        <p14:creationId xmlns:p14="http://schemas.microsoft.com/office/powerpoint/2010/main" val="393405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Logistics of calculating a Section 12B benefit(s)</a:t>
            </a:r>
          </a:p>
        </p:txBody>
      </p:sp>
      <p:sp>
        <p:nvSpPr>
          <p:cNvPr id="4" name="Slide Number Placeholder 3"/>
          <p:cNvSpPr>
            <a:spLocks noGrp="1"/>
          </p:cNvSpPr>
          <p:nvPr>
            <p:ph type="sldNum" sz="quarter" idx="10"/>
          </p:nvPr>
        </p:nvSpPr>
        <p:spPr/>
        <p:txBody>
          <a:bodyPr/>
          <a:lstStyle/>
          <a:p>
            <a:fld id="{3F4E3167-776B-D94D-9112-E2AE8C1EFBEC}" type="slidenum">
              <a:rPr lang="en-US" smtClean="0"/>
              <a:t>14</a:t>
            </a:fld>
            <a:endParaRPr lang="en-US"/>
          </a:p>
        </p:txBody>
      </p:sp>
    </p:spTree>
    <p:extLst>
      <p:ext uri="{BB962C8B-B14F-4D97-AF65-F5344CB8AC3E}">
        <p14:creationId xmlns:p14="http://schemas.microsoft.com/office/powerpoint/2010/main" val="1297861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So, this is only talking about the $120 and $90</a:t>
            </a:r>
          </a:p>
        </p:txBody>
      </p:sp>
      <p:sp>
        <p:nvSpPr>
          <p:cNvPr id="4" name="Slide Number Placeholder 3"/>
          <p:cNvSpPr>
            <a:spLocks noGrp="1"/>
          </p:cNvSpPr>
          <p:nvPr>
            <p:ph type="sldNum" sz="quarter" idx="10"/>
          </p:nvPr>
        </p:nvSpPr>
        <p:spPr/>
        <p:txBody>
          <a:bodyPr/>
          <a:lstStyle/>
          <a:p>
            <a:fld id="{3F4E3167-776B-D94D-9112-E2AE8C1EFBEC}" type="slidenum">
              <a:rPr lang="en-US" smtClean="0"/>
              <a:t>15</a:t>
            </a:fld>
            <a:endParaRPr lang="en-US"/>
          </a:p>
        </p:txBody>
      </p:sp>
    </p:spTree>
    <p:extLst>
      <p:ext uri="{BB962C8B-B14F-4D97-AF65-F5344CB8AC3E}">
        <p14:creationId xmlns:p14="http://schemas.microsoft.com/office/powerpoint/2010/main" val="131235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Benefit stops upon reaching age 22, even if still a full-time student (absent incapacity)</a:t>
            </a:r>
          </a:p>
        </p:txBody>
      </p:sp>
      <p:sp>
        <p:nvSpPr>
          <p:cNvPr id="4" name="Slide Number Placeholder 3"/>
          <p:cNvSpPr>
            <a:spLocks noGrp="1"/>
          </p:cNvSpPr>
          <p:nvPr>
            <p:ph type="sldNum" sz="quarter" idx="10"/>
          </p:nvPr>
        </p:nvSpPr>
        <p:spPr/>
        <p:txBody>
          <a:bodyPr/>
          <a:lstStyle/>
          <a:p>
            <a:fld id="{3F4E3167-776B-D94D-9112-E2AE8C1EFBEC}" type="slidenum">
              <a:rPr lang="en-US" smtClean="0"/>
              <a:t>16</a:t>
            </a:fld>
            <a:endParaRPr lang="en-US"/>
          </a:p>
        </p:txBody>
      </p:sp>
    </p:spTree>
    <p:extLst>
      <p:ext uri="{BB962C8B-B14F-4D97-AF65-F5344CB8AC3E}">
        <p14:creationId xmlns:p14="http://schemas.microsoft.com/office/powerpoint/2010/main" val="2462132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17</a:t>
            </a:fld>
            <a:endParaRPr lang="en-US"/>
          </a:p>
        </p:txBody>
      </p:sp>
    </p:spTree>
    <p:extLst>
      <p:ext uri="{BB962C8B-B14F-4D97-AF65-F5344CB8AC3E}">
        <p14:creationId xmlns:p14="http://schemas.microsoft.com/office/powerpoint/2010/main" val="3200561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Lawrence Bowden was an employee for the Town of Brookline from 1999 to June 30, 2010.  As of that date, he was terminated from his employment  due to budgetary constraints.  He began to receive unemployment compensation,  and remained on unemployment until his death of June 17, 2011.  On his death, he left a wife and three minor children.</a:t>
            </a:r>
          </a:p>
          <a:p>
            <a:endParaRPr lang="en-US" dirty="0"/>
          </a:p>
          <a:p>
            <a:r>
              <a:rPr lang="en-US" dirty="0"/>
              <a:t>His wife sought Section 12B benefits for the children.  PERAC informed Brookline that it was not possible, as 12B benefits were only available to a member in service.</a:t>
            </a:r>
          </a:p>
          <a:p>
            <a:endParaRPr lang="en-US" dirty="0"/>
          </a:p>
          <a:p>
            <a:r>
              <a:rPr lang="en-US" dirty="0"/>
              <a:t>Wife argued that husband was still a member in service on an authorized leave of absence within the meaning of Section 3(1)(a)(ii).  Alternatively, she argued that he was an “intermittent employee.”  </a:t>
            </a:r>
          </a:p>
          <a:p>
            <a:endParaRPr lang="en-US" dirty="0"/>
          </a:p>
          <a:p>
            <a:r>
              <a:rPr lang="en-US" u="sng" dirty="0"/>
              <a:t>Held</a:t>
            </a:r>
            <a:r>
              <a:rPr lang="en-US" dirty="0"/>
              <a:t>:  Mr. Bowden was not a member in service at the time of his death because he had been terminated from his position when it was eliminated due to budgetary constraints. This made him a member inactive. His wife and children are not entitled to Section 12B benefits because they are available only to survivors of members in service.  Fact he was receiving unemployment benefits didn’t matter: still an inactive.  </a:t>
            </a:r>
          </a:p>
        </p:txBody>
      </p:sp>
      <p:sp>
        <p:nvSpPr>
          <p:cNvPr id="4" name="Slide Number Placeholder 3"/>
          <p:cNvSpPr>
            <a:spLocks noGrp="1"/>
          </p:cNvSpPr>
          <p:nvPr>
            <p:ph type="sldNum" sz="quarter" idx="10"/>
          </p:nvPr>
        </p:nvSpPr>
        <p:spPr/>
        <p:txBody>
          <a:bodyPr/>
          <a:lstStyle/>
          <a:p>
            <a:fld id="{0269D2AA-D1B4-442F-9721-F2705BB9595D}" type="slidenum">
              <a:rPr lang="en-US" smtClean="0"/>
              <a:t>18</a:t>
            </a:fld>
            <a:endParaRPr lang="en-US"/>
          </a:p>
        </p:txBody>
      </p:sp>
    </p:spTree>
    <p:extLst>
      <p:ext uri="{BB962C8B-B14F-4D97-AF65-F5344CB8AC3E}">
        <p14:creationId xmlns:p14="http://schemas.microsoft.com/office/powerpoint/2010/main" val="1663540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Janet Gelman was married to David Gelman.  Janet and David had one child, Jeffrey Gelman.  Janet and David were killed in an automobile accident on January 2, 1988, when their only child was 14 years old.  David was his wife’s 11(2)(c) beneficiary, and predeceased her.</a:t>
            </a:r>
          </a:p>
          <a:p>
            <a:endParaRPr lang="en-US" dirty="0"/>
          </a:p>
          <a:p>
            <a:r>
              <a:rPr lang="en-US" dirty="0"/>
              <a:t>Jeffrey was approved for both 12(2)(d) benefits (by stepping into his father’s shoes) and the additional 12B benefit of $120 a month. The Board stopped the $120 12B benefit in August 1995 when Jeffrey attained the age of 22.  The 12(2)(d) allowance was not stopped, however.  Jeffrey continued to receive the benefit until it was discovered in November of 2010, whereupon the Board asked him to pony up $60,358.33.  Jeffrey had kept board informed of address changes, filled out affidavits saying he was alive.</a:t>
            </a:r>
          </a:p>
          <a:p>
            <a:endParaRPr lang="en-US" dirty="0"/>
          </a:p>
          <a:p>
            <a:r>
              <a:rPr lang="en-US" u="sng" dirty="0"/>
              <a:t>Held</a:t>
            </a:r>
            <a:r>
              <a:rPr lang="en-US" dirty="0"/>
              <a:t>:  Jeffrey has to pony up.  He was entitled to the survivor benefit so long as the board determined his eligibility to receive the benefits. His Guardian was notified of the information necessary to determine his eligibility and he was awarded the survivor benefits along with the dependent child allowance under Section 12B until he was no longer legally eligible to receive them. </a:t>
            </a:r>
            <a:r>
              <a:rPr lang="en-US" b="1" dirty="0"/>
              <a:t>Contrary to the Petitioner's assertions, Section 12 does not entitle the child of a deceased member a life-long benefit in the same manner as the spouse.  </a:t>
            </a:r>
            <a:r>
              <a:rPr lang="en-US" b="0" dirty="0"/>
              <a:t>If David had been named the 12(2)(d) beneficiary, he would have the benefit for life; here, because he got the benefit via 12B, it ceases at age 22.</a:t>
            </a:r>
            <a:endParaRPr lang="en-US" b="1" dirty="0"/>
          </a:p>
          <a:p>
            <a:endParaRPr lang="en-US" dirty="0"/>
          </a:p>
        </p:txBody>
      </p:sp>
      <p:sp>
        <p:nvSpPr>
          <p:cNvPr id="4" name="Slide Number Placeholder 3"/>
          <p:cNvSpPr>
            <a:spLocks noGrp="1"/>
          </p:cNvSpPr>
          <p:nvPr>
            <p:ph type="sldNum" sz="quarter" idx="10"/>
          </p:nvPr>
        </p:nvSpPr>
        <p:spPr/>
        <p:txBody>
          <a:bodyPr/>
          <a:lstStyle/>
          <a:p>
            <a:fld id="{0269D2AA-D1B4-442F-9721-F2705BB9595D}" type="slidenum">
              <a:rPr lang="en-US" smtClean="0"/>
              <a:t>19</a:t>
            </a:fld>
            <a:endParaRPr lang="en-US"/>
          </a:p>
        </p:txBody>
      </p:sp>
    </p:spTree>
    <p:extLst>
      <p:ext uri="{BB962C8B-B14F-4D97-AF65-F5344CB8AC3E}">
        <p14:creationId xmlns:p14="http://schemas.microsoft.com/office/powerpoint/2010/main" val="309434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Really two separate parts to the statute</a:t>
            </a:r>
          </a:p>
          <a:p>
            <a:r>
              <a:rPr lang="en-US" dirty="0"/>
              <a:t>Will get to them, in turn, but first … some background</a:t>
            </a:r>
          </a:p>
        </p:txBody>
      </p:sp>
      <p:sp>
        <p:nvSpPr>
          <p:cNvPr id="4" name="Slide Number Placeholder 3"/>
          <p:cNvSpPr>
            <a:spLocks noGrp="1"/>
          </p:cNvSpPr>
          <p:nvPr>
            <p:ph type="sldNum" sz="quarter" idx="10"/>
          </p:nvPr>
        </p:nvSpPr>
        <p:spPr/>
        <p:txBody>
          <a:bodyPr/>
          <a:lstStyle/>
          <a:p>
            <a:fld id="{3F4E3167-776B-D94D-9112-E2AE8C1EFBEC}" type="slidenum">
              <a:rPr lang="en-US" smtClean="0"/>
              <a:t>2</a:t>
            </a:fld>
            <a:endParaRPr lang="en-US" dirty="0"/>
          </a:p>
        </p:txBody>
      </p:sp>
    </p:spTree>
    <p:extLst>
      <p:ext uri="{BB962C8B-B14F-4D97-AF65-F5344CB8AC3E}">
        <p14:creationId xmlns:p14="http://schemas.microsoft.com/office/powerpoint/2010/main" val="53620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Ralph Hathaway member of State Retirement System.  On entry, named his sister, Laurie Medeiros-Hathaway, his Section 11(2)(c) beneficiary.    He did so on December 31, 1998.  At the time, he had a child who was six years old with a woman to whom he was not married.  Dies in 2006, when his daughter is 14.</a:t>
            </a:r>
          </a:p>
          <a:p>
            <a:endParaRPr lang="en-US" dirty="0"/>
          </a:p>
          <a:p>
            <a:r>
              <a:rPr lang="en-US" dirty="0"/>
              <a:t>A guardian appointed for her sought the member-survivor allowance of 12(2)(d) via 12B, as their was no spouse.  His sister attempted to wrestle allowance from niece on three separate grounds, all of which were rejected:</a:t>
            </a:r>
          </a:p>
          <a:p>
            <a:pPr marL="232943" indent="-232943">
              <a:buAutoNum type="arabicPeriod"/>
            </a:pPr>
            <a:r>
              <a:rPr lang="en-US" dirty="0"/>
              <a:t>Board should have warned her brother his selection of an 11(2)(c) beneficiary could be thwarted by child’s claim.</a:t>
            </a:r>
          </a:p>
          <a:p>
            <a:pPr marL="232943" indent="-232943">
              <a:buAutoNum type="arabicPeriod"/>
            </a:pPr>
            <a:r>
              <a:rPr lang="en-US" dirty="0"/>
              <a:t>Niece, Kelsea is not entitled to the benefit because her mother is alive and 12B applies only to full orphans and</a:t>
            </a:r>
          </a:p>
          <a:p>
            <a:pPr marL="232943" indent="-232943">
              <a:buAutoNum type="arabicPeriod"/>
            </a:pPr>
            <a:r>
              <a:rPr lang="en-US" dirty="0"/>
              <a:t>Finally, child is eligible for a Section 12B only if her parents were married.</a:t>
            </a:r>
          </a:p>
          <a:p>
            <a:pPr marL="232943" indent="-232943">
              <a:buAutoNum type="arabicPeriod"/>
            </a:pPr>
            <a:endParaRPr lang="en-US" dirty="0"/>
          </a:p>
          <a:p>
            <a:r>
              <a:rPr lang="en-US" dirty="0"/>
              <a:t>Petitioner’s “Aunt of the Year” award is on hold right now…” In summary, the Board was required to pay a member-survivor allowance to Mr. Hathaway's minor child, Kelsea, under Section 12B. The member-survivor allowance trumps Mr. Hathaway’s</a:t>
            </a:r>
          </a:p>
          <a:p>
            <a:r>
              <a:rPr lang="en-US" dirty="0"/>
              <a:t>Section 11 beneficiary designation.”</a:t>
            </a:r>
          </a:p>
        </p:txBody>
      </p:sp>
      <p:sp>
        <p:nvSpPr>
          <p:cNvPr id="4" name="Slide Number Placeholder 3"/>
          <p:cNvSpPr>
            <a:spLocks noGrp="1"/>
          </p:cNvSpPr>
          <p:nvPr>
            <p:ph type="sldNum" sz="quarter" idx="10"/>
          </p:nvPr>
        </p:nvSpPr>
        <p:spPr/>
        <p:txBody>
          <a:bodyPr/>
          <a:lstStyle/>
          <a:p>
            <a:fld id="{3F4E3167-776B-D94D-9112-E2AE8C1EFBEC}" type="slidenum">
              <a:rPr lang="en-US" smtClean="0"/>
              <a:t>20</a:t>
            </a:fld>
            <a:endParaRPr lang="en-US"/>
          </a:p>
        </p:txBody>
      </p:sp>
    </p:spTree>
    <p:extLst>
      <p:ext uri="{BB962C8B-B14F-4D97-AF65-F5344CB8AC3E}">
        <p14:creationId xmlns:p14="http://schemas.microsoft.com/office/powerpoint/2010/main" val="3333573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Back in 2018, in preparing to discuss this case, I Googled “worst aunt ever” </a:t>
            </a:r>
          </a:p>
          <a:p>
            <a:r>
              <a:rPr lang="en-US" dirty="0"/>
              <a:t>Top story about aunt, who sued her 12-year old nephew for damages: he broke her wrist while hugging her!  </a:t>
            </a:r>
          </a:p>
          <a:p>
            <a:r>
              <a:rPr lang="en-US" dirty="0"/>
              <a:t>She sued him for $127k</a:t>
            </a:r>
          </a:p>
          <a:p>
            <a:r>
              <a:rPr lang="en-US" dirty="0"/>
              <a:t>I recounted that story during the presentation (I did not mention the aunt’s name).  We all had a laugh</a:t>
            </a:r>
          </a:p>
          <a:p>
            <a:r>
              <a:rPr lang="en-US" dirty="0"/>
              <a:t>A few months later, March of 2019, home watching the HBO weekly news/comedy show “Last Week Tonight,” hosted by comedian John Oliver, he presented a story on “Public Shaming” </a:t>
            </a:r>
          </a:p>
          <a:p>
            <a:r>
              <a:rPr lang="en-US" dirty="0"/>
              <a:t>Talked about the danger of publicly shaming private citizens because it can go viral, and be untrue … segment was on this “worst aunt ever” (!)</a:t>
            </a:r>
          </a:p>
          <a:p>
            <a:r>
              <a:rPr lang="en-US" dirty="0"/>
              <a:t>Clips from the Today Show, Fox News, CNN, local news, </a:t>
            </a:r>
            <a:r>
              <a:rPr lang="en-US" dirty="0" err="1"/>
              <a:t>etc</a:t>
            </a:r>
            <a:r>
              <a:rPr lang="en-US" dirty="0"/>
              <a:t>….  Graphic “Worst Aunt Ever” … “Auntie Christ”</a:t>
            </a:r>
          </a:p>
          <a:p>
            <a:r>
              <a:rPr lang="en-US" dirty="0"/>
              <a:t>Ruined her life, unable to get a job … reason she sued was she was injured, but her health insurance wouldn’t cover expenses, so she had to sue her nephew in order to get his family’s homeowner’s insurer to pay for it (with her family’s blessing) … had to “refresh her identity” on the internet</a:t>
            </a:r>
          </a:p>
          <a:p>
            <a:r>
              <a:rPr lang="en-US" dirty="0"/>
              <a:t>I googled it again a few weeks ago: It’s still her!!!!!!!!!!!!!!!!!!!</a:t>
            </a:r>
          </a:p>
          <a:p>
            <a:r>
              <a:rPr lang="en-US" dirty="0"/>
              <a:t> </a:t>
            </a:r>
          </a:p>
          <a:p>
            <a:endParaRPr lang="en-US" dirty="0"/>
          </a:p>
        </p:txBody>
      </p:sp>
      <p:sp>
        <p:nvSpPr>
          <p:cNvPr id="4" name="Slide Number Placeholder 3"/>
          <p:cNvSpPr>
            <a:spLocks noGrp="1"/>
          </p:cNvSpPr>
          <p:nvPr>
            <p:ph type="sldNum" sz="quarter" idx="5"/>
          </p:nvPr>
        </p:nvSpPr>
        <p:spPr/>
        <p:txBody>
          <a:bodyPr/>
          <a:lstStyle/>
          <a:p>
            <a:fld id="{3F4E3167-776B-D94D-9112-E2AE8C1EFBEC}" type="slidenum">
              <a:rPr lang="en-US" smtClean="0"/>
              <a:t>21</a:t>
            </a:fld>
            <a:endParaRPr lang="en-US"/>
          </a:p>
        </p:txBody>
      </p:sp>
    </p:spTree>
    <p:extLst>
      <p:ext uri="{BB962C8B-B14F-4D97-AF65-F5344CB8AC3E}">
        <p14:creationId xmlns:p14="http://schemas.microsoft.com/office/powerpoint/2010/main" val="2730525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Robert Harvey, </a:t>
            </a:r>
            <a:r>
              <a:rPr lang="en-US" dirty="0" err="1"/>
              <a:t>d.o.b</a:t>
            </a:r>
            <a:r>
              <a:rPr lang="en-US" dirty="0"/>
              <a:t>. 3/9/63, was employed by the Town of Brookline and died as a member in service there in 2007.  He had named Andrea </a:t>
            </a:r>
            <a:r>
              <a:rPr lang="en-US" dirty="0" err="1"/>
              <a:t>Scichilone</a:t>
            </a:r>
            <a:r>
              <a:rPr lang="en-US" dirty="0"/>
              <a:t> as his Section 11(2)(c) beneficiary, and designated here to receive 100%.  The form had been properly executed and filed with the Board.</a:t>
            </a:r>
          </a:p>
          <a:p>
            <a:endParaRPr lang="en-US" dirty="0"/>
          </a:p>
          <a:p>
            <a:r>
              <a:rPr lang="en-US" dirty="0"/>
              <a:t>When member died, he was divorced and had a 16 year old daughter and an 11 year old son with his former wife.  No  12(2)(d) form had been filed.  As their guardian, former wife elected benefits for the children pursuant to Section 12.  </a:t>
            </a:r>
          </a:p>
          <a:p>
            <a:r>
              <a:rPr lang="en-US" dirty="0"/>
              <a:t> </a:t>
            </a:r>
          </a:p>
          <a:p>
            <a:r>
              <a:rPr lang="en-US" dirty="0"/>
              <a:t>By letter of September 7 2007, Andrea </a:t>
            </a:r>
            <a:r>
              <a:rPr lang="en-US" dirty="0" err="1"/>
              <a:t>Scichilone</a:t>
            </a:r>
            <a:r>
              <a:rPr lang="en-US" dirty="0"/>
              <a:t> filed a request with the Brookline Retirement Board to receive any benefits that she was entitled to as the late Robert Harvey's G.L. c. 32, s. 11(2)(c) beneficiary.   The Board denied this request, explaining that if the member dies before retiring, the rights of a person who is validly named a Section 11(2)(c) beneficiary can be trumped if the member designated a Section 12(2)(d) beneficiary and that person is eligible to receive the allowance that provision provides.  </a:t>
            </a:r>
          </a:p>
          <a:p>
            <a:endParaRPr lang="en-US" dirty="0"/>
          </a:p>
          <a:p>
            <a:r>
              <a:rPr lang="en-US" dirty="0"/>
              <a:t>Once children are no longer eligible, any money in the account reverts to the pension fund: no return of accumulated deductions for named 11(2)(c) beneficiary</a:t>
            </a:r>
          </a:p>
          <a:p>
            <a:endParaRPr lang="en-US" dirty="0"/>
          </a:p>
          <a:p>
            <a:endParaRPr lang="en-US" dirty="0"/>
          </a:p>
        </p:txBody>
      </p:sp>
      <p:sp>
        <p:nvSpPr>
          <p:cNvPr id="4" name="Slide Number Placeholder 3"/>
          <p:cNvSpPr>
            <a:spLocks noGrp="1"/>
          </p:cNvSpPr>
          <p:nvPr>
            <p:ph type="sldNum" sz="quarter" idx="10"/>
          </p:nvPr>
        </p:nvSpPr>
        <p:spPr/>
        <p:txBody>
          <a:bodyPr/>
          <a:lstStyle/>
          <a:p>
            <a:fld id="{0269D2AA-D1B4-442F-9721-F2705BB9595D}" type="slidenum">
              <a:rPr lang="en-US" smtClean="0"/>
              <a:t>22</a:t>
            </a:fld>
            <a:endParaRPr lang="en-US"/>
          </a:p>
        </p:txBody>
      </p:sp>
    </p:spTree>
    <p:extLst>
      <p:ext uri="{BB962C8B-B14F-4D97-AF65-F5344CB8AC3E}">
        <p14:creationId xmlns:p14="http://schemas.microsoft.com/office/powerpoint/2010/main" val="2262283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“After reviewing the evidence presented in this case, I reluctantly conclude that the Petitioner's son, Dana, is no longer eligible to receive an additional survivor benefit.   At the time that Dana's father, David Levitt, passed away, Dana was only four years old and was not "physically or mentally incapacitated from earning."  In accordance with the evidence presented, Dana commenced receiving psychological counseling for his bipolar disorder, ADHD, and panic attacks in 2004, approximately ten years after the death of his father.  In addition, Dana's eligibility to receive Medicaid benefits as a result of his psychological conditions commenced in 2006, twelve years after his father's death. “</a:t>
            </a:r>
          </a:p>
        </p:txBody>
      </p:sp>
      <p:sp>
        <p:nvSpPr>
          <p:cNvPr id="4" name="Slide Number Placeholder 3"/>
          <p:cNvSpPr>
            <a:spLocks noGrp="1"/>
          </p:cNvSpPr>
          <p:nvPr>
            <p:ph type="sldNum" sz="quarter" idx="10"/>
          </p:nvPr>
        </p:nvSpPr>
        <p:spPr/>
        <p:txBody>
          <a:bodyPr/>
          <a:lstStyle/>
          <a:p>
            <a:fld id="{3F4E3167-776B-D94D-9112-E2AE8C1EFBEC}" type="slidenum">
              <a:rPr lang="en-US" smtClean="0"/>
              <a:t>23</a:t>
            </a:fld>
            <a:endParaRPr lang="en-US"/>
          </a:p>
        </p:txBody>
      </p:sp>
    </p:spTree>
    <p:extLst>
      <p:ext uri="{BB962C8B-B14F-4D97-AF65-F5344CB8AC3E}">
        <p14:creationId xmlns:p14="http://schemas.microsoft.com/office/powerpoint/2010/main" val="208770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MANY convoluted issues in this case.  Michael Sacco did a whole presentation on it last year at MACRS.  </a:t>
            </a:r>
          </a:p>
          <a:p>
            <a:r>
              <a:rPr lang="en-US" dirty="0"/>
              <a:t>One of the issues concerned 12B.</a:t>
            </a:r>
          </a:p>
          <a:p>
            <a:r>
              <a:rPr lang="en-US" sz="1200" dirty="0"/>
              <a:t>Member named wife as § 11(2)(c) beneficiary.  Subsequent marital problems led to wife moving out of marital home, but couple never divorced. </a:t>
            </a:r>
            <a:r>
              <a:rPr lang="en-US" dirty="0"/>
              <a:t> Member died in service.  He had a minor son from a previous marriage.</a:t>
            </a:r>
          </a:p>
          <a:p>
            <a:r>
              <a:rPr lang="en-US" dirty="0"/>
              <a:t>Wife wanted the return of accumulated deductions pursuant to 11(2)(c).  Board denied, and ruled that minor son was eligible for 12(2)(d), pursuant to 12B.  Wife pivoted: she argued that she was the proper 12(2)(d) beneficiary, because she was electing to receive that benefit as the eligible spouse.  </a:t>
            </a:r>
          </a:p>
          <a:p>
            <a:r>
              <a:rPr lang="en-US" dirty="0"/>
              <a:t>Question: was she an eligible spouse: Must be living together or, if not, living apart for “justifiable cause.”  She argued yes, because of infidelity.  </a:t>
            </a:r>
          </a:p>
          <a:p>
            <a:r>
              <a:rPr lang="en-US" dirty="0"/>
              <a:t>DALA looked at case law and the facts of this situation, and determined that infidelity was not the reason they lived apart: they lived apart due to “mutual consent,” which is not “justifiable cause.”  </a:t>
            </a:r>
          </a:p>
          <a:p>
            <a:r>
              <a:rPr lang="en-US" dirty="0"/>
              <a:t>Given that she was not an eligible spouse, she could not elect the 12(2)(d) benefit, the benefit should go to the minor son via 12B.</a:t>
            </a:r>
          </a:p>
        </p:txBody>
      </p:sp>
      <p:sp>
        <p:nvSpPr>
          <p:cNvPr id="4" name="Slide Number Placeholder 3"/>
          <p:cNvSpPr>
            <a:spLocks noGrp="1"/>
          </p:cNvSpPr>
          <p:nvPr>
            <p:ph type="sldNum" sz="quarter" idx="5"/>
          </p:nvPr>
        </p:nvSpPr>
        <p:spPr/>
        <p:txBody>
          <a:bodyPr/>
          <a:lstStyle/>
          <a:p>
            <a:fld id="{3F4E3167-776B-D94D-9112-E2AE8C1EFBEC}" type="slidenum">
              <a:rPr lang="en-US" smtClean="0"/>
              <a:t>24</a:t>
            </a:fld>
            <a:endParaRPr lang="en-US"/>
          </a:p>
        </p:txBody>
      </p:sp>
    </p:spTree>
    <p:extLst>
      <p:ext uri="{BB962C8B-B14F-4D97-AF65-F5344CB8AC3E}">
        <p14:creationId xmlns:p14="http://schemas.microsoft.com/office/powerpoint/2010/main" val="234618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Thanks for paying attention!</a:t>
            </a:r>
          </a:p>
          <a:p>
            <a:endParaRPr lang="en-US" dirty="0"/>
          </a:p>
          <a:p>
            <a:r>
              <a:rPr lang="en-US" dirty="0"/>
              <a:t>Time for lunch.</a:t>
            </a:r>
          </a:p>
          <a:p>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25</a:t>
            </a:fld>
            <a:endParaRPr lang="en-US"/>
          </a:p>
        </p:txBody>
      </p:sp>
    </p:spTree>
    <p:extLst>
      <p:ext uri="{BB962C8B-B14F-4D97-AF65-F5344CB8AC3E}">
        <p14:creationId xmlns:p14="http://schemas.microsoft.com/office/powerpoint/2010/main" val="1833116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E3167-776B-D94D-9112-E2AE8C1EFBEC}" type="slidenum">
              <a:rPr lang="en-US" smtClean="0"/>
              <a:t>26</a:t>
            </a:fld>
            <a:endParaRPr lang="en-US"/>
          </a:p>
        </p:txBody>
      </p:sp>
    </p:spTree>
    <p:extLst>
      <p:ext uri="{BB962C8B-B14F-4D97-AF65-F5344CB8AC3E}">
        <p14:creationId xmlns:p14="http://schemas.microsoft.com/office/powerpoint/2010/main" val="4636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Before we get to 12B, we need to look at 11(2)(c), to see if the death triggers a return of accumulated deductions (contributions)</a:t>
            </a:r>
          </a:p>
          <a:p>
            <a:r>
              <a:rPr lang="en-US" dirty="0"/>
              <a:t>The reason is that, if there is a return of accumulated deductions, there is no benefit under 12(2)(d) or 12B</a:t>
            </a:r>
          </a:p>
          <a:p>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3</a:t>
            </a:fld>
            <a:endParaRPr lang="en-US"/>
          </a:p>
        </p:txBody>
      </p:sp>
    </p:spTree>
    <p:extLst>
      <p:ext uri="{BB962C8B-B14F-4D97-AF65-F5344CB8AC3E}">
        <p14:creationId xmlns:p14="http://schemas.microsoft.com/office/powerpoint/2010/main" val="344209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Section 11(2)(c) provides a return of accumulated deductions (to a named beneficiary/beneficiaries) if member dies prior to retirement</a:t>
            </a:r>
          </a:p>
          <a:p>
            <a:endParaRPr lang="en-US" dirty="0"/>
          </a:p>
          <a:p>
            <a:r>
              <a:rPr lang="en-US" dirty="0"/>
              <a:t>BUT: if there are eligible beneficiaries under 12(2)(d) or 12B, lump sum cannot be paid.  Here is the statutory language providing for it.  Will discuss in more depth later</a:t>
            </a:r>
            <a:br>
              <a:rPr lang="en-US" dirty="0"/>
            </a:br>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4</a:t>
            </a:fld>
            <a:endParaRPr lang="en-US" dirty="0"/>
          </a:p>
        </p:txBody>
      </p:sp>
    </p:spTree>
    <p:extLst>
      <p:ext uri="{BB962C8B-B14F-4D97-AF65-F5344CB8AC3E}">
        <p14:creationId xmlns:p14="http://schemas.microsoft.com/office/powerpoint/2010/main" val="396814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So it begins badly, with a death.  And this is what is needed.  In particular</a:t>
            </a:r>
            <a:r>
              <a:rPr lang="en-US" baseline="0" dirty="0"/>
              <a:t>, Section 12B is only available to a member in service</a:t>
            </a:r>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5</a:t>
            </a:fld>
            <a:endParaRPr lang="en-US" dirty="0"/>
          </a:p>
        </p:txBody>
      </p:sp>
    </p:spTree>
    <p:extLst>
      <p:ext uri="{BB962C8B-B14F-4D97-AF65-F5344CB8AC3E}">
        <p14:creationId xmlns:p14="http://schemas.microsoft.com/office/powerpoint/2010/main" val="287524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Oldest is worth more.  Middle child syndrome for me: not worth as much as the oldest, and not deserving of as much love as the baby.  Therapy.  </a:t>
            </a:r>
          </a:p>
          <a:p>
            <a:endParaRPr lang="en-US" dirty="0"/>
          </a:p>
          <a:p>
            <a:r>
              <a:rPr lang="en-US" dirty="0"/>
              <a:t>Good thing is, the oldest will age out of the benefit first.  Next in line will then be worth $120 a month, and when he ages out, next in line finally worth $120</a:t>
            </a:r>
          </a:p>
          <a:p>
            <a:endParaRPr lang="en-US" dirty="0"/>
          </a:p>
          <a:p>
            <a:r>
              <a:rPr lang="en-US" dirty="0"/>
              <a:t>Paid to the spouse “for the benefit of” – no requirement of setting up personal accounts for the children</a:t>
            </a:r>
          </a:p>
          <a:p>
            <a:endParaRPr lang="en-US" dirty="0"/>
          </a:p>
          <a:p>
            <a:r>
              <a:rPr lang="en-US" dirty="0"/>
              <a:t>This is the relatively easy scenario: there is a spouse who gets the § 12(2)(d), and the kids’ guardian gets the monthly $120/$90 </a:t>
            </a:r>
          </a:p>
        </p:txBody>
      </p:sp>
      <p:sp>
        <p:nvSpPr>
          <p:cNvPr id="4" name="Slide Number Placeholder 3"/>
          <p:cNvSpPr>
            <a:spLocks noGrp="1"/>
          </p:cNvSpPr>
          <p:nvPr>
            <p:ph type="sldNum" sz="quarter" idx="10"/>
          </p:nvPr>
        </p:nvSpPr>
        <p:spPr/>
        <p:txBody>
          <a:bodyPr/>
          <a:lstStyle/>
          <a:p>
            <a:fld id="{3F4E3167-776B-D94D-9112-E2AE8C1EFBEC}" type="slidenum">
              <a:rPr lang="en-US" smtClean="0"/>
              <a:t>6</a:t>
            </a:fld>
            <a:endParaRPr lang="en-US"/>
          </a:p>
        </p:txBody>
      </p:sp>
    </p:spTree>
    <p:extLst>
      <p:ext uri="{BB962C8B-B14F-4D97-AF65-F5344CB8AC3E}">
        <p14:creationId xmlns:p14="http://schemas.microsoft.com/office/powerpoint/2010/main" val="192050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Here’s something that comes up from time to time:  “Children” over the age of 18 do not have a guardian, so can be paid directly to the “child” if need be.</a:t>
            </a:r>
          </a:p>
          <a:p>
            <a:endParaRPr lang="en-US" dirty="0"/>
          </a:p>
          <a:p>
            <a:r>
              <a:rPr lang="en-US" dirty="0"/>
              <a:t>Benefit amount remains constant: If non-existing spouse would have received $3,000 a month pursuant to Section 12(2)(d), and there are 3 children, guardian/guardians get $1,000 per child</a:t>
            </a:r>
          </a:p>
          <a:p>
            <a:endParaRPr lang="en-US" dirty="0"/>
          </a:p>
          <a:p>
            <a:r>
              <a:rPr lang="en-US" dirty="0"/>
              <a:t>When the oldest ages out, the remaining 2 get $1,500</a:t>
            </a:r>
          </a:p>
          <a:p>
            <a:endParaRPr lang="en-US" dirty="0"/>
          </a:p>
          <a:p>
            <a:r>
              <a:rPr lang="en-US" dirty="0"/>
              <a:t>The beneficiaries also receive the $120/$90, in addition to the member-survivor allowance</a:t>
            </a:r>
          </a:p>
          <a:p>
            <a:endParaRPr lang="en-US" dirty="0"/>
          </a:p>
          <a:p>
            <a:endParaRPr lang="en-US" dirty="0"/>
          </a:p>
        </p:txBody>
      </p:sp>
      <p:sp>
        <p:nvSpPr>
          <p:cNvPr id="4" name="Slide Number Placeholder 3"/>
          <p:cNvSpPr>
            <a:spLocks noGrp="1"/>
          </p:cNvSpPr>
          <p:nvPr>
            <p:ph type="sldNum" sz="quarter" idx="10"/>
          </p:nvPr>
        </p:nvSpPr>
        <p:spPr/>
        <p:txBody>
          <a:bodyPr/>
          <a:lstStyle/>
          <a:p>
            <a:fld id="{3F4E3167-776B-D94D-9112-E2AE8C1EFBEC}" type="slidenum">
              <a:rPr lang="en-US" smtClean="0"/>
              <a:t>7</a:t>
            </a:fld>
            <a:endParaRPr lang="en-US"/>
          </a:p>
        </p:txBody>
      </p:sp>
    </p:spTree>
    <p:extLst>
      <p:ext uri="{BB962C8B-B14F-4D97-AF65-F5344CB8AC3E}">
        <p14:creationId xmlns:p14="http://schemas.microsoft.com/office/powerpoint/2010/main" val="106876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E3167-776B-D94D-9112-E2AE8C1EFBEC}" type="slidenum">
              <a:rPr lang="en-US" smtClean="0"/>
              <a:t>8</a:t>
            </a:fld>
            <a:endParaRPr lang="en-US"/>
          </a:p>
        </p:txBody>
      </p:sp>
    </p:spTree>
    <p:extLst>
      <p:ext uri="{BB962C8B-B14F-4D97-AF65-F5344CB8AC3E}">
        <p14:creationId xmlns:p14="http://schemas.microsoft.com/office/powerpoint/2010/main" val="125982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Aging out is not the only way the Section 12B benefit can terminate</a:t>
            </a:r>
          </a:p>
          <a:p>
            <a:endParaRPr lang="en-US" dirty="0"/>
          </a:p>
          <a:p>
            <a:r>
              <a:rPr lang="en-US" dirty="0"/>
              <a:t>BOTH the additional allowance of $120/90 AND any member-survivor allowance for the children via 12B terminate</a:t>
            </a:r>
          </a:p>
        </p:txBody>
      </p:sp>
      <p:sp>
        <p:nvSpPr>
          <p:cNvPr id="4" name="Slide Number Placeholder 3"/>
          <p:cNvSpPr>
            <a:spLocks noGrp="1"/>
          </p:cNvSpPr>
          <p:nvPr>
            <p:ph type="sldNum" sz="quarter" idx="10"/>
          </p:nvPr>
        </p:nvSpPr>
        <p:spPr/>
        <p:txBody>
          <a:bodyPr/>
          <a:lstStyle/>
          <a:p>
            <a:fld id="{3F4E3167-776B-D94D-9112-E2AE8C1EFBEC}" type="slidenum">
              <a:rPr lang="en-US" smtClean="0"/>
              <a:t>9</a:t>
            </a:fld>
            <a:endParaRPr lang="en-US"/>
          </a:p>
        </p:txBody>
      </p:sp>
    </p:spTree>
    <p:extLst>
      <p:ext uri="{BB962C8B-B14F-4D97-AF65-F5344CB8AC3E}">
        <p14:creationId xmlns:p14="http://schemas.microsoft.com/office/powerpoint/2010/main" val="1855503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8172" y="1600200"/>
            <a:ext cx="10975658" cy="4038600"/>
          </a:xfrm>
        </p:spPr>
        <p:txBody>
          <a:bodyPr>
            <a:normAutofit/>
          </a:bodyPr>
          <a:lstStyle>
            <a:lvl1pPr algn="ctr">
              <a:defRPr sz="4000" b="1" i="0">
                <a:solidFill>
                  <a:schemeClr val="tx1"/>
                </a:solidFill>
                <a:effectLst/>
                <a:latin typeface="Montserrat SemiBold" pitchFamily="2" charset="77"/>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513667" y="5638800"/>
            <a:ext cx="8612843" cy="1220168"/>
          </a:xfrm>
          <a:prstGeom prst="rect">
            <a:avLst/>
          </a:prstGeom>
        </p:spPr>
        <p:txBody>
          <a:bodyPr anchor="ctr" anchorCtr="0"/>
          <a:lstStyle>
            <a:lvl1pPr marL="0" indent="0" algn="l">
              <a:spcBef>
                <a:spcPts val="1200"/>
              </a:spcBef>
              <a:buNone/>
              <a:defRPr sz="1800" b="1" i="0">
                <a:solidFill>
                  <a:schemeClr val="bg1"/>
                </a:solidFill>
                <a:latin typeface="Montserrat SemiBold"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  |  PERAC</a:t>
            </a:r>
          </a:p>
          <a:p>
            <a:r>
              <a:rPr lang="en-US" dirty="0"/>
              <a:t>SPRING MACRS </a:t>
            </a:r>
          </a:p>
          <a:p>
            <a:r>
              <a:rPr lang="en-US" dirty="0"/>
              <a:t>JUNE xx, 2025</a:t>
            </a:r>
          </a:p>
        </p:txBody>
      </p:sp>
      <p:sp>
        <p:nvSpPr>
          <p:cNvPr id="4" name="Slide Number Placeholder 5">
            <a:extLst>
              <a:ext uri="{FF2B5EF4-FFF2-40B4-BE49-F238E27FC236}">
                <a16:creationId xmlns:a16="http://schemas.microsoft.com/office/drawing/2014/main" id="{60D05FE3-B00D-3405-3181-2EB143D55D5A}"/>
              </a:ext>
            </a:extLst>
          </p:cNvPr>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4C5C03DC-573E-4F39-9EAF-0C356BB19523}" type="slidenum">
              <a:rPr lang="en-US" smtClean="0"/>
              <a:pPr/>
              <a:t>‹#›</a:t>
            </a:fld>
            <a:endParaRPr lang="en-US" dirty="0"/>
          </a:p>
        </p:txBody>
      </p:sp>
    </p:spTree>
    <p:extLst>
      <p:ext uri="{BB962C8B-B14F-4D97-AF65-F5344CB8AC3E}">
        <p14:creationId xmlns:p14="http://schemas.microsoft.com/office/powerpoint/2010/main" val="412112489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347" y="1371600"/>
            <a:ext cx="10971053" cy="914400"/>
          </a:xfrm>
        </p:spPr>
        <p:txBody>
          <a:bodyPr>
            <a:normAutofit/>
          </a:bodyPr>
          <a:lstStyle>
            <a:lvl1pPr>
              <a:defRPr sz="3600" b="1" i="0">
                <a:solidFill>
                  <a:schemeClr val="tx1"/>
                </a:solidFill>
                <a:latin typeface="Montserrat SemiBold" pitchFamily="2" charset="77"/>
              </a:defRPr>
            </a:lvl1pPr>
          </a:lstStyle>
          <a:p>
            <a:r>
              <a:rPr lang="en-US" dirty="0"/>
              <a:t>Click To Edit Master Title Style</a:t>
            </a:r>
          </a:p>
        </p:txBody>
      </p:sp>
      <p:sp>
        <p:nvSpPr>
          <p:cNvPr id="3" name="Content Placeholder 2"/>
          <p:cNvSpPr>
            <a:spLocks noGrp="1"/>
          </p:cNvSpPr>
          <p:nvPr>
            <p:ph idx="1"/>
          </p:nvPr>
        </p:nvSpPr>
        <p:spPr>
          <a:xfrm>
            <a:off x="608172" y="2516188"/>
            <a:ext cx="10974229" cy="3884611"/>
          </a:xfrm>
          <a:prstGeom prst="rect">
            <a:avLst/>
          </a:prstGeom>
        </p:spPr>
        <p:txBody>
          <a:bodyPr/>
          <a:lstStyle>
            <a:lvl1pPr marL="342900" indent="-342900">
              <a:lnSpc>
                <a:spcPts val="3200"/>
              </a:lnSpc>
              <a:spcBef>
                <a:spcPts val="1800"/>
              </a:spcBef>
              <a:buClr>
                <a:srgbClr val="692244"/>
              </a:buClr>
              <a:buSzPct val="125000"/>
              <a:buFont typeface="Wingdings" pitchFamily="2" charset="2"/>
              <a:buChar char="§"/>
              <a:defRPr sz="2800" b="0" i="0">
                <a:solidFill>
                  <a:schemeClr val="tx1"/>
                </a:solidFill>
                <a:latin typeface="Montserrat" pitchFamily="2" charset="77"/>
              </a:defRPr>
            </a:lvl1pPr>
            <a:lvl2pPr marL="635000" indent="-296863">
              <a:lnSpc>
                <a:spcPts val="2800"/>
              </a:lnSpc>
              <a:spcBef>
                <a:spcPts val="1200"/>
              </a:spcBef>
              <a:buClr>
                <a:srgbClr val="692244"/>
              </a:buClr>
              <a:buSzPct val="125000"/>
              <a:buFont typeface="Arial" pitchFamily="34" charset="0"/>
              <a:buChar char="•"/>
              <a:defRPr sz="2400" b="0" i="0">
                <a:solidFill>
                  <a:schemeClr val="tx1"/>
                </a:solidFill>
                <a:latin typeface="Montserrat" pitchFamily="2" charset="77"/>
              </a:defRPr>
            </a:lvl2pPr>
            <a:lvl3pPr marL="1030288" indent="-338138">
              <a:lnSpc>
                <a:spcPts val="2400"/>
              </a:lnSpc>
              <a:spcBef>
                <a:spcPts val="600"/>
              </a:spcBef>
              <a:buClr>
                <a:srgbClr val="692244"/>
              </a:buClr>
              <a:buSzPct val="100000"/>
              <a:buFont typeface="Courier New" pitchFamily="49" charset="0"/>
              <a:buChar char="o"/>
              <a:defRPr sz="2000" b="0" i="0">
                <a:solidFill>
                  <a:schemeClr val="tx1"/>
                </a:solidFill>
                <a:latin typeface="Montserrat" pitchFamily="2" charset="77"/>
              </a:defRPr>
            </a:lvl3pPr>
            <a:lvl4pPr>
              <a:defRPr>
                <a:solidFill>
                  <a:schemeClr val="tx2">
                    <a:lumMod val="75000"/>
                  </a:schemeClr>
                </a:solidFill>
                <a:latin typeface="Trebuchet MS" pitchFamily="34" charset="0"/>
              </a:defRPr>
            </a:lvl4pPr>
            <a:lvl5pPr>
              <a:defRPr>
                <a:solidFill>
                  <a:schemeClr val="tx2">
                    <a:lumMod val="75000"/>
                  </a:schemeClr>
                </a:solidFill>
                <a:latin typeface="Trebuchet MS" pitchFamily="34" charset="0"/>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9F2AF4DD-64A0-CFEB-EC49-3C7105158110}"/>
              </a:ext>
            </a:extLst>
          </p:cNvPr>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9DA62EA4-6560-450B-A6E3-296A12F4EA12}" type="slidenum">
              <a:rPr lang="en-US" smtClean="0"/>
              <a:t>‹#›</a:t>
            </a:fld>
            <a:endParaRPr lang="en-US"/>
          </a:p>
        </p:txBody>
      </p:sp>
    </p:spTree>
    <p:extLst>
      <p:ext uri="{BB962C8B-B14F-4D97-AF65-F5344CB8AC3E}">
        <p14:creationId xmlns:p14="http://schemas.microsoft.com/office/powerpoint/2010/main" val="308214745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03B8EE-31A5-1C4B-863D-D11892485364}"/>
              </a:ext>
            </a:extLst>
          </p:cNvPr>
          <p:cNvSpPr>
            <a:spLocks noGrp="1"/>
          </p:cNvSpPr>
          <p:nvPr>
            <p:ph type="subTitle" idx="1" hasCustomPrompt="1"/>
          </p:nvPr>
        </p:nvSpPr>
        <p:spPr>
          <a:xfrm>
            <a:off x="611347" y="1524000"/>
            <a:ext cx="10970894" cy="4114800"/>
          </a:xfrm>
          <a:prstGeom prst="rect">
            <a:avLst/>
          </a:prstGeom>
        </p:spPr>
        <p:txBody>
          <a:bodyPr anchor="ctr" anchorCtr="0"/>
          <a:lstStyle>
            <a:lvl1pPr marL="0" indent="0" algn="ctr">
              <a:buNone/>
              <a:defRPr sz="3600" b="1" i="0">
                <a:solidFill>
                  <a:schemeClr val="tx1"/>
                </a:solidFill>
                <a:latin typeface="Montserrat SemiBold"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Slide Number Placeholder 5">
            <a:extLst>
              <a:ext uri="{FF2B5EF4-FFF2-40B4-BE49-F238E27FC236}">
                <a16:creationId xmlns:a16="http://schemas.microsoft.com/office/drawing/2014/main" id="{43F81175-CA90-B102-3BAA-096542A3D5BC}"/>
              </a:ext>
            </a:extLst>
          </p:cNvPr>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9DA62EA4-6560-450B-A6E3-296A12F4EA12}" type="slidenum">
              <a:rPr lang="en-US" smtClean="0"/>
              <a:t>‹#›</a:t>
            </a:fld>
            <a:endParaRPr lang="en-US"/>
          </a:p>
        </p:txBody>
      </p:sp>
    </p:spTree>
    <p:extLst>
      <p:ext uri="{BB962C8B-B14F-4D97-AF65-F5344CB8AC3E}">
        <p14:creationId xmlns:p14="http://schemas.microsoft.com/office/powerpoint/2010/main" val="257086842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348" y="1371600"/>
            <a:ext cx="10970894" cy="915988"/>
          </a:xfrm>
        </p:spPr>
        <p:txBody>
          <a:bodyPr/>
          <a:lstStyle>
            <a:lvl1pPr>
              <a:defRPr b="1" i="0">
                <a:latin typeface="Montserrat SemiBold" pitchFamily="2" charset="77"/>
              </a:defRPr>
            </a:lvl1pPr>
          </a:lstStyle>
          <a:p>
            <a:r>
              <a:rPr lang="en-US" dirty="0"/>
              <a:t>Click To Edit Master Title Style</a:t>
            </a:r>
          </a:p>
        </p:txBody>
      </p:sp>
      <p:sp>
        <p:nvSpPr>
          <p:cNvPr id="3" name="Text Placeholder 2"/>
          <p:cNvSpPr>
            <a:spLocks noGrp="1"/>
          </p:cNvSpPr>
          <p:nvPr>
            <p:ph type="body" idx="1" hasCustomPrompt="1"/>
          </p:nvPr>
        </p:nvSpPr>
        <p:spPr>
          <a:xfrm>
            <a:off x="631435" y="2514600"/>
            <a:ext cx="5388345" cy="468312"/>
          </a:xfrm>
          <a:prstGeom prst="rect">
            <a:avLst/>
          </a:prstGeom>
        </p:spPr>
        <p:txBody>
          <a:bodyPr anchor="b"/>
          <a:lstStyle>
            <a:lvl1pPr marL="0" indent="0">
              <a:buNone/>
              <a:defRPr sz="2400" b="1" i="0">
                <a:latin typeface="Montserrat" pitchFamily="2" charset="77"/>
                <a:cs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1435" y="3211512"/>
            <a:ext cx="5365081" cy="3265488"/>
          </a:xfrm>
          <a:prstGeom prst="rect">
            <a:avLst/>
          </a:prstGeom>
        </p:spPr>
        <p:txBody>
          <a:bodyPr/>
          <a:lstStyle>
            <a:lvl1pPr marL="342900" indent="-342900">
              <a:buClr>
                <a:srgbClr val="804A63"/>
              </a:buClr>
              <a:buSzPct val="125000"/>
              <a:buFont typeface="Wingdings" charset="2"/>
              <a:buChar char="§"/>
              <a:defRPr sz="2000" b="0" i="0">
                <a:latin typeface="Montserrat" pitchFamily="2" charset="77"/>
                <a:cs typeface="Montserrat" pitchFamily="2" charset="77"/>
              </a:defRPr>
            </a:lvl1pPr>
            <a:lvl2pPr marL="742950" indent="-285750">
              <a:buClr>
                <a:srgbClr val="804A63"/>
              </a:buClr>
              <a:buSzPct val="125000"/>
              <a:buFont typeface="Arial"/>
              <a:buChar char="•"/>
              <a:defRPr sz="1800" b="0" i="0">
                <a:latin typeface="Montserrat" pitchFamily="2" charset="77"/>
                <a:cs typeface="Montserrat" pitchFamily="2" charset="77"/>
              </a:defRPr>
            </a:lvl2pPr>
            <a:lvl3pPr marL="1143000" indent="-228600">
              <a:buClr>
                <a:srgbClr val="804A63"/>
              </a:buClr>
              <a:buSzPct val="125000"/>
              <a:buFont typeface="Courier New"/>
              <a:buChar char="o"/>
              <a:defRPr sz="1600" b="0" i="0">
                <a:latin typeface="Montserrat" pitchFamily="2" charset="77"/>
                <a:cs typeface="Montserrat" pitchFamily="2" charset="77"/>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193368" y="2514600"/>
            <a:ext cx="5388874" cy="457200"/>
          </a:xfrm>
          <a:prstGeom prst="rect">
            <a:avLst/>
          </a:prstGeom>
        </p:spPr>
        <p:txBody>
          <a:bodyPr anchor="b"/>
          <a:lstStyle>
            <a:lvl1pPr marL="0" indent="0">
              <a:buNone/>
              <a:defRPr sz="2400" b="1" i="0">
                <a:latin typeface="Montserrat" pitchFamily="2" charset="77"/>
                <a:cs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3211512"/>
            <a:ext cx="5388874" cy="3265488"/>
          </a:xfrm>
          <a:prstGeom prst="rect">
            <a:avLst/>
          </a:prstGeom>
        </p:spPr>
        <p:txBody>
          <a:bodyPr/>
          <a:lstStyle>
            <a:lvl1pPr marL="342900" indent="-342900">
              <a:buClr>
                <a:srgbClr val="804A63"/>
              </a:buClr>
              <a:buSzPct val="125000"/>
              <a:buFont typeface="Wingdings" charset="2"/>
              <a:buChar char="§"/>
              <a:defRPr sz="2000" b="0" i="0">
                <a:latin typeface="Montserrat" pitchFamily="2" charset="77"/>
                <a:cs typeface="Montserrat" pitchFamily="2" charset="77"/>
              </a:defRPr>
            </a:lvl1pPr>
            <a:lvl2pPr marL="742950" indent="-285750">
              <a:buClr>
                <a:srgbClr val="804A63"/>
              </a:buClr>
              <a:buSzPct val="125000"/>
              <a:buFont typeface="Arial"/>
              <a:buChar char="•"/>
              <a:defRPr sz="1800" b="0" i="0">
                <a:latin typeface="Montserrat" pitchFamily="2" charset="77"/>
                <a:cs typeface="Montserrat" pitchFamily="2" charset="77"/>
              </a:defRPr>
            </a:lvl2pPr>
            <a:lvl3pPr marL="1143000" indent="-228600">
              <a:buClr>
                <a:srgbClr val="804A63"/>
              </a:buClr>
              <a:buSzPct val="125000"/>
              <a:buFont typeface="Courier New"/>
              <a:buChar char="o"/>
              <a:defRPr sz="1600" b="0" i="0">
                <a:latin typeface="Montserrat" pitchFamily="2" charset="77"/>
                <a:cs typeface="Montserrat" pitchFamily="2" charset="77"/>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7639DA89-8D58-EC1F-0476-8205D91F846A}"/>
              </a:ext>
            </a:extLst>
          </p:cNvPr>
          <p:cNvSpPr>
            <a:spLocks noGrp="1"/>
          </p:cNvSpPr>
          <p:nvPr>
            <p:ph type="sldNum" sz="quarter" idx="10"/>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9DA62EA4-6560-450B-A6E3-296A12F4EA12}" type="slidenum">
              <a:rPr lang="en-US" smtClean="0"/>
              <a:t>‹#›</a:t>
            </a:fld>
            <a:endParaRPr lang="en-US"/>
          </a:p>
        </p:txBody>
      </p:sp>
    </p:spTree>
    <p:extLst>
      <p:ext uri="{BB962C8B-B14F-4D97-AF65-F5344CB8AC3E}">
        <p14:creationId xmlns:p14="http://schemas.microsoft.com/office/powerpoint/2010/main" val="242923081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278" y="2514600"/>
            <a:ext cx="7889552" cy="915988"/>
          </a:xfrm>
        </p:spPr>
        <p:txBody>
          <a:bodyPr/>
          <a:lstStyle>
            <a:lvl1pPr algn="ctr">
              <a:defRPr b="1" i="0" spc="300">
                <a:latin typeface="Montserrat" pitchFamily="2" charset="77"/>
              </a:defRPr>
            </a:lvl1pPr>
          </a:lstStyle>
          <a:p>
            <a:r>
              <a:rPr lang="en-US" dirty="0"/>
              <a:t>QUESTIONS?</a:t>
            </a:r>
          </a:p>
        </p:txBody>
      </p:sp>
      <p:sp>
        <p:nvSpPr>
          <p:cNvPr id="3" name="Slide Number Placeholder 5">
            <a:extLst>
              <a:ext uri="{FF2B5EF4-FFF2-40B4-BE49-F238E27FC236}">
                <a16:creationId xmlns:a16="http://schemas.microsoft.com/office/drawing/2014/main" id="{314B6C66-8D9C-BF0F-D5C5-E18B018D95BD}"/>
              </a:ext>
            </a:extLst>
          </p:cNvPr>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9DA62EA4-6560-450B-A6E3-296A12F4EA12}" type="slidenum">
              <a:rPr lang="en-US" smtClean="0"/>
              <a:t>‹#›</a:t>
            </a:fld>
            <a:endParaRPr lang="en-US"/>
          </a:p>
        </p:txBody>
      </p:sp>
    </p:spTree>
    <p:extLst>
      <p:ext uri="{BB962C8B-B14F-4D97-AF65-F5344CB8AC3E}">
        <p14:creationId xmlns:p14="http://schemas.microsoft.com/office/powerpoint/2010/main" val="147692127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172" y="1371600"/>
            <a:ext cx="10974070" cy="9144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9DA62EA4-6560-450B-A6E3-296A12F4EA12}" type="slidenum">
              <a:rPr lang="en-US" smtClean="0"/>
              <a:t>‹#›</a:t>
            </a:fld>
            <a:endParaRPr lang="en-US"/>
          </a:p>
        </p:txBody>
      </p:sp>
    </p:spTree>
    <p:extLst>
      <p:ext uri="{BB962C8B-B14F-4D97-AF65-F5344CB8AC3E}">
        <p14:creationId xmlns:p14="http://schemas.microsoft.com/office/powerpoint/2010/main" val="328399993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ransition spd="slow">
    <p:wipe/>
  </p:transition>
  <p:hf hdr="0" ftr="0" dt="0"/>
  <p:txStyles>
    <p:titleStyle>
      <a:lvl1pPr algn="l" defTabSz="914400" rtl="0" eaLnBrk="1" latinLnBrk="0" hangingPunct="1">
        <a:spcBef>
          <a:spcPct val="0"/>
        </a:spcBef>
        <a:buNone/>
        <a:defRPr sz="3600" b="0" i="0" kern="1200">
          <a:solidFill>
            <a:schemeClr val="tx1"/>
          </a:solidFill>
          <a:latin typeface="Montserrat SemiBold" pitchFamily="2" charset="77"/>
          <a:ea typeface="Tahoma" panose="020B0604030504040204" pitchFamily="34" charset="0"/>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4">
          <p15:clr>
            <a:srgbClr val="F26B43"/>
          </p15:clr>
        </p15:guide>
        <p15:guide id="2" pos="383">
          <p15:clr>
            <a:srgbClr val="F26B43"/>
          </p15:clr>
        </p15:guide>
        <p15:guide id="3" pos="7295">
          <p15:clr>
            <a:srgbClr val="F26B43"/>
          </p15:clr>
        </p15:guide>
        <p15:guide id="4" orient="horz" pos="14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enneth.j.hill@mas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72" y="1600200"/>
            <a:ext cx="10975658" cy="4038600"/>
          </a:xfrm>
        </p:spPr>
        <p:txBody>
          <a:bodyPr/>
          <a:lstStyle/>
          <a:p>
            <a:r>
              <a:rPr lang="en-US" dirty="0"/>
              <a:t>12B, Or Not 12B</a:t>
            </a:r>
            <a:br>
              <a:rPr lang="en-US" dirty="0"/>
            </a:br>
            <a:r>
              <a:rPr lang="en-US" dirty="0"/>
              <a:t>That is the Question</a:t>
            </a:r>
          </a:p>
        </p:txBody>
      </p:sp>
      <p:sp>
        <p:nvSpPr>
          <p:cNvPr id="3" name="Subtitle 2"/>
          <p:cNvSpPr>
            <a:spLocks noGrp="1"/>
          </p:cNvSpPr>
          <p:nvPr>
            <p:ph type="subTitle" idx="1"/>
          </p:nvPr>
        </p:nvSpPr>
        <p:spPr>
          <a:xfrm>
            <a:off x="2513667" y="5638800"/>
            <a:ext cx="8612843" cy="1220168"/>
          </a:xfrm>
        </p:spPr>
        <p:txBody>
          <a:bodyPr/>
          <a:lstStyle/>
          <a:p>
            <a:pPr>
              <a:lnSpc>
                <a:spcPts val="1600"/>
              </a:lnSpc>
              <a:spcBef>
                <a:spcPts val="1800"/>
              </a:spcBef>
            </a:pPr>
            <a:r>
              <a:rPr lang="en-US" sz="1400" dirty="0"/>
              <a:t>Kenneth J. Hill, Esq. Deputy Exec. Dir. | PERAC</a:t>
            </a:r>
          </a:p>
          <a:p>
            <a:pPr>
              <a:lnSpc>
                <a:spcPts val="1600"/>
              </a:lnSpc>
              <a:spcBef>
                <a:spcPts val="1800"/>
              </a:spcBef>
            </a:pPr>
            <a:r>
              <a:rPr lang="en-US" sz="1400" dirty="0"/>
              <a:t>SPRING MACRS</a:t>
            </a:r>
          </a:p>
          <a:p>
            <a:pPr>
              <a:lnSpc>
                <a:spcPts val="1600"/>
              </a:lnSpc>
              <a:spcBef>
                <a:spcPts val="1800"/>
              </a:spcBef>
            </a:pPr>
            <a:r>
              <a:rPr lang="en-US" sz="1400" dirty="0"/>
              <a:t>JUNE 4, 2025</a:t>
            </a:r>
          </a:p>
        </p:txBody>
      </p:sp>
    </p:spTree>
    <p:extLst>
      <p:ext uri="{BB962C8B-B14F-4D97-AF65-F5344CB8AC3E}">
        <p14:creationId xmlns:p14="http://schemas.microsoft.com/office/powerpoint/2010/main" val="116246986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noAutofit/>
          </a:bodyPr>
          <a:lstStyle/>
          <a:p>
            <a:r>
              <a:rPr lang="en-US" dirty="0"/>
              <a:t>If Allowances Granted Only Under Section 12B </a:t>
            </a:r>
          </a:p>
        </p:txBody>
      </p:sp>
      <p:sp>
        <p:nvSpPr>
          <p:cNvPr id="3" name="Content Placeholder 2"/>
          <p:cNvSpPr>
            <a:spLocks noGrp="1"/>
          </p:cNvSpPr>
          <p:nvPr>
            <p:ph idx="1"/>
          </p:nvPr>
        </p:nvSpPr>
        <p:spPr>
          <a:xfrm>
            <a:off x="608013" y="2516188"/>
            <a:ext cx="10974387" cy="4341812"/>
          </a:xfrm>
        </p:spPr>
        <p:txBody>
          <a:bodyPr>
            <a:noAutofit/>
          </a:bodyPr>
          <a:lstStyle/>
          <a:p>
            <a:pPr>
              <a:lnSpc>
                <a:spcPts val="2800"/>
              </a:lnSpc>
              <a:spcBef>
                <a:spcPts val="1200"/>
              </a:spcBef>
            </a:pPr>
            <a:r>
              <a:rPr lang="en-US" sz="2400" spc="-50" dirty="0"/>
              <a:t>Any accumulated regular deductions with regular interest thereon to the member’s date of death shall be transferred to the pension fund.</a:t>
            </a:r>
          </a:p>
          <a:p>
            <a:pPr lvl="1">
              <a:lnSpc>
                <a:spcPts val="2400"/>
              </a:lnSpc>
              <a:spcBef>
                <a:spcPts val="600"/>
              </a:spcBef>
            </a:pPr>
            <a:r>
              <a:rPr lang="en-US" sz="2000" dirty="0"/>
              <a:t>Purpose is to merge it and use it for the exclusive purpose of defraying the payment of such allowances.</a:t>
            </a:r>
          </a:p>
          <a:p>
            <a:pPr>
              <a:lnSpc>
                <a:spcPts val="2800"/>
              </a:lnSpc>
              <a:spcBef>
                <a:spcPts val="1200"/>
              </a:spcBef>
            </a:pPr>
            <a:r>
              <a:rPr lang="en-US" sz="2400" dirty="0"/>
              <a:t>Any amount of accumulated additional deductions shall be paid in accordance with § 11(2)(c).</a:t>
            </a:r>
          </a:p>
          <a:p>
            <a:pPr>
              <a:lnSpc>
                <a:spcPts val="2800"/>
              </a:lnSpc>
              <a:spcBef>
                <a:spcPts val="1200"/>
              </a:spcBef>
            </a:pPr>
            <a:r>
              <a:rPr lang="en-US" sz="2400" dirty="0"/>
              <a:t>The total annual allowance derived from and payable under § 12B shall not exceed the annual rate of regular compensation payable to the member at his/her death.</a:t>
            </a:r>
          </a:p>
        </p:txBody>
      </p:sp>
      <p:sp>
        <p:nvSpPr>
          <p:cNvPr id="4" name="Slide Number Placeholder 3">
            <a:extLst>
              <a:ext uri="{FF2B5EF4-FFF2-40B4-BE49-F238E27FC236}">
                <a16:creationId xmlns:a16="http://schemas.microsoft.com/office/drawing/2014/main" id="{D5B8C2A9-1FA1-C54A-8E39-36FAEB07EA00}"/>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10</a:t>
            </a:fld>
            <a:endParaRPr lang="en-US" dirty="0"/>
          </a:p>
        </p:txBody>
      </p:sp>
    </p:spTree>
    <p:extLst>
      <p:ext uri="{BB962C8B-B14F-4D97-AF65-F5344CB8AC3E}">
        <p14:creationId xmlns:p14="http://schemas.microsoft.com/office/powerpoint/2010/main" val="351525594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DD7F74-8696-57B2-F05C-0DF98A00E8CC}"/>
              </a:ext>
            </a:extLst>
          </p:cNvPr>
          <p:cNvSpPr>
            <a:spLocks noGrp="1"/>
          </p:cNvSpPr>
          <p:nvPr>
            <p:ph type="title"/>
          </p:nvPr>
        </p:nvSpPr>
        <p:spPr>
          <a:xfrm>
            <a:off x="611347" y="1447800"/>
            <a:ext cx="10971053" cy="914400"/>
          </a:xfrm>
        </p:spPr>
        <p:txBody>
          <a:bodyPr>
            <a:noAutofit/>
          </a:bodyPr>
          <a:lstStyle/>
          <a:p>
            <a:pPr>
              <a:lnSpc>
                <a:spcPts val="3800"/>
              </a:lnSpc>
            </a:pPr>
            <a:r>
              <a:rPr lang="en-US" dirty="0"/>
              <a:t>Are After-born Children Eligible For a Section 12B Allowance?</a:t>
            </a:r>
          </a:p>
        </p:txBody>
      </p:sp>
      <p:sp>
        <p:nvSpPr>
          <p:cNvPr id="9" name="Content Placeholder 8">
            <a:extLst>
              <a:ext uri="{FF2B5EF4-FFF2-40B4-BE49-F238E27FC236}">
                <a16:creationId xmlns:a16="http://schemas.microsoft.com/office/drawing/2014/main" id="{CD6E6083-880C-3E8F-F280-741CF81952DB}"/>
              </a:ext>
            </a:extLst>
          </p:cNvPr>
          <p:cNvSpPr>
            <a:spLocks noGrp="1"/>
          </p:cNvSpPr>
          <p:nvPr>
            <p:ph idx="1"/>
          </p:nvPr>
        </p:nvSpPr>
        <p:spPr/>
        <p:txBody>
          <a:bodyPr/>
          <a:lstStyle/>
          <a:p>
            <a:pPr>
              <a:lnSpc>
                <a:spcPts val="2400"/>
              </a:lnSpc>
            </a:pPr>
            <a:r>
              <a:rPr lang="en-US" sz="2000" dirty="0"/>
              <a:t>Workers’ Compensation law at G.L. c. 152, § 35A provides that “children…shall also include children of the deceased employee conceived but not born at the time of the employee’s injury…”</a:t>
            </a:r>
          </a:p>
          <a:p>
            <a:pPr>
              <a:lnSpc>
                <a:spcPts val="2400"/>
              </a:lnSpc>
            </a:pPr>
            <a:r>
              <a:rPr lang="en-US" sz="2000" i="1" dirty="0"/>
              <a:t>Martin v. Concord Ret. Bd., and PERAC</a:t>
            </a:r>
            <a:r>
              <a:rPr lang="en-US" sz="2000" dirty="0"/>
              <a:t> (CR-11-157)(Apr. 17, 2015) (Held that a conceived but not yet born child of a member in service was eligible for the dependent allowance in § 7(2)(a)(iii)).</a:t>
            </a:r>
            <a:endParaRPr lang="en-US" sz="2000" i="1" dirty="0"/>
          </a:p>
          <a:p>
            <a:pPr>
              <a:lnSpc>
                <a:spcPts val="2400"/>
              </a:lnSpc>
            </a:pPr>
            <a:r>
              <a:rPr lang="en-US" sz="2000" dirty="0"/>
              <a:t>Child should receive, payable to his/her guardian, the monthly survivor allowance that would have been payable to a spouse (if there is no eligible spouse), plus $120/$90 per month, effective on the date of birth.</a:t>
            </a:r>
            <a:endParaRPr lang="en-US" sz="2000" dirty="0">
              <a:solidFill>
                <a:schemeClr val="tx1"/>
              </a:solidFill>
              <a:cs typeface="Trebuchet MS"/>
            </a:endParaRPr>
          </a:p>
          <a:p>
            <a:endParaRPr lang="en-US" dirty="0"/>
          </a:p>
        </p:txBody>
      </p:sp>
      <p:sp>
        <p:nvSpPr>
          <p:cNvPr id="7" name="Slide Number Placeholder 6">
            <a:extLst>
              <a:ext uri="{FF2B5EF4-FFF2-40B4-BE49-F238E27FC236}">
                <a16:creationId xmlns:a16="http://schemas.microsoft.com/office/drawing/2014/main" id="{561A2A09-562B-B16B-9FC5-58D8ABEB7ADD}"/>
              </a:ext>
            </a:extLst>
          </p:cNvPr>
          <p:cNvSpPr>
            <a:spLocks noGrp="1"/>
          </p:cNvSpPr>
          <p:nvPr>
            <p:ph type="sldNum" sz="quarter" idx="4"/>
          </p:nvPr>
        </p:nvSpPr>
        <p:spPr/>
        <p:txBody>
          <a:bodyPr/>
          <a:lstStyle/>
          <a:p>
            <a:fld id="{9DA62EA4-6560-450B-A6E3-296A12F4EA12}" type="slidenum">
              <a:rPr lang="en-US" smtClean="0"/>
              <a:t>11</a:t>
            </a:fld>
            <a:endParaRPr lang="en-US"/>
          </a:p>
        </p:txBody>
      </p:sp>
    </p:spTree>
    <p:extLst>
      <p:ext uri="{BB962C8B-B14F-4D97-AF65-F5344CB8AC3E}">
        <p14:creationId xmlns:p14="http://schemas.microsoft.com/office/powerpoint/2010/main" val="18009661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347" y="1447800"/>
            <a:ext cx="10971053" cy="914400"/>
          </a:xfrm>
        </p:spPr>
        <p:txBody>
          <a:bodyPr>
            <a:noAutofit/>
          </a:bodyPr>
          <a:lstStyle/>
          <a:p>
            <a:pPr>
              <a:lnSpc>
                <a:spcPts val="3800"/>
              </a:lnSpc>
            </a:pPr>
            <a:r>
              <a:rPr lang="en-US" dirty="0"/>
              <a:t>A Guardian May Elect To Receive a Return Of Accumulated Deductions</a:t>
            </a:r>
          </a:p>
        </p:txBody>
      </p:sp>
      <p:sp>
        <p:nvSpPr>
          <p:cNvPr id="8" name="Content Placeholder 7"/>
          <p:cNvSpPr>
            <a:spLocks noGrp="1"/>
          </p:cNvSpPr>
          <p:nvPr>
            <p:ph idx="1"/>
          </p:nvPr>
        </p:nvSpPr>
        <p:spPr>
          <a:xfrm>
            <a:off x="611347" y="2553495"/>
            <a:ext cx="10974229" cy="3884611"/>
          </a:xfrm>
        </p:spPr>
        <p:txBody>
          <a:bodyPr>
            <a:noAutofit/>
          </a:bodyPr>
          <a:lstStyle/>
          <a:p>
            <a:pPr>
              <a:lnSpc>
                <a:spcPts val="2800"/>
              </a:lnSpc>
            </a:pPr>
            <a:r>
              <a:rPr lang="en-US" sz="2400" dirty="0"/>
              <a:t>Section 11(2)(c) prohibits a return of accumulated deductions to a named beneficiary if the deceased is survived by a person/child eligible to receive an allowance under § 12B…</a:t>
            </a:r>
          </a:p>
          <a:p>
            <a:pPr>
              <a:lnSpc>
                <a:spcPts val="2800"/>
              </a:lnSpc>
            </a:pPr>
            <a:r>
              <a:rPr lang="en-US" sz="2400" b="1" u="sng" dirty="0"/>
              <a:t>Unless</a:t>
            </a:r>
            <a:r>
              <a:rPr lang="en-US" sz="2400" b="1" dirty="0"/>
              <a:t>,</a:t>
            </a:r>
            <a:r>
              <a:rPr lang="en-US" sz="2400" dirty="0"/>
              <a:t> the guardian for such person/child elects to receive the return of accumulated deductions in lieu of the § 12B allowance.</a:t>
            </a:r>
          </a:p>
          <a:p>
            <a:pPr lvl="1">
              <a:lnSpc>
                <a:spcPts val="2400"/>
              </a:lnSpc>
            </a:pPr>
            <a:r>
              <a:rPr lang="en-US" sz="2000" dirty="0"/>
              <a:t>This gives the guardian the option if they feel that such refund would be more beneficial to the child.  For instance, the return of deductions may be better for a 17-year old who would lose the § 12B benefit in one year.</a:t>
            </a:r>
          </a:p>
        </p:txBody>
      </p:sp>
      <p:sp>
        <p:nvSpPr>
          <p:cNvPr id="2" name="Slide Number Placeholder 1">
            <a:extLst>
              <a:ext uri="{FF2B5EF4-FFF2-40B4-BE49-F238E27FC236}">
                <a16:creationId xmlns:a16="http://schemas.microsoft.com/office/drawing/2014/main" id="{784B2A95-D325-2F48-846D-A24ED1C53689}"/>
              </a:ext>
            </a:extLst>
          </p:cNvPr>
          <p:cNvSpPr>
            <a:spLocks noGrp="1"/>
          </p:cNvSpPr>
          <p:nvPr>
            <p:ph type="sldNum" sz="quarter" idx="4"/>
          </p:nvPr>
        </p:nvSpPr>
        <p:spPr/>
        <p:txBody>
          <a:bodyPr/>
          <a:lstStyle/>
          <a:p>
            <a:fld id="{9DA62EA4-6560-450B-A6E3-296A12F4EA12}" type="slidenum">
              <a:rPr lang="en-US" smtClean="0"/>
              <a:t>12</a:t>
            </a:fld>
            <a:endParaRPr lang="en-US" dirty="0"/>
          </a:p>
        </p:txBody>
      </p:sp>
    </p:spTree>
    <p:extLst>
      <p:ext uri="{BB962C8B-B14F-4D97-AF65-F5344CB8AC3E}">
        <p14:creationId xmlns:p14="http://schemas.microsoft.com/office/powerpoint/2010/main" val="341486580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lstStyle/>
          <a:p>
            <a:r>
              <a:rPr lang="en-US" dirty="0"/>
              <a:t>Incapacitated From Earning</a:t>
            </a:r>
          </a:p>
        </p:txBody>
      </p:sp>
      <p:sp>
        <p:nvSpPr>
          <p:cNvPr id="3" name="Content Placeholder 2"/>
          <p:cNvSpPr>
            <a:spLocks noGrp="1"/>
          </p:cNvSpPr>
          <p:nvPr>
            <p:ph idx="1"/>
          </p:nvPr>
        </p:nvSpPr>
        <p:spPr>
          <a:xfrm>
            <a:off x="608172" y="2516188"/>
            <a:ext cx="10974229" cy="3884611"/>
          </a:xfrm>
        </p:spPr>
        <p:txBody>
          <a:bodyPr>
            <a:noAutofit/>
          </a:bodyPr>
          <a:lstStyle/>
          <a:p>
            <a:pPr>
              <a:lnSpc>
                <a:spcPts val="2400"/>
              </a:lnSpc>
            </a:pPr>
            <a:r>
              <a:rPr lang="en-US" sz="2000" dirty="0"/>
              <a:t>Member dies in service and spouse receives a member-survivor benefit pursuant to § 12(2)(d).  </a:t>
            </a:r>
          </a:p>
          <a:p>
            <a:pPr>
              <a:lnSpc>
                <a:spcPts val="2400"/>
              </a:lnSpc>
            </a:pPr>
            <a:r>
              <a:rPr lang="en-US" sz="2000" dirty="0"/>
              <a:t>Spouse dies and leaves behind a “physically or mentally incapacitated from earning” adult child.  </a:t>
            </a:r>
          </a:p>
          <a:p>
            <a:pPr>
              <a:lnSpc>
                <a:spcPts val="2400"/>
              </a:lnSpc>
            </a:pPr>
            <a:r>
              <a:rPr lang="en-US" sz="2000" dirty="0"/>
              <a:t>Regardless of the adult child’s age, the guardian for that adult child would receive exactly the same allowance his or her parent had been receiving (the § 12(2)(d) benefit plus $120 per month) for so long as he or she remains physically or mentally incapacitated from earning.</a:t>
            </a:r>
          </a:p>
          <a:p>
            <a:pPr>
              <a:lnSpc>
                <a:spcPts val="2400"/>
              </a:lnSpc>
            </a:pPr>
            <a:r>
              <a:rPr lang="en-US" sz="2000" dirty="0"/>
              <a:t>Benefit would cease upon his or her marriage or death.</a:t>
            </a:r>
          </a:p>
        </p:txBody>
      </p:sp>
      <p:sp>
        <p:nvSpPr>
          <p:cNvPr id="4" name="Slide Number Placeholder 3">
            <a:extLst>
              <a:ext uri="{FF2B5EF4-FFF2-40B4-BE49-F238E27FC236}">
                <a16:creationId xmlns:a16="http://schemas.microsoft.com/office/drawing/2014/main" id="{B3766482-2341-7B49-995F-B5547BF871D5}"/>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13</a:t>
            </a:fld>
            <a:endParaRPr lang="en-US" dirty="0"/>
          </a:p>
        </p:txBody>
      </p:sp>
    </p:spTree>
    <p:extLst>
      <p:ext uri="{BB962C8B-B14F-4D97-AF65-F5344CB8AC3E}">
        <p14:creationId xmlns:p14="http://schemas.microsoft.com/office/powerpoint/2010/main" val="68076597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lstStyle/>
          <a:p>
            <a:r>
              <a:rPr lang="en-US" dirty="0"/>
              <a:t>Section 12B Calculation</a:t>
            </a:r>
          </a:p>
        </p:txBody>
      </p:sp>
      <p:sp>
        <p:nvSpPr>
          <p:cNvPr id="3" name="Content Placeholder 2"/>
          <p:cNvSpPr>
            <a:spLocks noGrp="1"/>
          </p:cNvSpPr>
          <p:nvPr>
            <p:ph idx="1"/>
          </p:nvPr>
        </p:nvSpPr>
        <p:spPr>
          <a:xfrm>
            <a:off x="608013" y="2438400"/>
            <a:ext cx="10974387" cy="4189412"/>
          </a:xfrm>
        </p:spPr>
        <p:txBody>
          <a:bodyPr>
            <a:noAutofit/>
          </a:bodyPr>
          <a:lstStyle/>
          <a:p>
            <a:pPr>
              <a:lnSpc>
                <a:spcPts val="2400"/>
              </a:lnSpc>
              <a:spcBef>
                <a:spcPts val="1200"/>
              </a:spcBef>
            </a:pPr>
            <a:r>
              <a:rPr lang="en-US" sz="2000" dirty="0"/>
              <a:t>First, must calculate the § 12(2)(d) Option A benefit.</a:t>
            </a:r>
          </a:p>
          <a:p>
            <a:pPr lvl="1">
              <a:lnSpc>
                <a:spcPts val="2200"/>
              </a:lnSpc>
              <a:spcBef>
                <a:spcPts val="600"/>
              </a:spcBef>
            </a:pPr>
            <a:r>
              <a:rPr lang="en-US" sz="1800" dirty="0"/>
              <a:t>Assume the member and the beneficiary were born on the same day.</a:t>
            </a:r>
          </a:p>
          <a:p>
            <a:pPr>
              <a:lnSpc>
                <a:spcPts val="2400"/>
              </a:lnSpc>
              <a:spcBef>
                <a:spcPts val="1200"/>
              </a:spcBef>
            </a:pPr>
            <a:r>
              <a:rPr lang="en-US" sz="2000" dirty="0"/>
              <a:t>Then multiply by the appropriate Option C factor to produce the monthly </a:t>
            </a:r>
            <a:br>
              <a:rPr lang="en-US" sz="2000" dirty="0"/>
            </a:br>
            <a:r>
              <a:rPr lang="en-US" sz="2000" dirty="0"/>
              <a:t>§ 12(2)(d) benefit.</a:t>
            </a:r>
          </a:p>
          <a:p>
            <a:pPr>
              <a:lnSpc>
                <a:spcPts val="2400"/>
              </a:lnSpc>
              <a:spcBef>
                <a:spcPts val="1200"/>
              </a:spcBef>
            </a:pPr>
            <a:r>
              <a:rPr lang="en-US" sz="2000" dirty="0"/>
              <a:t>Then divide the benefit equally among the guardians of the children (if there is more than one child).  </a:t>
            </a:r>
          </a:p>
          <a:p>
            <a:pPr>
              <a:lnSpc>
                <a:spcPts val="2400"/>
              </a:lnSpc>
              <a:spcBef>
                <a:spcPts val="1200"/>
              </a:spcBef>
            </a:pPr>
            <a:r>
              <a:rPr lang="en-US" sz="2000" dirty="0"/>
              <a:t>Add the additional monthly allowance of $120 per month for the oldest child and $90 per month for each additional child.</a:t>
            </a:r>
          </a:p>
          <a:p>
            <a:pPr>
              <a:lnSpc>
                <a:spcPts val="2400"/>
              </a:lnSpc>
              <a:spcBef>
                <a:spcPts val="1200"/>
              </a:spcBef>
            </a:pPr>
            <a:r>
              <a:rPr lang="en-US" sz="2000" spc="-50" dirty="0"/>
              <a:t>When one child is no longer eligible, the same § 12(2)(d) benefit is then split among the eligible children, with the now oldest eligible child entitled to $120 per month.</a:t>
            </a:r>
          </a:p>
          <a:p>
            <a:endParaRPr lang="en-US" dirty="0"/>
          </a:p>
        </p:txBody>
      </p:sp>
      <p:sp>
        <p:nvSpPr>
          <p:cNvPr id="4" name="Slide Number Placeholder 3">
            <a:extLst>
              <a:ext uri="{FF2B5EF4-FFF2-40B4-BE49-F238E27FC236}">
                <a16:creationId xmlns:a16="http://schemas.microsoft.com/office/drawing/2014/main" id="{6509BAC5-9E61-CB4C-B267-66FED3B5A6E8}"/>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14</a:t>
            </a:fld>
            <a:endParaRPr lang="en-US" dirty="0"/>
          </a:p>
        </p:txBody>
      </p:sp>
    </p:spTree>
    <p:extLst>
      <p:ext uri="{BB962C8B-B14F-4D97-AF65-F5344CB8AC3E}">
        <p14:creationId xmlns:p14="http://schemas.microsoft.com/office/powerpoint/2010/main" val="235405039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347" y="1371600"/>
            <a:ext cx="10971053" cy="914400"/>
          </a:xfrm>
        </p:spPr>
        <p:txBody>
          <a:bodyPr/>
          <a:lstStyle/>
          <a:p>
            <a:r>
              <a:rPr lang="en-US" dirty="0"/>
              <a:t>Section 3(8)(c) Liability</a:t>
            </a:r>
          </a:p>
        </p:txBody>
      </p:sp>
      <p:sp>
        <p:nvSpPr>
          <p:cNvPr id="8" name="Content Placeholder 7"/>
          <p:cNvSpPr>
            <a:spLocks noGrp="1"/>
          </p:cNvSpPr>
          <p:nvPr>
            <p:ph idx="1"/>
          </p:nvPr>
        </p:nvSpPr>
        <p:spPr>
          <a:xfrm>
            <a:off x="608172" y="2516188"/>
            <a:ext cx="10974229" cy="3884611"/>
          </a:xfrm>
        </p:spPr>
        <p:txBody>
          <a:bodyPr>
            <a:noAutofit/>
          </a:bodyPr>
          <a:lstStyle/>
          <a:p>
            <a:pPr>
              <a:lnSpc>
                <a:spcPts val="2800"/>
              </a:lnSpc>
            </a:pPr>
            <a:r>
              <a:rPr lang="en-US" sz="2400" dirty="0"/>
              <a:t>The additional dependent allowance under § 12B should </a:t>
            </a:r>
            <a:r>
              <a:rPr lang="en-US" sz="2400" b="1" u="sng" dirty="0">
                <a:solidFill>
                  <a:srgbClr val="671F46"/>
                </a:solidFill>
              </a:rPr>
              <a:t>not</a:t>
            </a:r>
            <a:r>
              <a:rPr lang="en-US" sz="2400" dirty="0"/>
              <a:t> be included in a § 3(8)(c) billing.</a:t>
            </a:r>
          </a:p>
          <a:p>
            <a:pPr lvl="1">
              <a:lnSpc>
                <a:spcPts val="2400"/>
              </a:lnSpc>
              <a:spcBef>
                <a:spcPts val="600"/>
              </a:spcBef>
            </a:pPr>
            <a:r>
              <a:rPr lang="en-US" sz="2000" dirty="0"/>
              <a:t>Section 3(8)(c) specifically states, in pertinent part, that whenever a beneficiary receives a survivor’s allowance from a system where a portion of such allowance is “attributable to service” in a second system, the first system shall be reimbursed.</a:t>
            </a:r>
          </a:p>
          <a:p>
            <a:pPr lvl="1">
              <a:lnSpc>
                <a:spcPts val="2400"/>
              </a:lnSpc>
              <a:spcBef>
                <a:spcPts val="600"/>
              </a:spcBef>
            </a:pPr>
            <a:r>
              <a:rPr lang="en-US" sz="2000" dirty="0"/>
              <a:t>The additional dependent allowance in § 12B is not attributable to the member’s service.  The number of children a member has is independent of the amount of service a member rendered in a given system.  </a:t>
            </a:r>
          </a:p>
          <a:p>
            <a:pPr lvl="1">
              <a:lnSpc>
                <a:spcPts val="2400"/>
              </a:lnSpc>
              <a:spcBef>
                <a:spcPts val="600"/>
              </a:spcBef>
            </a:pPr>
            <a:r>
              <a:rPr lang="en-US" sz="2000" dirty="0"/>
              <a:t>Therefore, the additional dependent allowance should not be included in any </a:t>
            </a:r>
            <a:br>
              <a:rPr lang="en-US" sz="2000" dirty="0"/>
            </a:br>
            <a:r>
              <a:rPr lang="en-US" sz="2000" dirty="0"/>
              <a:t>§ 3(8)(c) billing.</a:t>
            </a:r>
          </a:p>
          <a:p>
            <a:endParaRPr lang="en-US" dirty="0"/>
          </a:p>
        </p:txBody>
      </p:sp>
      <p:sp>
        <p:nvSpPr>
          <p:cNvPr id="2" name="Slide Number Placeholder 1">
            <a:extLst>
              <a:ext uri="{FF2B5EF4-FFF2-40B4-BE49-F238E27FC236}">
                <a16:creationId xmlns:a16="http://schemas.microsoft.com/office/drawing/2014/main" id="{5453FE55-F403-C045-B905-E604BF762593}"/>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15</a:t>
            </a:fld>
            <a:endParaRPr lang="en-US" dirty="0"/>
          </a:p>
        </p:txBody>
      </p:sp>
    </p:spTree>
    <p:extLst>
      <p:ext uri="{BB962C8B-B14F-4D97-AF65-F5344CB8AC3E}">
        <p14:creationId xmlns:p14="http://schemas.microsoft.com/office/powerpoint/2010/main" val="194464373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lstStyle/>
          <a:p>
            <a:r>
              <a:rPr lang="en-US" dirty="0"/>
              <a:t>Payments to Full-Time Students</a:t>
            </a:r>
          </a:p>
        </p:txBody>
      </p:sp>
      <p:sp>
        <p:nvSpPr>
          <p:cNvPr id="3" name="Content Placeholder 2"/>
          <p:cNvSpPr>
            <a:spLocks noGrp="1"/>
          </p:cNvSpPr>
          <p:nvPr>
            <p:ph idx="1"/>
          </p:nvPr>
        </p:nvSpPr>
        <p:spPr>
          <a:xfrm>
            <a:off x="608172" y="2516188"/>
            <a:ext cx="10974229" cy="3884611"/>
          </a:xfrm>
        </p:spPr>
        <p:txBody>
          <a:bodyPr/>
          <a:lstStyle/>
          <a:p>
            <a:r>
              <a:rPr lang="en-US" dirty="0"/>
              <a:t>Full-time students who are between the ages of 18 and 21 should directly be paid any § 12B benefits they are entitled to receive.</a:t>
            </a:r>
          </a:p>
          <a:p>
            <a:r>
              <a:rPr lang="en-US" dirty="0"/>
              <a:t>Absent mental incapacity, anyone aged 18 years old is legally considered an adult and, therefore, cannot have a legal guardian.</a:t>
            </a:r>
          </a:p>
        </p:txBody>
      </p:sp>
      <p:sp>
        <p:nvSpPr>
          <p:cNvPr id="4" name="Slide Number Placeholder 3">
            <a:extLst>
              <a:ext uri="{FF2B5EF4-FFF2-40B4-BE49-F238E27FC236}">
                <a16:creationId xmlns:a16="http://schemas.microsoft.com/office/drawing/2014/main" id="{F1301DCE-C5D9-434E-B919-6A574FE32327}"/>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16</a:t>
            </a:fld>
            <a:endParaRPr lang="en-US" dirty="0"/>
          </a:p>
        </p:txBody>
      </p:sp>
    </p:spTree>
    <p:extLst>
      <p:ext uri="{BB962C8B-B14F-4D97-AF65-F5344CB8AC3E}">
        <p14:creationId xmlns:p14="http://schemas.microsoft.com/office/powerpoint/2010/main" val="48050779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lstStyle/>
          <a:p>
            <a:r>
              <a:rPr lang="en-US" dirty="0"/>
              <a:t>Cases of Note</a:t>
            </a:r>
          </a:p>
        </p:txBody>
      </p:sp>
      <p:sp>
        <p:nvSpPr>
          <p:cNvPr id="3" name="Content Placeholder 2"/>
          <p:cNvSpPr>
            <a:spLocks noGrp="1"/>
          </p:cNvSpPr>
          <p:nvPr>
            <p:ph idx="1"/>
          </p:nvPr>
        </p:nvSpPr>
        <p:spPr>
          <a:xfrm>
            <a:off x="608172" y="2516188"/>
            <a:ext cx="10974229" cy="3884611"/>
          </a:xfrm>
        </p:spPr>
        <p:txBody>
          <a:bodyPr/>
          <a:lstStyle/>
          <a:p>
            <a:r>
              <a:rPr lang="en-US" i="1" dirty="0"/>
              <a:t>Bowden v. PERAC</a:t>
            </a:r>
          </a:p>
          <a:p>
            <a:r>
              <a:rPr lang="en-US" i="1" dirty="0" err="1"/>
              <a:t>Gelman</a:t>
            </a:r>
            <a:r>
              <a:rPr lang="en-US" i="1" dirty="0"/>
              <a:t> v. Springfield Retirement Board</a:t>
            </a:r>
          </a:p>
          <a:p>
            <a:r>
              <a:rPr lang="en-US" i="1" dirty="0"/>
              <a:t>Hathaway-Medeiros v. State Board of Retirement</a:t>
            </a:r>
          </a:p>
          <a:p>
            <a:r>
              <a:rPr lang="en-US" i="1" dirty="0" err="1"/>
              <a:t>Scichilone</a:t>
            </a:r>
            <a:r>
              <a:rPr lang="en-US" i="1" dirty="0"/>
              <a:t> v. Brookline Retirement Board</a:t>
            </a:r>
          </a:p>
          <a:p>
            <a:r>
              <a:rPr lang="en-US" i="1" dirty="0"/>
              <a:t>Wood v. State Board</a:t>
            </a:r>
          </a:p>
          <a:p>
            <a:r>
              <a:rPr lang="en-US" i="1" dirty="0" err="1"/>
              <a:t>DeForitis</a:t>
            </a:r>
            <a:r>
              <a:rPr lang="en-US" i="1" dirty="0"/>
              <a:t> v. Taunton Retirement Board</a:t>
            </a:r>
          </a:p>
        </p:txBody>
      </p:sp>
      <p:sp>
        <p:nvSpPr>
          <p:cNvPr id="4" name="Slide Number Placeholder 3"/>
          <p:cNvSpPr>
            <a:spLocks noGrp="1"/>
          </p:cNvSpPr>
          <p:nvPr>
            <p:ph type="sldNum" sz="quarter" idx="4"/>
          </p:nvPr>
        </p:nvSpPr>
        <p:spPr>
          <a:xfrm>
            <a:off x="11660048" y="6553200"/>
            <a:ext cx="531952" cy="304800"/>
          </a:xfrm>
        </p:spPr>
        <p:txBody>
          <a:bodyPr/>
          <a:lstStyle/>
          <a:p>
            <a:fld id="{9DA62EA4-6560-450B-A6E3-296A12F4EA12}" type="slidenum">
              <a:rPr lang="en-US" smtClean="0"/>
              <a:pPr/>
              <a:t>17</a:t>
            </a:fld>
            <a:endParaRPr lang="en-US"/>
          </a:p>
        </p:txBody>
      </p:sp>
    </p:spTree>
    <p:extLst>
      <p:ext uri="{BB962C8B-B14F-4D97-AF65-F5344CB8AC3E}">
        <p14:creationId xmlns:p14="http://schemas.microsoft.com/office/powerpoint/2010/main" val="156869318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Bowden v. PERAC</a:t>
            </a:r>
          </a:p>
        </p:txBody>
      </p:sp>
      <p:sp>
        <p:nvSpPr>
          <p:cNvPr id="3" name="Content Placeholder 2"/>
          <p:cNvSpPr>
            <a:spLocks noGrp="1"/>
          </p:cNvSpPr>
          <p:nvPr>
            <p:ph idx="1"/>
          </p:nvPr>
        </p:nvSpPr>
        <p:spPr/>
        <p:txBody>
          <a:bodyPr/>
          <a:lstStyle/>
          <a:p>
            <a:pPr>
              <a:lnSpc>
                <a:spcPts val="3000"/>
              </a:lnSpc>
            </a:pPr>
            <a:r>
              <a:rPr lang="en-US" sz="2600" b="1" dirty="0"/>
              <a:t>Docket No.:  </a:t>
            </a:r>
            <a:r>
              <a:rPr lang="en-US" sz="2600" dirty="0"/>
              <a:t>CR-11-730 </a:t>
            </a:r>
          </a:p>
          <a:p>
            <a:pPr>
              <a:lnSpc>
                <a:spcPts val="3000"/>
              </a:lnSpc>
            </a:pPr>
            <a:r>
              <a:rPr lang="en-US" sz="2600" b="1" dirty="0"/>
              <a:t>Date:  </a:t>
            </a:r>
            <a:r>
              <a:rPr lang="en-US" sz="2600" dirty="0"/>
              <a:t>February 11, 2015 (DALA)</a:t>
            </a:r>
          </a:p>
          <a:p>
            <a:pPr>
              <a:lnSpc>
                <a:spcPts val="3000"/>
              </a:lnSpc>
            </a:pPr>
            <a:r>
              <a:rPr lang="en-US" sz="2600" b="1" u="sng" dirty="0"/>
              <a:t>In a Nutshell</a:t>
            </a:r>
            <a:r>
              <a:rPr lang="en-US" sz="2600" b="1" dirty="0"/>
              <a:t>:  </a:t>
            </a:r>
            <a:r>
              <a:rPr lang="en-US" sz="2600" dirty="0"/>
              <a:t>Petitioner's husband was terminated from his position when it was eliminated by his employer due to budgetary constraints. This made him a member inactive at the time of his death. See G.L. c. 32, § 3(1)(a)(ii). Section 12B benefits are available only to survivors of members in service.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34D612-81EA-9049-9A20-A7F266AD66DB}"/>
              </a:ext>
            </a:extLst>
          </p:cNvPr>
          <p:cNvSpPr>
            <a:spLocks noGrp="1"/>
          </p:cNvSpPr>
          <p:nvPr>
            <p:ph type="sldNum" sz="quarter" idx="4"/>
          </p:nvPr>
        </p:nvSpPr>
        <p:spPr/>
        <p:txBody>
          <a:bodyPr/>
          <a:lstStyle/>
          <a:p>
            <a:fld id="{9DA62EA4-6560-450B-A6E3-296A12F4EA12}" type="slidenum">
              <a:rPr lang="en-US" smtClean="0"/>
              <a:t>18</a:t>
            </a:fld>
            <a:endParaRPr lang="en-US"/>
          </a:p>
        </p:txBody>
      </p:sp>
    </p:spTree>
    <p:extLst>
      <p:ext uri="{BB962C8B-B14F-4D97-AF65-F5344CB8AC3E}">
        <p14:creationId xmlns:p14="http://schemas.microsoft.com/office/powerpoint/2010/main" val="131316680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a:t>Gelman</a:t>
            </a:r>
            <a:r>
              <a:rPr lang="en-US" i="1" dirty="0"/>
              <a:t> v. Springfield Retirement Board</a:t>
            </a:r>
          </a:p>
        </p:txBody>
      </p:sp>
      <p:sp>
        <p:nvSpPr>
          <p:cNvPr id="3" name="Content Placeholder 2"/>
          <p:cNvSpPr>
            <a:spLocks noGrp="1"/>
          </p:cNvSpPr>
          <p:nvPr>
            <p:ph idx="1"/>
          </p:nvPr>
        </p:nvSpPr>
        <p:spPr/>
        <p:txBody>
          <a:bodyPr/>
          <a:lstStyle/>
          <a:p>
            <a:r>
              <a:rPr lang="en-US" b="1" dirty="0"/>
              <a:t>Docket No.: </a:t>
            </a:r>
            <a:r>
              <a:rPr lang="en-US" dirty="0"/>
              <a:t>CR-11-730</a:t>
            </a:r>
          </a:p>
          <a:p>
            <a:r>
              <a:rPr lang="en-US" b="1" dirty="0"/>
              <a:t>Date:  </a:t>
            </a:r>
            <a:r>
              <a:rPr lang="en-US" dirty="0"/>
              <a:t>February 21, 2014</a:t>
            </a:r>
          </a:p>
          <a:p>
            <a:r>
              <a:rPr lang="en-US" b="1" u="sng" dirty="0"/>
              <a:t>In a Nutshell</a:t>
            </a:r>
            <a:r>
              <a:rPr lang="en-US" b="1" dirty="0"/>
              <a:t>:  </a:t>
            </a:r>
            <a:r>
              <a:rPr lang="en-US" dirty="0"/>
              <a:t>Neither G.L. c. 32, § 12(2)(d) nor </a:t>
            </a:r>
            <a:br>
              <a:rPr lang="en-US" dirty="0"/>
            </a:br>
            <a:r>
              <a:rPr lang="en-US" dirty="0"/>
              <a:t>§ 12B authorize payments to a non-beneficiary, surviving child of a deceased member after he or she has been emancipated. Section 12 does not entitle the child of a deceased member to a life-long benefit in the same manner as a spouse.  </a:t>
            </a:r>
          </a:p>
          <a:p>
            <a:pPr marL="0" indent="0">
              <a:buNone/>
            </a:pPr>
            <a:endParaRPr lang="en-US" dirty="0"/>
          </a:p>
        </p:txBody>
      </p:sp>
      <p:sp>
        <p:nvSpPr>
          <p:cNvPr id="4" name="Slide Number Placeholder 3">
            <a:extLst>
              <a:ext uri="{FF2B5EF4-FFF2-40B4-BE49-F238E27FC236}">
                <a16:creationId xmlns:a16="http://schemas.microsoft.com/office/drawing/2014/main" id="{5F4A7AB9-2ACC-2044-81F9-4C0A970B3498}"/>
              </a:ext>
            </a:extLst>
          </p:cNvPr>
          <p:cNvSpPr>
            <a:spLocks noGrp="1"/>
          </p:cNvSpPr>
          <p:nvPr>
            <p:ph type="sldNum" sz="quarter" idx="4"/>
          </p:nvPr>
        </p:nvSpPr>
        <p:spPr/>
        <p:txBody>
          <a:bodyPr/>
          <a:lstStyle/>
          <a:p>
            <a:fld id="{9DA62EA4-6560-450B-A6E3-296A12F4EA12}" type="slidenum">
              <a:rPr lang="en-US" smtClean="0"/>
              <a:t>19</a:t>
            </a:fld>
            <a:endParaRPr lang="en-US"/>
          </a:p>
        </p:txBody>
      </p:sp>
    </p:spTree>
    <p:extLst>
      <p:ext uri="{BB962C8B-B14F-4D97-AF65-F5344CB8AC3E}">
        <p14:creationId xmlns:p14="http://schemas.microsoft.com/office/powerpoint/2010/main" val="6004384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normAutofit/>
          </a:bodyPr>
          <a:lstStyle/>
          <a:p>
            <a:r>
              <a:rPr lang="en-US" dirty="0"/>
              <a:t>G.L. c. 32, </a:t>
            </a:r>
            <a:r>
              <a:rPr lang="en-US" b="0" dirty="0"/>
              <a:t>§</a:t>
            </a:r>
            <a:r>
              <a:rPr lang="en-US" dirty="0"/>
              <a:t> 12B</a:t>
            </a:r>
          </a:p>
        </p:txBody>
      </p:sp>
      <p:sp>
        <p:nvSpPr>
          <p:cNvPr id="3" name="Content Placeholder 2"/>
          <p:cNvSpPr>
            <a:spLocks noGrp="1"/>
          </p:cNvSpPr>
          <p:nvPr>
            <p:ph idx="1"/>
          </p:nvPr>
        </p:nvSpPr>
        <p:spPr>
          <a:xfrm>
            <a:off x="608172" y="2516188"/>
            <a:ext cx="10974229" cy="3884611"/>
          </a:xfrm>
        </p:spPr>
        <p:txBody>
          <a:bodyPr/>
          <a:lstStyle/>
          <a:p>
            <a:r>
              <a:rPr lang="en-US" dirty="0"/>
              <a:t>What is it?</a:t>
            </a:r>
          </a:p>
          <a:p>
            <a:r>
              <a:rPr lang="en-US" dirty="0"/>
              <a:t>The vehicle by which a dependent allowance is paid for the benefit of minor children concurrent with a § 12(2)(d) benefit.  </a:t>
            </a:r>
          </a:p>
          <a:p>
            <a:r>
              <a:rPr lang="en-US" dirty="0"/>
              <a:t>Also, the vehicle by which certain eligible children receive a limited member-survivor benefit under § 12(2)(d).    </a:t>
            </a:r>
          </a:p>
        </p:txBody>
      </p:sp>
      <p:sp>
        <p:nvSpPr>
          <p:cNvPr id="4" name="Slide Number Placeholder 3">
            <a:extLst>
              <a:ext uri="{FF2B5EF4-FFF2-40B4-BE49-F238E27FC236}">
                <a16:creationId xmlns:a16="http://schemas.microsoft.com/office/drawing/2014/main" id="{D11C68C3-9CD3-CE42-A0C2-D38895B00EED}"/>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2</a:t>
            </a:fld>
            <a:endParaRPr lang="en-US" dirty="0"/>
          </a:p>
        </p:txBody>
      </p:sp>
    </p:spTree>
    <p:extLst>
      <p:ext uri="{BB962C8B-B14F-4D97-AF65-F5344CB8AC3E}">
        <p14:creationId xmlns:p14="http://schemas.microsoft.com/office/powerpoint/2010/main" val="379216184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Hathaway-Medeiros v. State Board</a:t>
            </a:r>
          </a:p>
        </p:txBody>
      </p:sp>
      <p:sp>
        <p:nvSpPr>
          <p:cNvPr id="3" name="Content Placeholder 2"/>
          <p:cNvSpPr>
            <a:spLocks noGrp="1"/>
          </p:cNvSpPr>
          <p:nvPr>
            <p:ph idx="1"/>
          </p:nvPr>
        </p:nvSpPr>
        <p:spPr/>
        <p:txBody>
          <a:bodyPr/>
          <a:lstStyle/>
          <a:p>
            <a:r>
              <a:rPr lang="en-US" b="1" dirty="0"/>
              <a:t>Docket No.: </a:t>
            </a:r>
            <a:r>
              <a:rPr lang="en-US" dirty="0"/>
              <a:t>CR-07-492</a:t>
            </a:r>
          </a:p>
          <a:p>
            <a:r>
              <a:rPr lang="en-US" b="1" dirty="0"/>
              <a:t>Date:  </a:t>
            </a:r>
            <a:r>
              <a:rPr lang="en-US" dirty="0"/>
              <a:t>December 4, 2009</a:t>
            </a:r>
          </a:p>
          <a:p>
            <a:r>
              <a:rPr lang="en-US" b="1" u="sng" dirty="0"/>
              <a:t>In a Nutshell</a:t>
            </a:r>
            <a:r>
              <a:rPr lang="en-US" b="1" dirty="0"/>
              <a:t>:  </a:t>
            </a:r>
            <a:r>
              <a:rPr lang="en-US" dirty="0"/>
              <a:t>Member named his sister as his </a:t>
            </a:r>
            <a:br>
              <a:rPr lang="en-US" dirty="0"/>
            </a:br>
            <a:r>
              <a:rPr lang="en-US" dirty="0"/>
              <a:t>§ 11(2)(c) refund of accumulated deductions beneficiary.  Member had a minor child whose guardian elected that </a:t>
            </a:r>
            <a:br>
              <a:rPr lang="en-US" dirty="0"/>
            </a:br>
            <a:r>
              <a:rPr lang="en-US" dirty="0"/>
              <a:t>the child receive the § 12(2)(d), via § 12B.  Section 12 trumps </a:t>
            </a:r>
            <a:br>
              <a:rPr lang="en-US" dirty="0"/>
            </a:br>
            <a:r>
              <a:rPr lang="en-US" dirty="0"/>
              <a:t>§ 11(2)(c), so the allowance was paid to the child.</a:t>
            </a:r>
          </a:p>
        </p:txBody>
      </p:sp>
      <p:sp>
        <p:nvSpPr>
          <p:cNvPr id="4" name="Slide Number Placeholder 3"/>
          <p:cNvSpPr>
            <a:spLocks noGrp="1"/>
          </p:cNvSpPr>
          <p:nvPr>
            <p:ph type="sldNum" sz="quarter" idx="4"/>
          </p:nvPr>
        </p:nvSpPr>
        <p:spPr/>
        <p:txBody>
          <a:bodyPr/>
          <a:lstStyle/>
          <a:p>
            <a:fld id="{9DA62EA4-6560-450B-A6E3-296A12F4EA12}" type="slidenum">
              <a:rPr lang="en-US" smtClean="0"/>
              <a:t>20</a:t>
            </a:fld>
            <a:endParaRPr lang="en-US"/>
          </a:p>
        </p:txBody>
      </p:sp>
    </p:spTree>
    <p:extLst>
      <p:ext uri="{BB962C8B-B14F-4D97-AF65-F5344CB8AC3E}">
        <p14:creationId xmlns:p14="http://schemas.microsoft.com/office/powerpoint/2010/main" val="406095695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35C3-FF2B-0A4F-9430-C3F8D6823BF9}"/>
              </a:ext>
            </a:extLst>
          </p:cNvPr>
          <p:cNvSpPr>
            <a:spLocks noGrp="1"/>
          </p:cNvSpPr>
          <p:nvPr>
            <p:ph type="title"/>
          </p:nvPr>
        </p:nvSpPr>
        <p:spPr/>
        <p:txBody>
          <a:bodyPr/>
          <a:lstStyle/>
          <a:p>
            <a:pPr algn="ctr"/>
            <a:r>
              <a:rPr lang="en-US" dirty="0"/>
              <a:t>“Last Week Tonight”</a:t>
            </a:r>
          </a:p>
        </p:txBody>
      </p:sp>
      <p:pic>
        <p:nvPicPr>
          <p:cNvPr id="6" name="Content Placeholder 5" descr="Image of John Oliver, host of Last Week Tonight show, about to air an episode on Public Shaming.">
            <a:extLst>
              <a:ext uri="{FF2B5EF4-FFF2-40B4-BE49-F238E27FC236}">
                <a16:creationId xmlns:a16="http://schemas.microsoft.com/office/drawing/2014/main" id="{EF07E4D1-DE52-9937-7369-011AC794CD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2216807"/>
            <a:ext cx="7696200" cy="4336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903A8E3C-79AC-BD03-5E8F-0A84BF119E8E}"/>
              </a:ext>
            </a:extLst>
          </p:cNvPr>
          <p:cNvSpPr>
            <a:spLocks noGrp="1"/>
          </p:cNvSpPr>
          <p:nvPr>
            <p:ph type="sldNum" sz="quarter" idx="4"/>
          </p:nvPr>
        </p:nvSpPr>
        <p:spPr/>
        <p:txBody>
          <a:bodyPr/>
          <a:lstStyle/>
          <a:p>
            <a:fld id="{9DA62EA4-6560-450B-A6E3-296A12F4EA12}" type="slidenum">
              <a:rPr lang="en-US" smtClean="0"/>
              <a:t>21</a:t>
            </a:fld>
            <a:endParaRPr lang="en-US"/>
          </a:p>
        </p:txBody>
      </p:sp>
    </p:spTree>
    <p:extLst>
      <p:ext uri="{BB962C8B-B14F-4D97-AF65-F5344CB8AC3E}">
        <p14:creationId xmlns:p14="http://schemas.microsoft.com/office/powerpoint/2010/main" val="97220674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err="1"/>
              <a:t>Scichilone</a:t>
            </a:r>
            <a:r>
              <a:rPr lang="en-US" i="1" dirty="0"/>
              <a:t> v. Brookline Retirement Board</a:t>
            </a:r>
          </a:p>
        </p:txBody>
      </p:sp>
      <p:sp>
        <p:nvSpPr>
          <p:cNvPr id="3" name="Content Placeholder 2"/>
          <p:cNvSpPr>
            <a:spLocks noGrp="1"/>
          </p:cNvSpPr>
          <p:nvPr>
            <p:ph idx="1"/>
          </p:nvPr>
        </p:nvSpPr>
        <p:spPr>
          <a:xfrm>
            <a:off x="611347" y="2514600"/>
            <a:ext cx="10969465" cy="4038600"/>
          </a:xfrm>
        </p:spPr>
        <p:txBody>
          <a:bodyPr>
            <a:noAutofit/>
          </a:bodyPr>
          <a:lstStyle/>
          <a:p>
            <a:pPr>
              <a:lnSpc>
                <a:spcPts val="2600"/>
              </a:lnSpc>
            </a:pPr>
            <a:r>
              <a:rPr lang="en-US" sz="2200" b="1" dirty="0"/>
              <a:t>Docket No.:  </a:t>
            </a:r>
            <a:r>
              <a:rPr lang="en-US" sz="2200" dirty="0"/>
              <a:t>CR-07-728</a:t>
            </a:r>
          </a:p>
          <a:p>
            <a:pPr>
              <a:lnSpc>
                <a:spcPts val="2600"/>
              </a:lnSpc>
            </a:pPr>
            <a:r>
              <a:rPr lang="en-US" sz="2200" b="1" dirty="0"/>
              <a:t>Date:  </a:t>
            </a:r>
            <a:r>
              <a:rPr lang="en-US" sz="2200" dirty="0"/>
              <a:t>February 11, 2010 (DALA)</a:t>
            </a:r>
          </a:p>
          <a:p>
            <a:pPr>
              <a:lnSpc>
                <a:spcPts val="2600"/>
              </a:lnSpc>
            </a:pPr>
            <a:r>
              <a:rPr lang="en-US" sz="2200" b="1" u="sng" dirty="0"/>
              <a:t>In a Nutshell</a:t>
            </a:r>
            <a:r>
              <a:rPr lang="en-US" sz="2200" b="1" dirty="0"/>
              <a:t>:  </a:t>
            </a:r>
            <a:r>
              <a:rPr lang="en-US" sz="2200" dirty="0"/>
              <a:t>The named </a:t>
            </a:r>
            <a:r>
              <a:rPr lang="en-US" sz="2400" dirty="0"/>
              <a:t>§</a:t>
            </a:r>
            <a:r>
              <a:rPr lang="en-US" sz="2200" dirty="0"/>
              <a:t> 11(2)(c) beneficiary of the deceased member is not entitled to any benefits, because the guardian for the deceased’s minor children elected the member-survivor benefit of </a:t>
            </a:r>
            <a:r>
              <a:rPr lang="en-US" sz="2400" dirty="0"/>
              <a:t>§ </a:t>
            </a:r>
            <a:r>
              <a:rPr lang="en-US" sz="2200" dirty="0"/>
              <a:t>12(2)(d) via </a:t>
            </a:r>
            <a:r>
              <a:rPr lang="en-US" sz="2400" dirty="0"/>
              <a:t>§ </a:t>
            </a:r>
            <a:r>
              <a:rPr lang="en-US" sz="2200" dirty="0"/>
              <a:t>12B.  Once the children are no longer eligible for the benefit, any and all remaining accumulated deductions in the deceased member’s account will revert to the pension fund of the system to defray the costs of paying the benefit, and there will be no residual accumulated deductions available for the </a:t>
            </a:r>
            <a:r>
              <a:rPr lang="en-US" sz="2000" dirty="0"/>
              <a:t>§ 11(2)(c) beneficiary.</a:t>
            </a:r>
            <a:r>
              <a:rPr lang="en-US" sz="2200" dirty="0"/>
              <a:t>  </a:t>
            </a:r>
          </a:p>
          <a:p>
            <a:pPr marL="0" indent="0">
              <a:buNone/>
            </a:pPr>
            <a:endParaRPr lang="en-US" dirty="0"/>
          </a:p>
        </p:txBody>
      </p:sp>
      <p:sp>
        <p:nvSpPr>
          <p:cNvPr id="4" name="Slide Number Placeholder 3">
            <a:extLst>
              <a:ext uri="{FF2B5EF4-FFF2-40B4-BE49-F238E27FC236}">
                <a16:creationId xmlns:a16="http://schemas.microsoft.com/office/drawing/2014/main" id="{B782494D-668C-7E49-A27C-57D7510EE268}"/>
              </a:ext>
            </a:extLst>
          </p:cNvPr>
          <p:cNvSpPr>
            <a:spLocks noGrp="1"/>
          </p:cNvSpPr>
          <p:nvPr>
            <p:ph type="sldNum" sz="quarter" idx="4"/>
          </p:nvPr>
        </p:nvSpPr>
        <p:spPr/>
        <p:txBody>
          <a:bodyPr/>
          <a:lstStyle/>
          <a:p>
            <a:fld id="{9DA62EA4-6560-450B-A6E3-296A12F4EA12}" type="slidenum">
              <a:rPr lang="en-US" smtClean="0"/>
              <a:t>22</a:t>
            </a:fld>
            <a:endParaRPr lang="en-US"/>
          </a:p>
        </p:txBody>
      </p:sp>
    </p:spTree>
    <p:extLst>
      <p:ext uri="{BB962C8B-B14F-4D97-AF65-F5344CB8AC3E}">
        <p14:creationId xmlns:p14="http://schemas.microsoft.com/office/powerpoint/2010/main" val="257636192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Mary Ann Wood v. State Board</a:t>
            </a:r>
          </a:p>
        </p:txBody>
      </p:sp>
      <p:sp>
        <p:nvSpPr>
          <p:cNvPr id="3" name="Content Placeholder 2"/>
          <p:cNvSpPr>
            <a:spLocks noGrp="1"/>
          </p:cNvSpPr>
          <p:nvPr>
            <p:ph idx="1"/>
          </p:nvPr>
        </p:nvSpPr>
        <p:spPr/>
        <p:txBody>
          <a:bodyPr/>
          <a:lstStyle/>
          <a:p>
            <a:r>
              <a:rPr lang="en-US" b="1" dirty="0"/>
              <a:t>Docket No.:  </a:t>
            </a:r>
            <a:r>
              <a:rPr lang="en-US" dirty="0"/>
              <a:t>CR-08-109</a:t>
            </a:r>
          </a:p>
          <a:p>
            <a:r>
              <a:rPr lang="en-US" b="1" dirty="0"/>
              <a:t>Date:  </a:t>
            </a:r>
            <a:r>
              <a:rPr lang="en-US" dirty="0"/>
              <a:t>April 30, 2008</a:t>
            </a:r>
          </a:p>
          <a:p>
            <a:r>
              <a:rPr lang="en-US" b="1" u="sng" dirty="0"/>
              <a:t>In a Nutshell</a:t>
            </a:r>
            <a:r>
              <a:rPr lang="en-US" b="1" dirty="0"/>
              <a:t>:  </a:t>
            </a:r>
            <a:r>
              <a:rPr lang="en-US" dirty="0"/>
              <a:t>Member died, and his wife received § 12B benefits for the children.  One of the children became disabled years after the member’s death.  DALA ruled that because the child was not incapacitated at the time of the father’s death, his § 12B benefit ceases when he reaches the age of majority.  </a:t>
            </a:r>
          </a:p>
        </p:txBody>
      </p:sp>
      <p:sp>
        <p:nvSpPr>
          <p:cNvPr id="4" name="Slide Number Placeholder 3"/>
          <p:cNvSpPr>
            <a:spLocks noGrp="1"/>
          </p:cNvSpPr>
          <p:nvPr>
            <p:ph type="sldNum" sz="quarter" idx="4"/>
          </p:nvPr>
        </p:nvSpPr>
        <p:spPr/>
        <p:txBody>
          <a:bodyPr/>
          <a:lstStyle/>
          <a:p>
            <a:fld id="{9DA62EA4-6560-450B-A6E3-296A12F4EA12}" type="slidenum">
              <a:rPr lang="en-US" smtClean="0"/>
              <a:t>23</a:t>
            </a:fld>
            <a:endParaRPr lang="en-US"/>
          </a:p>
        </p:txBody>
      </p:sp>
    </p:spTree>
    <p:extLst>
      <p:ext uri="{BB962C8B-B14F-4D97-AF65-F5344CB8AC3E}">
        <p14:creationId xmlns:p14="http://schemas.microsoft.com/office/powerpoint/2010/main" val="417012315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BBB3-B0C8-02DF-E793-7552F371CE8F}"/>
              </a:ext>
            </a:extLst>
          </p:cNvPr>
          <p:cNvSpPr>
            <a:spLocks noGrp="1"/>
          </p:cNvSpPr>
          <p:nvPr>
            <p:ph type="title"/>
          </p:nvPr>
        </p:nvSpPr>
        <p:spPr/>
        <p:txBody>
          <a:bodyPr/>
          <a:lstStyle/>
          <a:p>
            <a:r>
              <a:rPr lang="en-US" i="1" dirty="0" err="1"/>
              <a:t>DeForitis</a:t>
            </a:r>
            <a:r>
              <a:rPr lang="en-US" i="1" dirty="0"/>
              <a:t> v. Taunton Ret. Bd.</a:t>
            </a:r>
          </a:p>
        </p:txBody>
      </p:sp>
      <p:sp>
        <p:nvSpPr>
          <p:cNvPr id="3" name="Content Placeholder 2">
            <a:extLst>
              <a:ext uri="{FF2B5EF4-FFF2-40B4-BE49-F238E27FC236}">
                <a16:creationId xmlns:a16="http://schemas.microsoft.com/office/drawing/2014/main" id="{8291BD70-35B5-6F2B-6908-032289C419D5}"/>
              </a:ext>
            </a:extLst>
          </p:cNvPr>
          <p:cNvSpPr>
            <a:spLocks noGrp="1"/>
          </p:cNvSpPr>
          <p:nvPr>
            <p:ph idx="1"/>
          </p:nvPr>
        </p:nvSpPr>
        <p:spPr/>
        <p:txBody>
          <a:bodyPr/>
          <a:lstStyle/>
          <a:p>
            <a:pPr>
              <a:lnSpc>
                <a:spcPts val="3000"/>
              </a:lnSpc>
            </a:pPr>
            <a:r>
              <a:rPr lang="en-US" sz="2400" b="1" dirty="0"/>
              <a:t>Docket No.:  </a:t>
            </a:r>
            <a:r>
              <a:rPr lang="en-US" sz="2400" dirty="0"/>
              <a:t>CR-19-052 </a:t>
            </a:r>
          </a:p>
          <a:p>
            <a:pPr>
              <a:lnSpc>
                <a:spcPts val="3000"/>
              </a:lnSpc>
            </a:pPr>
            <a:r>
              <a:rPr lang="en-US" sz="2400" b="1" dirty="0"/>
              <a:t>Date:  </a:t>
            </a:r>
            <a:r>
              <a:rPr lang="en-US" sz="2400" dirty="0"/>
              <a:t>June 16, 2023 (DALA)</a:t>
            </a:r>
          </a:p>
          <a:p>
            <a:pPr>
              <a:lnSpc>
                <a:spcPts val="3000"/>
              </a:lnSpc>
            </a:pPr>
            <a:r>
              <a:rPr lang="en-US" sz="2400" b="1" u="sng" dirty="0"/>
              <a:t>In a Nutshell</a:t>
            </a:r>
            <a:r>
              <a:rPr lang="en-US" sz="2400" b="1" dirty="0"/>
              <a:t>: </a:t>
            </a:r>
            <a:r>
              <a:rPr lang="en-US" sz="2400" dirty="0"/>
              <a:t>Marital problems led to wife moving out of marital home, but couple never divorced.  Member died, and wife attempted to elect the § 12(2)(d) benefit.  DALA determined she was not an eligible spouse because there was not “justifiable cause” for their living apart. Section 12(2)(d) benefit awarded to member’s minor son from prior marriage, via § 12B.  </a:t>
            </a:r>
          </a:p>
        </p:txBody>
      </p:sp>
      <p:sp>
        <p:nvSpPr>
          <p:cNvPr id="4" name="Slide Number Placeholder 3">
            <a:extLst>
              <a:ext uri="{FF2B5EF4-FFF2-40B4-BE49-F238E27FC236}">
                <a16:creationId xmlns:a16="http://schemas.microsoft.com/office/drawing/2014/main" id="{C67CC2D4-B141-D641-9717-DFCF288E794C}"/>
              </a:ext>
            </a:extLst>
          </p:cNvPr>
          <p:cNvSpPr>
            <a:spLocks noGrp="1"/>
          </p:cNvSpPr>
          <p:nvPr>
            <p:ph type="sldNum" sz="quarter" idx="4"/>
          </p:nvPr>
        </p:nvSpPr>
        <p:spPr/>
        <p:txBody>
          <a:bodyPr/>
          <a:lstStyle/>
          <a:p>
            <a:fld id="{9DA62EA4-6560-450B-A6E3-296A12F4EA12}" type="slidenum">
              <a:rPr lang="en-US" smtClean="0"/>
              <a:t>24</a:t>
            </a:fld>
            <a:endParaRPr lang="en-US"/>
          </a:p>
        </p:txBody>
      </p:sp>
    </p:spTree>
    <p:extLst>
      <p:ext uri="{BB962C8B-B14F-4D97-AF65-F5344CB8AC3E}">
        <p14:creationId xmlns:p14="http://schemas.microsoft.com/office/powerpoint/2010/main" val="265603465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2400" dirty="0"/>
              <a:t>Section 12B provides for a relatively minor benefit ($120/$90 a month) and, possibly, a significant benefit (member-survivor allowance).</a:t>
            </a:r>
          </a:p>
          <a:p>
            <a:r>
              <a:rPr lang="en-US" sz="2400" dirty="0"/>
              <a:t>Regardless of either benefit, both will cease at age 18 or 22 </a:t>
            </a:r>
            <a:br>
              <a:rPr lang="en-US" sz="2400" dirty="0"/>
            </a:br>
            <a:r>
              <a:rPr lang="en-US" sz="2400" dirty="0"/>
              <a:t>(if a full-time student), unless the child was physically or mentally incapacitated from earning on the date of death of the member.</a:t>
            </a:r>
          </a:p>
          <a:p>
            <a:r>
              <a:rPr lang="en-US" sz="2400" dirty="0">
                <a:hlinkClick r:id="rId3"/>
              </a:rPr>
              <a:t>kenneth.j.hill@mass.gov</a:t>
            </a:r>
            <a:endParaRPr lang="en-US" sz="2400" dirty="0"/>
          </a:p>
        </p:txBody>
      </p:sp>
      <p:sp>
        <p:nvSpPr>
          <p:cNvPr id="4" name="Slide Number Placeholder 3"/>
          <p:cNvSpPr>
            <a:spLocks noGrp="1"/>
          </p:cNvSpPr>
          <p:nvPr>
            <p:ph type="sldNum" sz="quarter" idx="4"/>
          </p:nvPr>
        </p:nvSpPr>
        <p:spPr/>
        <p:txBody>
          <a:bodyPr/>
          <a:lstStyle/>
          <a:p>
            <a:fld id="{9DA62EA4-6560-450B-A6E3-296A12F4EA12}" type="slidenum">
              <a:rPr lang="en-US" smtClean="0"/>
              <a:t>25</a:t>
            </a:fld>
            <a:endParaRPr lang="en-US"/>
          </a:p>
        </p:txBody>
      </p:sp>
    </p:spTree>
    <p:extLst>
      <p:ext uri="{BB962C8B-B14F-4D97-AF65-F5344CB8AC3E}">
        <p14:creationId xmlns:p14="http://schemas.microsoft.com/office/powerpoint/2010/main" val="315591678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099B63-93B1-8D09-2207-0F9FDF373DCF}"/>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D1A48ECE-8CBF-4F93-022A-D287CE721208}"/>
              </a:ext>
            </a:extLst>
          </p:cNvPr>
          <p:cNvSpPr>
            <a:spLocks noGrp="1"/>
          </p:cNvSpPr>
          <p:nvPr>
            <p:ph type="sldNum" sz="quarter" idx="4"/>
          </p:nvPr>
        </p:nvSpPr>
        <p:spPr/>
        <p:txBody>
          <a:bodyPr/>
          <a:lstStyle/>
          <a:p>
            <a:fld id="{9DA62EA4-6560-450B-A6E3-296A12F4EA12}" type="slidenum">
              <a:rPr lang="en-US" smtClean="0"/>
              <a:t>26</a:t>
            </a:fld>
            <a:endParaRPr lang="en-US"/>
          </a:p>
        </p:txBody>
      </p:sp>
    </p:spTree>
    <p:extLst>
      <p:ext uri="{BB962C8B-B14F-4D97-AF65-F5344CB8AC3E}">
        <p14:creationId xmlns:p14="http://schemas.microsoft.com/office/powerpoint/2010/main" val="284844764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normAutofit/>
          </a:bodyPr>
          <a:lstStyle/>
          <a:p>
            <a:r>
              <a:rPr lang="en-US" dirty="0"/>
              <a:t>Section 11(2)(c) and Section 12B</a:t>
            </a:r>
          </a:p>
        </p:txBody>
      </p:sp>
      <p:sp>
        <p:nvSpPr>
          <p:cNvPr id="3" name="Content Placeholder 2"/>
          <p:cNvSpPr>
            <a:spLocks noGrp="1"/>
          </p:cNvSpPr>
          <p:nvPr>
            <p:ph idx="1"/>
          </p:nvPr>
        </p:nvSpPr>
        <p:spPr>
          <a:xfrm>
            <a:off x="608172" y="2516188"/>
            <a:ext cx="10974229" cy="3884611"/>
          </a:xfrm>
        </p:spPr>
        <p:txBody>
          <a:bodyPr/>
          <a:lstStyle/>
          <a:p>
            <a:r>
              <a:rPr lang="en-US" dirty="0"/>
              <a:t>Section 11(2)(c) acts as a “Gatekeeper” for the funds on account with the retirement board.</a:t>
            </a:r>
          </a:p>
          <a:p>
            <a:r>
              <a:rPr lang="en-US" dirty="0"/>
              <a:t>What must be paid and what can be paid under § 12(2)(d) and § 12B is in part determined by § 11(2)(c).</a:t>
            </a:r>
          </a:p>
        </p:txBody>
      </p:sp>
      <p:sp>
        <p:nvSpPr>
          <p:cNvPr id="4" name="Slide Number Placeholder 3"/>
          <p:cNvSpPr>
            <a:spLocks noGrp="1"/>
          </p:cNvSpPr>
          <p:nvPr>
            <p:ph type="sldNum" sz="quarter" idx="4"/>
          </p:nvPr>
        </p:nvSpPr>
        <p:spPr>
          <a:xfrm>
            <a:off x="11660048" y="6553200"/>
            <a:ext cx="531952" cy="304800"/>
          </a:xfrm>
        </p:spPr>
        <p:txBody>
          <a:bodyPr/>
          <a:lstStyle/>
          <a:p>
            <a:fld id="{9DA62EA4-6560-450B-A6E3-296A12F4EA12}" type="slidenum">
              <a:rPr lang="en-US" smtClean="0"/>
              <a:pPr/>
              <a:t>3</a:t>
            </a:fld>
            <a:endParaRPr lang="en-US" dirty="0"/>
          </a:p>
        </p:txBody>
      </p:sp>
    </p:spTree>
    <p:extLst>
      <p:ext uri="{BB962C8B-B14F-4D97-AF65-F5344CB8AC3E}">
        <p14:creationId xmlns:p14="http://schemas.microsoft.com/office/powerpoint/2010/main" val="13357441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800"/>
              </a:lnSpc>
            </a:pPr>
            <a:r>
              <a:rPr lang="en-US" dirty="0"/>
              <a:t>Section 11(2)(c) — The Gatekeeper</a:t>
            </a:r>
          </a:p>
        </p:txBody>
      </p:sp>
      <p:sp>
        <p:nvSpPr>
          <p:cNvPr id="3" name="Content Placeholder 2"/>
          <p:cNvSpPr>
            <a:spLocks noGrp="1"/>
          </p:cNvSpPr>
          <p:nvPr>
            <p:ph idx="1"/>
          </p:nvPr>
        </p:nvSpPr>
        <p:spPr/>
        <p:txBody>
          <a:bodyPr/>
          <a:lstStyle/>
          <a:p>
            <a:pPr marL="0" indent="0">
              <a:lnSpc>
                <a:spcPts val="2600"/>
              </a:lnSpc>
              <a:buNone/>
            </a:pPr>
            <a:r>
              <a:rPr lang="en-US" sz="2200" dirty="0"/>
              <a:t>…Payment shall not be made under this subdivision if the deceased member is survived by a beneficiary appointed under </a:t>
            </a:r>
            <a:r>
              <a:rPr lang="en-US" sz="2200" b="1" dirty="0">
                <a:solidFill>
                  <a:srgbClr val="671F46"/>
                </a:solidFill>
              </a:rPr>
              <a:t>option (d) of subdivision (2) of section twelve</a:t>
            </a:r>
            <a:r>
              <a:rPr lang="en-US" sz="2200" b="1" dirty="0">
                <a:solidFill>
                  <a:srgbClr val="C00000"/>
                </a:solidFill>
              </a:rPr>
              <a:t> </a:t>
            </a:r>
            <a:r>
              <a:rPr lang="en-US" sz="2200" dirty="0"/>
              <a:t>who is eligible to receive the allowance provided by said option, nor if the deceased member is a male and is survived by a person eligible to receive the allowance provided for in section </a:t>
            </a:r>
            <a:r>
              <a:rPr lang="en-US" sz="2200" b="1" dirty="0">
                <a:solidFill>
                  <a:srgbClr val="671F46"/>
                </a:solidFill>
              </a:rPr>
              <a:t>twelve B</a:t>
            </a:r>
            <a:r>
              <a:rPr lang="en-US" sz="2200" dirty="0"/>
              <a:t>, or is a female and is survived by a child eligible to receive the allowances provided for in section </a:t>
            </a:r>
            <a:r>
              <a:rPr lang="en-US" sz="2200" b="1" dirty="0">
                <a:solidFill>
                  <a:srgbClr val="671F46"/>
                </a:solidFill>
              </a:rPr>
              <a:t>twelve B</a:t>
            </a:r>
            <a:r>
              <a:rPr lang="en-US" sz="2200" dirty="0"/>
              <a:t>, unless the widow or person acting for such child elects, in lieu of receiving allowances provided for in said section </a:t>
            </a:r>
            <a:r>
              <a:rPr lang="en-US" sz="2200" b="1" dirty="0">
                <a:solidFill>
                  <a:srgbClr val="671F46"/>
                </a:solidFill>
              </a:rPr>
              <a:t>twelve B</a:t>
            </a:r>
            <a:r>
              <a:rPr lang="en-US" sz="2200" dirty="0"/>
              <a:t>, to have payment of any moneys due made in accordance with the provisions of this paragraph…</a:t>
            </a:r>
          </a:p>
          <a:p>
            <a:endParaRPr lang="en-US" dirty="0"/>
          </a:p>
        </p:txBody>
      </p:sp>
      <p:sp>
        <p:nvSpPr>
          <p:cNvPr id="4" name="Slide Number Placeholder 3">
            <a:extLst>
              <a:ext uri="{FF2B5EF4-FFF2-40B4-BE49-F238E27FC236}">
                <a16:creationId xmlns:a16="http://schemas.microsoft.com/office/drawing/2014/main" id="{AECE9F99-DE2A-8444-A7F1-18833FAB3CE6}"/>
              </a:ext>
            </a:extLst>
          </p:cNvPr>
          <p:cNvSpPr>
            <a:spLocks noGrp="1"/>
          </p:cNvSpPr>
          <p:nvPr>
            <p:ph type="sldNum" sz="quarter" idx="4"/>
          </p:nvPr>
        </p:nvSpPr>
        <p:spPr/>
        <p:txBody>
          <a:bodyPr/>
          <a:lstStyle/>
          <a:p>
            <a:fld id="{9DA62EA4-6560-450B-A6E3-296A12F4EA12}" type="slidenum">
              <a:rPr lang="en-US" smtClean="0"/>
              <a:t>4</a:t>
            </a:fld>
            <a:endParaRPr lang="en-US"/>
          </a:p>
        </p:txBody>
      </p:sp>
    </p:spTree>
    <p:extLst>
      <p:ext uri="{BB962C8B-B14F-4D97-AF65-F5344CB8AC3E}">
        <p14:creationId xmlns:p14="http://schemas.microsoft.com/office/powerpoint/2010/main" val="7683286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normAutofit/>
          </a:bodyPr>
          <a:lstStyle/>
          <a:p>
            <a:r>
              <a:rPr lang="en-US" dirty="0"/>
              <a:t>Basic Section 12B Requirements</a:t>
            </a:r>
          </a:p>
        </p:txBody>
      </p:sp>
      <p:sp>
        <p:nvSpPr>
          <p:cNvPr id="3" name="Content Placeholder 2"/>
          <p:cNvSpPr>
            <a:spLocks noGrp="1"/>
          </p:cNvSpPr>
          <p:nvPr>
            <p:ph idx="1"/>
          </p:nvPr>
        </p:nvSpPr>
        <p:spPr>
          <a:xfrm>
            <a:off x="608172" y="2516188"/>
            <a:ext cx="10974229" cy="3884611"/>
          </a:xfrm>
        </p:spPr>
        <p:txBody>
          <a:bodyPr>
            <a:normAutofit/>
          </a:bodyPr>
          <a:lstStyle/>
          <a:p>
            <a:r>
              <a:rPr lang="en-US" dirty="0"/>
              <a:t>Deceased must be a member in service…</a:t>
            </a:r>
          </a:p>
          <a:p>
            <a:r>
              <a:rPr lang="en-US" dirty="0"/>
              <a:t>With two full years of creditable service…</a:t>
            </a:r>
          </a:p>
          <a:p>
            <a:r>
              <a:rPr lang="en-US" dirty="0"/>
              <a:t>Who either did not nominate a beneficiary under § 12(2)(d) or who nominated his/her spouse…</a:t>
            </a:r>
          </a:p>
          <a:p>
            <a:r>
              <a:rPr lang="en-US" dirty="0"/>
              <a:t>And the member must die…</a:t>
            </a:r>
          </a:p>
        </p:txBody>
      </p:sp>
      <p:sp>
        <p:nvSpPr>
          <p:cNvPr id="4" name="Slide Number Placeholder 3">
            <a:extLst>
              <a:ext uri="{FF2B5EF4-FFF2-40B4-BE49-F238E27FC236}">
                <a16:creationId xmlns:a16="http://schemas.microsoft.com/office/drawing/2014/main" id="{62BF33A6-79B0-5F4E-8C0C-543F88251224}"/>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5</a:t>
            </a:fld>
            <a:endParaRPr lang="en-US" dirty="0"/>
          </a:p>
        </p:txBody>
      </p:sp>
    </p:spTree>
    <p:extLst>
      <p:ext uri="{BB962C8B-B14F-4D97-AF65-F5344CB8AC3E}">
        <p14:creationId xmlns:p14="http://schemas.microsoft.com/office/powerpoint/2010/main" val="69043604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lstStyle/>
          <a:p>
            <a:r>
              <a:rPr lang="en-US" dirty="0"/>
              <a:t>If The Member Was Married</a:t>
            </a:r>
          </a:p>
        </p:txBody>
      </p:sp>
      <p:sp>
        <p:nvSpPr>
          <p:cNvPr id="3" name="Content Placeholder 2"/>
          <p:cNvSpPr>
            <a:spLocks noGrp="1"/>
          </p:cNvSpPr>
          <p:nvPr>
            <p:ph idx="1"/>
          </p:nvPr>
        </p:nvSpPr>
        <p:spPr>
          <a:xfrm>
            <a:off x="608013" y="2362200"/>
            <a:ext cx="10974387" cy="4037012"/>
          </a:xfrm>
        </p:spPr>
        <p:txBody>
          <a:bodyPr>
            <a:noAutofit/>
          </a:bodyPr>
          <a:lstStyle/>
          <a:p>
            <a:pPr>
              <a:lnSpc>
                <a:spcPts val="2400"/>
              </a:lnSpc>
              <a:spcBef>
                <a:spcPts val="1200"/>
              </a:spcBef>
            </a:pPr>
            <a:r>
              <a:rPr lang="en-US" sz="2000" dirty="0"/>
              <a:t>And leaves a spouse to whom such member was married for at least one year…</a:t>
            </a:r>
          </a:p>
          <a:p>
            <a:pPr>
              <a:lnSpc>
                <a:spcPts val="2400"/>
              </a:lnSpc>
              <a:spcBef>
                <a:spcPts val="1200"/>
              </a:spcBef>
            </a:pPr>
            <a:r>
              <a:rPr lang="en-US" sz="2000" dirty="0"/>
              <a:t>And with whom such member was living at the time of his/her death </a:t>
            </a:r>
            <a:br>
              <a:rPr lang="en-US" sz="2000" dirty="0"/>
            </a:br>
            <a:r>
              <a:rPr lang="en-US" sz="2000" dirty="0"/>
              <a:t>(or who the board finds was living apart for justifiable cause)…</a:t>
            </a:r>
          </a:p>
          <a:p>
            <a:pPr>
              <a:lnSpc>
                <a:spcPts val="2400"/>
              </a:lnSpc>
              <a:spcBef>
                <a:spcPts val="1200"/>
              </a:spcBef>
            </a:pPr>
            <a:r>
              <a:rPr lang="en-US" sz="2000" dirty="0"/>
              <a:t>And that spouse is eligible for and elects to receive a member-survivor allowance under § 12(2)(d)…</a:t>
            </a:r>
          </a:p>
          <a:p>
            <a:pPr>
              <a:lnSpc>
                <a:spcPts val="2400"/>
              </a:lnSpc>
              <a:spcBef>
                <a:spcPts val="1200"/>
              </a:spcBef>
            </a:pPr>
            <a:r>
              <a:rPr lang="en-US" sz="2000" dirty="0"/>
              <a:t>Any surviving children of said deceased member who are under age 18 or over said age and physically or mentally incapacitated from earning on the date of death of the member, or under age 22 if a full-time student…</a:t>
            </a:r>
          </a:p>
          <a:p>
            <a:pPr>
              <a:lnSpc>
                <a:spcPts val="2400"/>
              </a:lnSpc>
              <a:spcBef>
                <a:spcPts val="1200"/>
              </a:spcBef>
            </a:pPr>
            <a:r>
              <a:rPr lang="en-US" sz="2000" dirty="0"/>
              <a:t>There shall be paid to the spouse for the benefit of the children an additional allowance of $120 a month for one child plus $90 a month </a:t>
            </a:r>
            <a:br>
              <a:rPr lang="en-US" sz="2000" dirty="0"/>
            </a:br>
            <a:r>
              <a:rPr lang="en-US" sz="2000" dirty="0"/>
              <a:t>for each additional child. </a:t>
            </a:r>
          </a:p>
          <a:p>
            <a:endParaRPr lang="en-US" dirty="0"/>
          </a:p>
        </p:txBody>
      </p:sp>
      <p:sp>
        <p:nvSpPr>
          <p:cNvPr id="4" name="Slide Number Placeholder 3">
            <a:extLst>
              <a:ext uri="{FF2B5EF4-FFF2-40B4-BE49-F238E27FC236}">
                <a16:creationId xmlns:a16="http://schemas.microsoft.com/office/drawing/2014/main" id="{91C3B65B-A54C-DB46-ABE6-B3CD742C3FEE}"/>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6</a:t>
            </a:fld>
            <a:endParaRPr lang="en-US" dirty="0"/>
          </a:p>
        </p:txBody>
      </p:sp>
    </p:spTree>
    <p:extLst>
      <p:ext uri="{BB962C8B-B14F-4D97-AF65-F5344CB8AC3E}">
        <p14:creationId xmlns:p14="http://schemas.microsoft.com/office/powerpoint/2010/main" val="420304784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447800"/>
            <a:ext cx="10971212" cy="914400"/>
          </a:xfrm>
        </p:spPr>
        <p:txBody>
          <a:bodyPr>
            <a:noAutofit/>
          </a:bodyPr>
          <a:lstStyle/>
          <a:p>
            <a:pPr>
              <a:lnSpc>
                <a:spcPts val="3800"/>
              </a:lnSpc>
            </a:pPr>
            <a:r>
              <a:rPr lang="en-US" dirty="0"/>
              <a:t>If There Is No Surviving Spouse, Or the Surviving Spouse Dies (1)</a:t>
            </a:r>
          </a:p>
        </p:txBody>
      </p:sp>
      <p:sp>
        <p:nvSpPr>
          <p:cNvPr id="3" name="Content Placeholder 2"/>
          <p:cNvSpPr>
            <a:spLocks noGrp="1"/>
          </p:cNvSpPr>
          <p:nvPr>
            <p:ph idx="1"/>
          </p:nvPr>
        </p:nvSpPr>
        <p:spPr>
          <a:xfrm>
            <a:off x="608013" y="2592388"/>
            <a:ext cx="10974387" cy="3884612"/>
          </a:xfrm>
        </p:spPr>
        <p:txBody>
          <a:bodyPr>
            <a:noAutofit/>
          </a:bodyPr>
          <a:lstStyle/>
          <a:p>
            <a:r>
              <a:rPr lang="en-US" dirty="0"/>
              <a:t>Such amount of the member-survivor allowance as would have been payable to a spouse under § 12(2)(d) shall be paid for the benefit of such surviving children under § 12B.</a:t>
            </a:r>
          </a:p>
          <a:p>
            <a:r>
              <a:rPr lang="en-US" dirty="0"/>
              <a:t>Allows the children to “step into the shoes” of non-existing spouse.</a:t>
            </a:r>
          </a:p>
          <a:p>
            <a:r>
              <a:rPr lang="en-US" dirty="0"/>
              <a:t>For the calculation, assume that the “spouse” is the same age as the member.</a:t>
            </a:r>
          </a:p>
        </p:txBody>
      </p:sp>
      <p:sp>
        <p:nvSpPr>
          <p:cNvPr id="4" name="Slide Number Placeholder 3">
            <a:extLst>
              <a:ext uri="{FF2B5EF4-FFF2-40B4-BE49-F238E27FC236}">
                <a16:creationId xmlns:a16="http://schemas.microsoft.com/office/drawing/2014/main" id="{6203763F-A792-8141-9F01-C418AE1C8B9D}"/>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7</a:t>
            </a:fld>
            <a:endParaRPr lang="en-US" dirty="0"/>
          </a:p>
        </p:txBody>
      </p:sp>
    </p:spTree>
    <p:extLst>
      <p:ext uri="{BB962C8B-B14F-4D97-AF65-F5344CB8AC3E}">
        <p14:creationId xmlns:p14="http://schemas.microsoft.com/office/powerpoint/2010/main" val="189675655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8B63-E9E7-DF99-8898-4DBEB369EAD7}"/>
              </a:ext>
            </a:extLst>
          </p:cNvPr>
          <p:cNvSpPr>
            <a:spLocks noGrp="1"/>
          </p:cNvSpPr>
          <p:nvPr>
            <p:ph type="title"/>
          </p:nvPr>
        </p:nvSpPr>
        <p:spPr>
          <a:xfrm>
            <a:off x="611347" y="1524000"/>
            <a:ext cx="10971053" cy="914400"/>
          </a:xfrm>
        </p:spPr>
        <p:txBody>
          <a:bodyPr>
            <a:noAutofit/>
          </a:bodyPr>
          <a:lstStyle/>
          <a:p>
            <a:pPr>
              <a:lnSpc>
                <a:spcPts val="3800"/>
              </a:lnSpc>
            </a:pPr>
            <a:r>
              <a:rPr lang="en-US" dirty="0"/>
              <a:t>If There Is No Surviving Spouse, Or the Surviving Spouse Dies (2)</a:t>
            </a:r>
          </a:p>
        </p:txBody>
      </p:sp>
      <p:sp>
        <p:nvSpPr>
          <p:cNvPr id="3" name="Content Placeholder 2">
            <a:extLst>
              <a:ext uri="{FF2B5EF4-FFF2-40B4-BE49-F238E27FC236}">
                <a16:creationId xmlns:a16="http://schemas.microsoft.com/office/drawing/2014/main" id="{EE057040-FF04-2A22-BF0B-3EA7B23D5802}"/>
              </a:ext>
            </a:extLst>
          </p:cNvPr>
          <p:cNvSpPr>
            <a:spLocks noGrp="1"/>
          </p:cNvSpPr>
          <p:nvPr>
            <p:ph idx="1"/>
          </p:nvPr>
        </p:nvSpPr>
        <p:spPr>
          <a:xfrm>
            <a:off x="608172" y="2592389"/>
            <a:ext cx="10974229" cy="3884611"/>
          </a:xfrm>
        </p:spPr>
        <p:txBody>
          <a:bodyPr/>
          <a:lstStyle/>
          <a:p>
            <a:r>
              <a:rPr lang="en-US" dirty="0"/>
              <a:t>Benefit is paid to the legally appointed guardian (note: the Board should utilize the guardian’s SSN, not the child’s).</a:t>
            </a:r>
          </a:p>
          <a:p>
            <a:r>
              <a:rPr lang="en-US" dirty="0"/>
              <a:t>Benefit ceases upon all children surpassing the age restrictions. </a:t>
            </a:r>
          </a:p>
          <a:p>
            <a:r>
              <a:rPr lang="en-US" dirty="0"/>
              <a:t>Guardian would receive the additional allowance for the benefit of the children, pursuant to the age restrictions.</a:t>
            </a:r>
          </a:p>
        </p:txBody>
      </p:sp>
      <p:sp>
        <p:nvSpPr>
          <p:cNvPr id="4" name="Slide Number Placeholder 3">
            <a:extLst>
              <a:ext uri="{FF2B5EF4-FFF2-40B4-BE49-F238E27FC236}">
                <a16:creationId xmlns:a16="http://schemas.microsoft.com/office/drawing/2014/main" id="{144416DA-EFD8-EA70-5D3C-431C8A77DF1D}"/>
              </a:ext>
            </a:extLst>
          </p:cNvPr>
          <p:cNvSpPr>
            <a:spLocks noGrp="1"/>
          </p:cNvSpPr>
          <p:nvPr>
            <p:ph type="sldNum" sz="quarter" idx="4"/>
          </p:nvPr>
        </p:nvSpPr>
        <p:spPr/>
        <p:txBody>
          <a:bodyPr/>
          <a:lstStyle/>
          <a:p>
            <a:fld id="{9DA62EA4-6560-450B-A6E3-296A12F4EA12}" type="slidenum">
              <a:rPr lang="en-US" smtClean="0"/>
              <a:t>8</a:t>
            </a:fld>
            <a:endParaRPr lang="en-US"/>
          </a:p>
        </p:txBody>
      </p:sp>
    </p:spTree>
    <p:extLst>
      <p:ext uri="{BB962C8B-B14F-4D97-AF65-F5344CB8AC3E}">
        <p14:creationId xmlns:p14="http://schemas.microsoft.com/office/powerpoint/2010/main" val="254649008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47" y="1371600"/>
            <a:ext cx="10971053" cy="914400"/>
          </a:xfrm>
        </p:spPr>
        <p:txBody>
          <a:bodyPr/>
          <a:lstStyle/>
          <a:p>
            <a:r>
              <a:rPr lang="en-US" dirty="0"/>
              <a:t>Termination</a:t>
            </a:r>
          </a:p>
        </p:txBody>
      </p:sp>
      <p:sp>
        <p:nvSpPr>
          <p:cNvPr id="3" name="Content Placeholder 2"/>
          <p:cNvSpPr>
            <a:spLocks noGrp="1"/>
          </p:cNvSpPr>
          <p:nvPr>
            <p:ph idx="1"/>
          </p:nvPr>
        </p:nvSpPr>
        <p:spPr>
          <a:xfrm>
            <a:off x="608172" y="2516188"/>
            <a:ext cx="10974229" cy="3884611"/>
          </a:xfrm>
        </p:spPr>
        <p:txBody>
          <a:bodyPr>
            <a:noAutofit/>
          </a:bodyPr>
          <a:lstStyle/>
          <a:p>
            <a:pPr>
              <a:lnSpc>
                <a:spcPts val="2800"/>
              </a:lnSpc>
            </a:pPr>
            <a:r>
              <a:rPr lang="en-US" sz="2400" dirty="0"/>
              <a:t>Allowances payable under § 12B for the benefit of a child shall terminate upon whichever of the following first occurs:</a:t>
            </a:r>
          </a:p>
          <a:p>
            <a:pPr lvl="1">
              <a:lnSpc>
                <a:spcPts val="2400"/>
              </a:lnSpc>
            </a:pPr>
            <a:r>
              <a:rPr lang="en-US" sz="2000" dirty="0"/>
              <a:t>Adoption.</a:t>
            </a:r>
          </a:p>
          <a:p>
            <a:pPr lvl="1">
              <a:lnSpc>
                <a:spcPts val="2400"/>
              </a:lnSpc>
            </a:pPr>
            <a:r>
              <a:rPr lang="en-US" sz="2000" dirty="0"/>
              <a:t>Reaching the age of 18 (unless the child is physically </a:t>
            </a:r>
            <a:br>
              <a:rPr lang="en-US" sz="2000" dirty="0"/>
            </a:br>
            <a:r>
              <a:rPr lang="en-US" sz="2000" dirty="0"/>
              <a:t>or mentally incapacitated from earning on date of </a:t>
            </a:r>
            <a:br>
              <a:rPr lang="en-US" sz="2000" dirty="0"/>
            </a:br>
            <a:r>
              <a:rPr lang="en-US" sz="2000" dirty="0"/>
              <a:t>member’s death).</a:t>
            </a:r>
          </a:p>
          <a:p>
            <a:pPr lvl="1">
              <a:lnSpc>
                <a:spcPts val="2400"/>
              </a:lnSpc>
            </a:pPr>
            <a:r>
              <a:rPr lang="en-US" sz="2000" dirty="0"/>
              <a:t>Reaching the age of 22 (if a full-time student).</a:t>
            </a:r>
          </a:p>
          <a:p>
            <a:pPr lvl="1">
              <a:lnSpc>
                <a:spcPts val="2400"/>
              </a:lnSpc>
            </a:pPr>
            <a:r>
              <a:rPr lang="en-US" sz="2000" dirty="0"/>
              <a:t>Marriage.</a:t>
            </a:r>
          </a:p>
          <a:p>
            <a:pPr lvl="1">
              <a:lnSpc>
                <a:spcPts val="2400"/>
              </a:lnSpc>
            </a:pPr>
            <a:r>
              <a:rPr lang="en-US" sz="2000" dirty="0"/>
              <a:t>Death.</a:t>
            </a:r>
          </a:p>
          <a:p>
            <a:pPr lvl="1"/>
            <a:endParaRPr lang="en-US" dirty="0"/>
          </a:p>
          <a:p>
            <a:endParaRPr lang="en-US" dirty="0"/>
          </a:p>
        </p:txBody>
      </p:sp>
      <p:sp>
        <p:nvSpPr>
          <p:cNvPr id="4" name="Slide Number Placeholder 3">
            <a:extLst>
              <a:ext uri="{FF2B5EF4-FFF2-40B4-BE49-F238E27FC236}">
                <a16:creationId xmlns:a16="http://schemas.microsoft.com/office/drawing/2014/main" id="{A9A27E73-33D8-524C-8C22-2F377F126BD2}"/>
              </a:ext>
            </a:extLst>
          </p:cNvPr>
          <p:cNvSpPr>
            <a:spLocks noGrp="1"/>
          </p:cNvSpPr>
          <p:nvPr>
            <p:ph type="sldNum" sz="quarter" idx="4"/>
          </p:nvPr>
        </p:nvSpPr>
        <p:spPr>
          <a:xfrm>
            <a:off x="11660048" y="6553200"/>
            <a:ext cx="531952" cy="304800"/>
          </a:xfrm>
        </p:spPr>
        <p:txBody>
          <a:bodyPr/>
          <a:lstStyle/>
          <a:p>
            <a:fld id="{9DA62EA4-6560-450B-A6E3-296A12F4EA12}" type="slidenum">
              <a:rPr lang="en-US" smtClean="0"/>
              <a:pPr/>
              <a:t>9</a:t>
            </a:fld>
            <a:endParaRPr lang="en-US" dirty="0"/>
          </a:p>
        </p:txBody>
      </p:sp>
    </p:spTree>
    <p:extLst>
      <p:ext uri="{BB962C8B-B14F-4D97-AF65-F5344CB8AC3E}">
        <p14:creationId xmlns:p14="http://schemas.microsoft.com/office/powerpoint/2010/main" val="1628022409"/>
      </p:ext>
    </p:extLst>
  </p:cSld>
  <p:clrMapOvr>
    <a:masterClrMapping/>
  </p:clrMapOvr>
  <p:transition spd="slow">
    <p:wipe/>
  </p:transition>
</p:sld>
</file>

<file path=ppt/theme/theme1.xml><?xml version="1.0" encoding="utf-8"?>
<a:theme xmlns:a="http://schemas.openxmlformats.org/drawingml/2006/main" name="MACRS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RS2025.potx" id="{9BC7EE5F-2EC7-3F45-A69C-C76B3A4CC362}" vid="{D6139D2F-D12B-FA46-8DF0-658FDC7AC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MACRS2025</Template>
  <TotalTime>2308</TotalTime>
  <Words>4635</Words>
  <Application>Microsoft Office PowerPoint</Application>
  <PresentationFormat>Widescreen</PresentationFormat>
  <Paragraphs>262</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Arial</vt:lpstr>
      <vt:lpstr>Calibri</vt:lpstr>
      <vt:lpstr>Courier New</vt:lpstr>
      <vt:lpstr>Montserrat</vt:lpstr>
      <vt:lpstr>Montserrat SemiBold</vt:lpstr>
      <vt:lpstr>Trebuchet MS</vt:lpstr>
      <vt:lpstr>Wingdings</vt:lpstr>
      <vt:lpstr>MACRS_2016</vt:lpstr>
      <vt:lpstr>12B, Or Not 12B That is the Question</vt:lpstr>
      <vt:lpstr>G.L. c. 32, § 12B</vt:lpstr>
      <vt:lpstr>Section 11(2)(c) and Section 12B</vt:lpstr>
      <vt:lpstr>Section 11(2)(c) — The Gatekeeper</vt:lpstr>
      <vt:lpstr>Basic Section 12B Requirements</vt:lpstr>
      <vt:lpstr>If The Member Was Married</vt:lpstr>
      <vt:lpstr>If There Is No Surviving Spouse, Or the Surviving Spouse Dies (1)</vt:lpstr>
      <vt:lpstr>If There Is No Surviving Spouse, Or the Surviving Spouse Dies (2)</vt:lpstr>
      <vt:lpstr>Termination</vt:lpstr>
      <vt:lpstr>If Allowances Granted Only Under Section 12B </vt:lpstr>
      <vt:lpstr>Are After-born Children Eligible For a Section 12B Allowance?</vt:lpstr>
      <vt:lpstr>A Guardian May Elect To Receive a Return Of Accumulated Deductions</vt:lpstr>
      <vt:lpstr>Incapacitated From Earning</vt:lpstr>
      <vt:lpstr>Section 12B Calculation</vt:lpstr>
      <vt:lpstr>Section 3(8)(c) Liability</vt:lpstr>
      <vt:lpstr>Payments to Full-Time Students</vt:lpstr>
      <vt:lpstr>Cases of Note</vt:lpstr>
      <vt:lpstr>Bowden v. PERAC</vt:lpstr>
      <vt:lpstr>Gelman v. Springfield Retirement Board</vt:lpstr>
      <vt:lpstr>Hathaway-Medeiros v. State Board</vt:lpstr>
      <vt:lpstr>“Last Week Tonight”</vt:lpstr>
      <vt:lpstr>Scichilone v. Brookline Retirement Board</vt:lpstr>
      <vt:lpstr>Mary Ann Wood v. State Board</vt:lpstr>
      <vt:lpstr>DeForitis v. Taunton Ret. Bd.</vt:lpstr>
      <vt:lpstr>Conclusion</vt:lpstr>
      <vt:lpstr>QUESTIONS?</vt:lpstr>
    </vt:vector>
  </TitlesOfParts>
  <Company>PERAC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12B, Or Not 12B</dc:title>
  <dc:creator>Kenneth J. Hill</dc:creator>
  <cp:lastModifiedBy>KKB</cp:lastModifiedBy>
  <cp:revision>97</cp:revision>
  <cp:lastPrinted>2025-05-14T18:27:07Z</cp:lastPrinted>
  <dcterms:created xsi:type="dcterms:W3CDTF">2018-07-23T19:46:58Z</dcterms:created>
  <dcterms:modified xsi:type="dcterms:W3CDTF">2025-06-04T13:32:19Z</dcterms:modified>
</cp:coreProperties>
</file>