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2"/>
  </p:notesMasterIdLst>
  <p:sldIdLst>
    <p:sldId id="256" r:id="rId5"/>
    <p:sldId id="257" r:id="rId6"/>
    <p:sldId id="258" r:id="rId7"/>
    <p:sldId id="259" r:id="rId8"/>
    <p:sldId id="260" r:id="rId9"/>
    <p:sldId id="276" r:id="rId10"/>
    <p:sldId id="261" r:id="rId11"/>
    <p:sldId id="262" r:id="rId12"/>
    <p:sldId id="267" r:id="rId13"/>
    <p:sldId id="263" r:id="rId14"/>
    <p:sldId id="269" r:id="rId15"/>
    <p:sldId id="268" r:id="rId16"/>
    <p:sldId id="270" r:id="rId17"/>
    <p:sldId id="278" r:id="rId18"/>
    <p:sldId id="264" r:id="rId19"/>
    <p:sldId id="280" r:id="rId20"/>
    <p:sldId id="287" r:id="rId21"/>
    <p:sldId id="284" r:id="rId22"/>
    <p:sldId id="288" r:id="rId23"/>
    <p:sldId id="285" r:id="rId24"/>
    <p:sldId id="281" r:id="rId25"/>
    <p:sldId id="277" r:id="rId26"/>
    <p:sldId id="286" r:id="rId27"/>
    <p:sldId id="290" r:id="rId28"/>
    <p:sldId id="291" r:id="rId29"/>
    <p:sldId id="265" r:id="rId30"/>
    <p:sldId id="275" r:id="rId31"/>
    <p:sldId id="292" r:id="rId32"/>
    <p:sldId id="293" r:id="rId33"/>
    <p:sldId id="294" r:id="rId34"/>
    <p:sldId id="266" r:id="rId35"/>
    <p:sldId id="271" r:id="rId36"/>
    <p:sldId id="295" r:id="rId37"/>
    <p:sldId id="273" r:id="rId38"/>
    <p:sldId id="272" r:id="rId39"/>
    <p:sldId id="274"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27D16-F05D-4644-BAE3-2FBB5817814B}" v="13" dt="2025-12-08T22:04:36.237"/>
    <p1510:client id="{B4832FDF-B9CA-425F-96CA-D30337DE14C5}" v="1" dt="2025-12-09T04:40:49.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65" autoAdjust="0"/>
  </p:normalViewPr>
  <p:slideViewPr>
    <p:cSldViewPr snapToGrid="0">
      <p:cViewPr varScale="1">
        <p:scale>
          <a:sx n="66" d="100"/>
          <a:sy n="66" d="100"/>
        </p:scale>
        <p:origin x="1301"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ke, Lisa" userId="a59e9393-ce8a-4758-8efc-3ea347ba23c8" providerId="ADAL" clId="{604DF4ED-1249-4BC7-9213-071170393C6C}"/>
    <pc:docChg chg="undo custSel delSld modSld">
      <pc:chgData name="Poske, Lisa" userId="a59e9393-ce8a-4758-8efc-3ea347ba23c8" providerId="ADAL" clId="{604DF4ED-1249-4BC7-9213-071170393C6C}" dt="2025-12-09T04:41:06.734" v="3" actId="2696"/>
      <pc:docMkLst>
        <pc:docMk/>
      </pc:docMkLst>
      <pc:sldChg chg="addSp delSp modSp mod modAnim">
        <pc:chgData name="Poske, Lisa" userId="a59e9393-ce8a-4758-8efc-3ea347ba23c8" providerId="ADAL" clId="{604DF4ED-1249-4BC7-9213-071170393C6C}" dt="2025-12-09T04:40:49.039" v="2"/>
        <pc:sldMkLst>
          <pc:docMk/>
          <pc:sldMk cId="1259644614" sldId="288"/>
        </pc:sldMkLst>
        <pc:spChg chg="add del">
          <ac:chgData name="Poske, Lisa" userId="a59e9393-ce8a-4758-8efc-3ea347ba23c8" providerId="ADAL" clId="{604DF4ED-1249-4BC7-9213-071170393C6C}" dt="2025-12-09T04:40:42.857" v="1" actId="22"/>
          <ac:spMkLst>
            <pc:docMk/>
            <pc:sldMk cId="1259644614" sldId="288"/>
            <ac:spMk id="8" creationId="{11E7B23E-9375-C5D9-A93E-A1FC63D61DDC}"/>
          </ac:spMkLst>
        </pc:spChg>
        <pc:spChg chg="add mod">
          <ac:chgData name="Poske, Lisa" userId="a59e9393-ce8a-4758-8efc-3ea347ba23c8" providerId="ADAL" clId="{604DF4ED-1249-4BC7-9213-071170393C6C}" dt="2025-12-09T04:40:49.039" v="2"/>
          <ac:spMkLst>
            <pc:docMk/>
            <pc:sldMk cId="1259644614" sldId="288"/>
            <ac:spMk id="9" creationId="{AD1443B2-17A1-CF91-2239-8FD6F4F444AA}"/>
          </ac:spMkLst>
        </pc:spChg>
        <pc:picChg chg="add mod">
          <ac:chgData name="Poske, Lisa" userId="a59e9393-ce8a-4758-8efc-3ea347ba23c8" providerId="ADAL" clId="{604DF4ED-1249-4BC7-9213-071170393C6C}" dt="2025-12-09T04:40:49.039" v="2"/>
          <ac:picMkLst>
            <pc:docMk/>
            <pc:sldMk cId="1259644614" sldId="288"/>
            <ac:picMk id="10" creationId="{F25E4FBF-9CFB-622D-944E-90A40A004F2C}"/>
          </ac:picMkLst>
        </pc:picChg>
      </pc:sldChg>
      <pc:sldChg chg="del">
        <pc:chgData name="Poske, Lisa" userId="a59e9393-ce8a-4758-8efc-3ea347ba23c8" providerId="ADAL" clId="{604DF4ED-1249-4BC7-9213-071170393C6C}" dt="2025-12-09T04:41:06.734" v="3" actId="2696"/>
        <pc:sldMkLst>
          <pc:docMk/>
          <pc:sldMk cId="1642970048"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E2292-7A4C-498D-A3D6-70C20FBD0DF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F5FBF16-F251-4717-96CE-4BB0115C59B8}">
      <dgm:prSet/>
      <dgm:spPr/>
      <dgm:t>
        <a:bodyPr/>
        <a:lstStyle/>
        <a:p>
          <a:r>
            <a:rPr lang="en-US"/>
            <a:t>How do I know someone is on workers compensation?</a:t>
          </a:r>
        </a:p>
      </dgm:t>
    </dgm:pt>
    <dgm:pt modelId="{60AF141B-3F29-49DD-8F2F-68FDE30A15FD}" type="parTrans" cxnId="{128D1252-EBD5-4CF7-9B24-6CDECA9209E2}">
      <dgm:prSet/>
      <dgm:spPr/>
      <dgm:t>
        <a:bodyPr/>
        <a:lstStyle/>
        <a:p>
          <a:endParaRPr lang="en-US"/>
        </a:p>
      </dgm:t>
    </dgm:pt>
    <dgm:pt modelId="{768EB8CE-527D-4329-88AF-FE28E0F9136F}" type="sibTrans" cxnId="{128D1252-EBD5-4CF7-9B24-6CDECA9209E2}">
      <dgm:prSet/>
      <dgm:spPr/>
      <dgm:t>
        <a:bodyPr/>
        <a:lstStyle/>
        <a:p>
          <a:endParaRPr lang="en-US"/>
        </a:p>
      </dgm:t>
    </dgm:pt>
    <dgm:pt modelId="{01D33D7E-6238-471F-AF0F-08027A8D85DA}">
      <dgm:prSet/>
      <dgm:spPr/>
      <dgm:t>
        <a:bodyPr/>
        <a:lstStyle/>
        <a:p>
          <a:r>
            <a:rPr lang="en-US"/>
            <a:t>How do I know what section they are being covered under?</a:t>
          </a:r>
        </a:p>
      </dgm:t>
    </dgm:pt>
    <dgm:pt modelId="{7A9A87F6-335D-4DAB-A266-A4CC223CFD28}" type="parTrans" cxnId="{AE21C26F-D2FB-4FF4-AB31-F8B1CA1D8027}">
      <dgm:prSet/>
      <dgm:spPr/>
      <dgm:t>
        <a:bodyPr/>
        <a:lstStyle/>
        <a:p>
          <a:endParaRPr lang="en-US"/>
        </a:p>
      </dgm:t>
    </dgm:pt>
    <dgm:pt modelId="{B6E66AF6-7ED0-4F0E-B587-E8CA817CA17A}" type="sibTrans" cxnId="{AE21C26F-D2FB-4FF4-AB31-F8B1CA1D8027}">
      <dgm:prSet/>
      <dgm:spPr/>
      <dgm:t>
        <a:bodyPr/>
        <a:lstStyle/>
        <a:p>
          <a:endParaRPr lang="en-US"/>
        </a:p>
      </dgm:t>
    </dgm:pt>
    <dgm:pt modelId="{77C3D422-4DAE-4323-A1EC-53382B94D9E4}" type="pres">
      <dgm:prSet presAssocID="{78DE2292-7A4C-498D-A3D6-70C20FBD0DF4}" presName="hierChild1" presStyleCnt="0">
        <dgm:presLayoutVars>
          <dgm:chPref val="1"/>
          <dgm:dir/>
          <dgm:animOne val="branch"/>
          <dgm:animLvl val="lvl"/>
          <dgm:resizeHandles/>
        </dgm:presLayoutVars>
      </dgm:prSet>
      <dgm:spPr/>
    </dgm:pt>
    <dgm:pt modelId="{2227AD5D-44F1-411A-B77A-5AB5673D53A4}" type="pres">
      <dgm:prSet presAssocID="{4F5FBF16-F251-4717-96CE-4BB0115C59B8}" presName="hierRoot1" presStyleCnt="0"/>
      <dgm:spPr/>
    </dgm:pt>
    <dgm:pt modelId="{EF1D37D5-463C-4FA4-B9D2-9458999C2695}" type="pres">
      <dgm:prSet presAssocID="{4F5FBF16-F251-4717-96CE-4BB0115C59B8}" presName="composite" presStyleCnt="0"/>
      <dgm:spPr/>
    </dgm:pt>
    <dgm:pt modelId="{9F17AEC8-0779-4E45-A3BE-F0D917F3A1BE}" type="pres">
      <dgm:prSet presAssocID="{4F5FBF16-F251-4717-96CE-4BB0115C59B8}" presName="background" presStyleLbl="node0" presStyleIdx="0" presStyleCnt="2"/>
      <dgm:spPr/>
    </dgm:pt>
    <dgm:pt modelId="{056695DE-69E4-4CC8-B10B-B9133CE52FD7}" type="pres">
      <dgm:prSet presAssocID="{4F5FBF16-F251-4717-96CE-4BB0115C59B8}" presName="text" presStyleLbl="fgAcc0" presStyleIdx="0" presStyleCnt="2">
        <dgm:presLayoutVars>
          <dgm:chPref val="3"/>
        </dgm:presLayoutVars>
      </dgm:prSet>
      <dgm:spPr/>
    </dgm:pt>
    <dgm:pt modelId="{CFC956BA-A7B6-4CD8-866D-7587BD0A8901}" type="pres">
      <dgm:prSet presAssocID="{4F5FBF16-F251-4717-96CE-4BB0115C59B8}" presName="hierChild2" presStyleCnt="0"/>
      <dgm:spPr/>
    </dgm:pt>
    <dgm:pt modelId="{FAAE3D87-A4C2-466F-A82A-EA0E7706B69A}" type="pres">
      <dgm:prSet presAssocID="{01D33D7E-6238-471F-AF0F-08027A8D85DA}" presName="hierRoot1" presStyleCnt="0"/>
      <dgm:spPr/>
    </dgm:pt>
    <dgm:pt modelId="{38850268-FD98-4EB8-B272-68E672D684A3}" type="pres">
      <dgm:prSet presAssocID="{01D33D7E-6238-471F-AF0F-08027A8D85DA}" presName="composite" presStyleCnt="0"/>
      <dgm:spPr/>
    </dgm:pt>
    <dgm:pt modelId="{877657A7-5A9E-4F01-8AC3-9A73CB95353F}" type="pres">
      <dgm:prSet presAssocID="{01D33D7E-6238-471F-AF0F-08027A8D85DA}" presName="background" presStyleLbl="node0" presStyleIdx="1" presStyleCnt="2"/>
      <dgm:spPr/>
    </dgm:pt>
    <dgm:pt modelId="{908FF905-B791-4297-9AE6-193395848EE2}" type="pres">
      <dgm:prSet presAssocID="{01D33D7E-6238-471F-AF0F-08027A8D85DA}" presName="text" presStyleLbl="fgAcc0" presStyleIdx="1" presStyleCnt="2">
        <dgm:presLayoutVars>
          <dgm:chPref val="3"/>
        </dgm:presLayoutVars>
      </dgm:prSet>
      <dgm:spPr/>
    </dgm:pt>
    <dgm:pt modelId="{F285714D-75A2-408B-AEDB-C9008294123A}" type="pres">
      <dgm:prSet presAssocID="{01D33D7E-6238-471F-AF0F-08027A8D85DA}" presName="hierChild2" presStyleCnt="0"/>
      <dgm:spPr/>
    </dgm:pt>
  </dgm:ptLst>
  <dgm:cxnLst>
    <dgm:cxn modelId="{AE21C26F-D2FB-4FF4-AB31-F8B1CA1D8027}" srcId="{78DE2292-7A4C-498D-A3D6-70C20FBD0DF4}" destId="{01D33D7E-6238-471F-AF0F-08027A8D85DA}" srcOrd="1" destOrd="0" parTransId="{7A9A87F6-335D-4DAB-A266-A4CC223CFD28}" sibTransId="{B6E66AF6-7ED0-4F0E-B587-E8CA817CA17A}"/>
    <dgm:cxn modelId="{128D1252-EBD5-4CF7-9B24-6CDECA9209E2}" srcId="{78DE2292-7A4C-498D-A3D6-70C20FBD0DF4}" destId="{4F5FBF16-F251-4717-96CE-4BB0115C59B8}" srcOrd="0" destOrd="0" parTransId="{60AF141B-3F29-49DD-8F2F-68FDE30A15FD}" sibTransId="{768EB8CE-527D-4329-88AF-FE28E0F9136F}"/>
    <dgm:cxn modelId="{9C7685A2-A577-42D1-BDF1-3F884949158D}" type="presOf" srcId="{01D33D7E-6238-471F-AF0F-08027A8D85DA}" destId="{908FF905-B791-4297-9AE6-193395848EE2}" srcOrd="0" destOrd="0" presId="urn:microsoft.com/office/officeart/2005/8/layout/hierarchy1"/>
    <dgm:cxn modelId="{DB5654D1-ADB4-4C0D-9A8B-4FF65F32DB80}" type="presOf" srcId="{4F5FBF16-F251-4717-96CE-4BB0115C59B8}" destId="{056695DE-69E4-4CC8-B10B-B9133CE52FD7}" srcOrd="0" destOrd="0" presId="urn:microsoft.com/office/officeart/2005/8/layout/hierarchy1"/>
    <dgm:cxn modelId="{9061D7F4-DB98-49B8-947A-3D0E95BDF325}" type="presOf" srcId="{78DE2292-7A4C-498D-A3D6-70C20FBD0DF4}" destId="{77C3D422-4DAE-4323-A1EC-53382B94D9E4}" srcOrd="0" destOrd="0" presId="urn:microsoft.com/office/officeart/2005/8/layout/hierarchy1"/>
    <dgm:cxn modelId="{777D1F63-5E70-4316-AC46-D65CE27A24AF}" type="presParOf" srcId="{77C3D422-4DAE-4323-A1EC-53382B94D9E4}" destId="{2227AD5D-44F1-411A-B77A-5AB5673D53A4}" srcOrd="0" destOrd="0" presId="urn:microsoft.com/office/officeart/2005/8/layout/hierarchy1"/>
    <dgm:cxn modelId="{CA578F2C-225A-4290-AAF9-7A5AEFAB516D}" type="presParOf" srcId="{2227AD5D-44F1-411A-B77A-5AB5673D53A4}" destId="{EF1D37D5-463C-4FA4-B9D2-9458999C2695}" srcOrd="0" destOrd="0" presId="urn:microsoft.com/office/officeart/2005/8/layout/hierarchy1"/>
    <dgm:cxn modelId="{154C21EA-8E48-48E0-93DB-CBFA14F89B50}" type="presParOf" srcId="{EF1D37D5-463C-4FA4-B9D2-9458999C2695}" destId="{9F17AEC8-0779-4E45-A3BE-F0D917F3A1BE}" srcOrd="0" destOrd="0" presId="urn:microsoft.com/office/officeart/2005/8/layout/hierarchy1"/>
    <dgm:cxn modelId="{85A912CC-A8E9-4B89-9E50-335BE0E73036}" type="presParOf" srcId="{EF1D37D5-463C-4FA4-B9D2-9458999C2695}" destId="{056695DE-69E4-4CC8-B10B-B9133CE52FD7}" srcOrd="1" destOrd="0" presId="urn:microsoft.com/office/officeart/2005/8/layout/hierarchy1"/>
    <dgm:cxn modelId="{92755893-3457-4A9D-AF82-EE474AD12CC1}" type="presParOf" srcId="{2227AD5D-44F1-411A-B77A-5AB5673D53A4}" destId="{CFC956BA-A7B6-4CD8-866D-7587BD0A8901}" srcOrd="1" destOrd="0" presId="urn:microsoft.com/office/officeart/2005/8/layout/hierarchy1"/>
    <dgm:cxn modelId="{62F86577-5788-435B-9FAF-53F16946243B}" type="presParOf" srcId="{77C3D422-4DAE-4323-A1EC-53382B94D9E4}" destId="{FAAE3D87-A4C2-466F-A82A-EA0E7706B69A}" srcOrd="1" destOrd="0" presId="urn:microsoft.com/office/officeart/2005/8/layout/hierarchy1"/>
    <dgm:cxn modelId="{E8D55222-7AE3-4A12-AC5F-D7068EDB85F1}" type="presParOf" srcId="{FAAE3D87-A4C2-466F-A82A-EA0E7706B69A}" destId="{38850268-FD98-4EB8-B272-68E672D684A3}" srcOrd="0" destOrd="0" presId="urn:microsoft.com/office/officeart/2005/8/layout/hierarchy1"/>
    <dgm:cxn modelId="{17C4B056-8C83-4668-87AA-E6AA41F4B10E}" type="presParOf" srcId="{38850268-FD98-4EB8-B272-68E672D684A3}" destId="{877657A7-5A9E-4F01-8AC3-9A73CB95353F}" srcOrd="0" destOrd="0" presId="urn:microsoft.com/office/officeart/2005/8/layout/hierarchy1"/>
    <dgm:cxn modelId="{99F6763D-71FE-42EF-9665-9D8255A68813}" type="presParOf" srcId="{38850268-FD98-4EB8-B272-68E672D684A3}" destId="{908FF905-B791-4297-9AE6-193395848EE2}" srcOrd="1" destOrd="0" presId="urn:microsoft.com/office/officeart/2005/8/layout/hierarchy1"/>
    <dgm:cxn modelId="{1B86B9A5-E1F2-44B6-8FD5-8E6B615E2C88}" type="presParOf" srcId="{FAAE3D87-A4C2-466F-A82A-EA0E7706B69A}" destId="{F285714D-75A2-408B-AEDB-C9008294123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7AEC8-0779-4E45-A3BE-F0D917F3A1BE}">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695DE-69E4-4CC8-B10B-B9133CE52FD7}">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How do I know someone is on workers compensation?</a:t>
          </a:r>
        </a:p>
      </dsp:txBody>
      <dsp:txXfrm>
        <a:off x="775406" y="482054"/>
        <a:ext cx="3737345" cy="2320513"/>
      </dsp:txXfrm>
    </dsp:sp>
    <dsp:sp modelId="{877657A7-5A9E-4F01-8AC3-9A73CB95353F}">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FF905-B791-4297-9AE6-193395848EE2}">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How do I know what section they are being covered under?</a:t>
          </a:r>
        </a:p>
      </dsp:txBody>
      <dsp:txXfrm>
        <a:off x="5519748" y="482054"/>
        <a:ext cx="3737345" cy="23205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BBB23-AC0F-4B8D-A234-2676D76900F7}"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C5871-0019-4878-9AE9-D4006F7B6F76}" type="slidenum">
              <a:rPr lang="en-US" smtClean="0"/>
              <a:t>‹#›</a:t>
            </a:fld>
            <a:endParaRPr lang="en-US"/>
          </a:p>
        </p:txBody>
      </p:sp>
    </p:spTree>
    <p:extLst>
      <p:ext uri="{BB962C8B-B14F-4D97-AF65-F5344CB8AC3E}">
        <p14:creationId xmlns:p14="http://schemas.microsoft.com/office/powerpoint/2010/main" val="307754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be going over the different role's workers compensation has in our day-to-day retirement.</a:t>
            </a:r>
          </a:p>
        </p:txBody>
      </p:sp>
      <p:sp>
        <p:nvSpPr>
          <p:cNvPr id="4" name="Slide Number Placeholder 3"/>
          <p:cNvSpPr>
            <a:spLocks noGrp="1"/>
          </p:cNvSpPr>
          <p:nvPr>
            <p:ph type="sldNum" sz="quarter" idx="5"/>
          </p:nvPr>
        </p:nvSpPr>
        <p:spPr/>
        <p:txBody>
          <a:bodyPr/>
          <a:lstStyle/>
          <a:p>
            <a:fld id="{999C5871-0019-4878-9AE9-D4006F7B6F76}" type="slidenum">
              <a:rPr lang="en-US" smtClean="0"/>
              <a:t>2</a:t>
            </a:fld>
            <a:endParaRPr lang="en-US"/>
          </a:p>
        </p:txBody>
      </p:sp>
    </p:spTree>
    <p:extLst>
      <p:ext uri="{BB962C8B-B14F-4D97-AF65-F5344CB8AC3E}">
        <p14:creationId xmlns:p14="http://schemas.microsoft.com/office/powerpoint/2010/main" val="171044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 According to Section 5(3)(b) we can take the salary preceding his absence (which was 2,350 in this case) and bring it forward to the end of the absence period. </a:t>
            </a:r>
          </a:p>
        </p:txBody>
      </p:sp>
      <p:sp>
        <p:nvSpPr>
          <p:cNvPr id="4" name="Slide Number Placeholder 3"/>
          <p:cNvSpPr>
            <a:spLocks noGrp="1"/>
          </p:cNvSpPr>
          <p:nvPr>
            <p:ph type="sldNum" sz="quarter" idx="5"/>
          </p:nvPr>
        </p:nvSpPr>
        <p:spPr/>
        <p:txBody>
          <a:bodyPr/>
          <a:lstStyle/>
          <a:p>
            <a:fld id="{999C5871-0019-4878-9AE9-D4006F7B6F76}" type="slidenum">
              <a:rPr lang="en-US" smtClean="0"/>
              <a:t>11</a:t>
            </a:fld>
            <a:endParaRPr lang="en-US"/>
          </a:p>
        </p:txBody>
      </p:sp>
    </p:spTree>
    <p:extLst>
      <p:ext uri="{BB962C8B-B14F-4D97-AF65-F5344CB8AC3E}">
        <p14:creationId xmlns:p14="http://schemas.microsoft.com/office/powerpoint/2010/main" val="424488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Therefore we go from the average on the left, to the one on the right which is much more accurate of his salary at that time. </a:t>
            </a:r>
          </a:p>
        </p:txBody>
      </p:sp>
      <p:sp>
        <p:nvSpPr>
          <p:cNvPr id="4" name="Slide Number Placeholder 3"/>
          <p:cNvSpPr>
            <a:spLocks noGrp="1"/>
          </p:cNvSpPr>
          <p:nvPr>
            <p:ph type="sldNum" sz="quarter" idx="5"/>
          </p:nvPr>
        </p:nvSpPr>
        <p:spPr/>
        <p:txBody>
          <a:bodyPr/>
          <a:lstStyle/>
          <a:p>
            <a:fld id="{999C5871-0019-4878-9AE9-D4006F7B6F76}" type="slidenum">
              <a:rPr lang="en-US" smtClean="0"/>
              <a:t>12</a:t>
            </a:fld>
            <a:endParaRPr lang="en-US"/>
          </a:p>
        </p:txBody>
      </p:sp>
    </p:spTree>
    <p:extLst>
      <p:ext uri="{BB962C8B-B14F-4D97-AF65-F5344CB8AC3E}">
        <p14:creationId xmlns:p14="http://schemas.microsoft.com/office/powerpoint/2010/main" val="2650068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99C5871-0019-4878-9AE9-D4006F7B6F76}" type="slidenum">
              <a:rPr lang="en-US" smtClean="0"/>
              <a:t>13</a:t>
            </a:fld>
            <a:endParaRPr lang="en-US"/>
          </a:p>
        </p:txBody>
      </p:sp>
    </p:spTree>
    <p:extLst>
      <p:ext uri="{BB962C8B-B14F-4D97-AF65-F5344CB8AC3E}">
        <p14:creationId xmlns:p14="http://schemas.microsoft.com/office/powerpoint/2010/main" val="11139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7C95-C4EA-0755-3662-F839CCD45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D1991-6232-35A1-CA42-B946B826E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94246-2739-7B63-47A1-CF1AC81C2E80}"/>
              </a:ext>
            </a:extLst>
          </p:cNvPr>
          <p:cNvSpPr>
            <a:spLocks noGrp="1"/>
          </p:cNvSpPr>
          <p:nvPr>
            <p:ph type="body" idx="1"/>
          </p:nvPr>
        </p:nvSpPr>
        <p:spPr/>
        <p:txBody>
          <a:bodyPr/>
          <a:lstStyle/>
          <a:p>
            <a:r>
              <a:rPr lang="en-US" dirty="0">
                <a:cs typeface="Calibri"/>
              </a:rPr>
              <a:t>What do we do if someone had supplemented time? </a:t>
            </a:r>
          </a:p>
          <a:p>
            <a:endParaRPr lang="en-US" dirty="0">
              <a:cs typeface="Calibri"/>
            </a:endParaRPr>
          </a:p>
          <a:p>
            <a:r>
              <a:rPr lang="en-US" dirty="0">
                <a:cs typeface="Calibri"/>
              </a:rPr>
              <a:t>What I mean is Workers' compensation that is accompanied by sick or vacation time the employee has. </a:t>
            </a:r>
          </a:p>
          <a:p>
            <a:endParaRPr lang="en-US" dirty="0">
              <a:cs typeface="Calibri"/>
            </a:endParaRPr>
          </a:p>
          <a:p>
            <a:r>
              <a:rPr lang="en-US" dirty="0">
                <a:cs typeface="Calibri"/>
              </a:rPr>
              <a:t>We see this person was on Temporary total – so we know they get service. However, we see they also were using sick time to supplement that workers comp, and deductions came out. </a:t>
            </a:r>
          </a:p>
          <a:p>
            <a:endParaRPr lang="en-US" dirty="0">
              <a:cs typeface="Calibri"/>
            </a:endParaRPr>
          </a:p>
          <a:p>
            <a:r>
              <a:rPr lang="en-US" dirty="0">
                <a:cs typeface="Calibri"/>
              </a:rPr>
              <a:t>So how does this effect their average. Do we just go off the sick time or do we adjust the salary like we did before?</a:t>
            </a:r>
          </a:p>
          <a:p>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BBBE95E1-A4EA-93BF-CB21-680B22C1474D}"/>
              </a:ext>
            </a:extLst>
          </p:cNvPr>
          <p:cNvSpPr>
            <a:spLocks noGrp="1"/>
          </p:cNvSpPr>
          <p:nvPr>
            <p:ph type="sldNum" sz="quarter" idx="5"/>
          </p:nvPr>
        </p:nvSpPr>
        <p:spPr/>
        <p:txBody>
          <a:bodyPr/>
          <a:lstStyle/>
          <a:p>
            <a:fld id="{999C5871-0019-4878-9AE9-D4006F7B6F76}" type="slidenum">
              <a:rPr lang="en-US" smtClean="0"/>
              <a:t>14</a:t>
            </a:fld>
            <a:endParaRPr lang="en-US"/>
          </a:p>
        </p:txBody>
      </p:sp>
    </p:spTree>
    <p:extLst>
      <p:ext uri="{BB962C8B-B14F-4D97-AF65-F5344CB8AC3E}">
        <p14:creationId xmlns:p14="http://schemas.microsoft.com/office/powerpoint/2010/main" val="365061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of the </a:t>
            </a:r>
            <a:r>
              <a:rPr lang="en-US" dirty="0" err="1"/>
              <a:t>Vernava</a:t>
            </a:r>
            <a:r>
              <a:rPr lang="en-US" dirty="0"/>
              <a:t> case.  Part of this case informed us that any time accompanying or supplementing workers comp is not  considered regular pay.</a:t>
            </a:r>
          </a:p>
          <a:p>
            <a:endParaRPr lang="en-US" dirty="0"/>
          </a:p>
          <a:p>
            <a:r>
              <a:rPr lang="en-US" dirty="0"/>
              <a:t>So how does this affect our members average? </a:t>
            </a:r>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15</a:t>
            </a:fld>
            <a:endParaRPr lang="en-US"/>
          </a:p>
        </p:txBody>
      </p:sp>
    </p:spTree>
    <p:extLst>
      <p:ext uri="{BB962C8B-B14F-4D97-AF65-F5344CB8AC3E}">
        <p14:creationId xmlns:p14="http://schemas.microsoft.com/office/powerpoint/2010/main" val="298006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914E5-7C9D-A033-C0B8-4871F3AE5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A48F-0F42-CD74-4B4A-C5F0C00F0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619C8-CFD2-4AEE-B8D6-6CD1CA852A67}"/>
              </a:ext>
            </a:extLst>
          </p:cNvPr>
          <p:cNvSpPr>
            <a:spLocks noGrp="1"/>
          </p:cNvSpPr>
          <p:nvPr>
            <p:ph type="body" idx="1"/>
          </p:nvPr>
        </p:nvSpPr>
        <p:spPr/>
        <p:txBody>
          <a:bodyPr/>
          <a:lstStyle/>
          <a:p>
            <a:r>
              <a:rPr lang="en-US" dirty="0">
                <a:cs typeface="Calibri"/>
              </a:rPr>
              <a:t>Let's  bring back that member from before, only they have supplemented sick and comp time</a:t>
            </a:r>
          </a:p>
          <a:p>
            <a:endParaRPr lang="en-US" dirty="0">
              <a:cs typeface="Calibri"/>
            </a:endParaRPr>
          </a:p>
          <a:p>
            <a:r>
              <a:rPr lang="en-US" dirty="0">
                <a:cs typeface="Calibri"/>
              </a:rPr>
              <a:t>For the average we treat this the same as before. Even though you have some sick and vacation time being paid, just overwrite it with what they should have been paid with the salary they were getting before they were out on comp.  That doesn’t change. </a:t>
            </a:r>
          </a:p>
        </p:txBody>
      </p:sp>
      <p:sp>
        <p:nvSpPr>
          <p:cNvPr id="4" name="Slide Number Placeholder 3">
            <a:extLst>
              <a:ext uri="{FF2B5EF4-FFF2-40B4-BE49-F238E27FC236}">
                <a16:creationId xmlns:a16="http://schemas.microsoft.com/office/drawing/2014/main" id="{2753687A-1EE2-6A23-C49B-6E96ABB2892C}"/>
              </a:ext>
            </a:extLst>
          </p:cNvPr>
          <p:cNvSpPr>
            <a:spLocks noGrp="1"/>
          </p:cNvSpPr>
          <p:nvPr>
            <p:ph type="sldNum" sz="quarter" idx="5"/>
          </p:nvPr>
        </p:nvSpPr>
        <p:spPr/>
        <p:txBody>
          <a:bodyPr/>
          <a:lstStyle/>
          <a:p>
            <a:fld id="{999C5871-0019-4878-9AE9-D4006F7B6F76}" type="slidenum">
              <a:rPr lang="en-US" smtClean="0"/>
              <a:t>16</a:t>
            </a:fld>
            <a:endParaRPr lang="en-US"/>
          </a:p>
        </p:txBody>
      </p:sp>
    </p:spTree>
    <p:extLst>
      <p:ext uri="{BB962C8B-B14F-4D97-AF65-F5344CB8AC3E}">
        <p14:creationId xmlns:p14="http://schemas.microsoft.com/office/powerpoint/2010/main" val="201862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E97A-7676-BFA9-8576-0324FC99B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3F456-C537-6B61-B102-BAB73FE9A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A499B-F2A3-288F-5B54-591F34FCEE90}"/>
              </a:ext>
            </a:extLst>
          </p:cNvPr>
          <p:cNvSpPr>
            <a:spLocks noGrp="1"/>
          </p:cNvSpPr>
          <p:nvPr>
            <p:ph type="body" idx="1"/>
          </p:nvPr>
        </p:nvSpPr>
        <p:spPr/>
        <p:txBody>
          <a:bodyPr/>
          <a:lstStyle/>
          <a:p>
            <a:r>
              <a:rPr lang="en-US" dirty="0"/>
              <a:t>Now I am going to back up a bit, </a:t>
            </a:r>
            <a:r>
              <a:rPr lang="en-US" dirty="0" err="1"/>
              <a:t>thats</a:t>
            </a:r>
            <a:r>
              <a:rPr lang="en-US" dirty="0"/>
              <a:t> an example of someone on total workers comp and getting creditable service, What if someone is on partial workers comp?</a:t>
            </a:r>
          </a:p>
          <a:p>
            <a:endParaRPr lang="en-US" dirty="0"/>
          </a:p>
          <a:p>
            <a:r>
              <a:rPr lang="en-US" dirty="0"/>
              <a:t>They are using their own sick and vacation time to offset the partial comp, do they get service now?</a:t>
            </a:r>
          </a:p>
          <a:p>
            <a:endParaRPr lang="en-US" dirty="0"/>
          </a:p>
          <a:p>
            <a:r>
              <a:rPr lang="en-US" dirty="0"/>
              <a:t>Even if someone is on partial comp, and getting sick/vacation with that partial comp, its still not considered regular pay. The type of workers comp doesn’t matter, any supplemented sick or vacation with workers comp, regardless of the type = not regular pay, and still so service under partial comp</a:t>
            </a:r>
          </a:p>
        </p:txBody>
      </p:sp>
      <p:sp>
        <p:nvSpPr>
          <p:cNvPr id="4" name="Slide Number Placeholder 3">
            <a:extLst>
              <a:ext uri="{FF2B5EF4-FFF2-40B4-BE49-F238E27FC236}">
                <a16:creationId xmlns:a16="http://schemas.microsoft.com/office/drawing/2014/main" id="{C148FCF2-ED5A-5BAC-3328-154D21094E89}"/>
              </a:ext>
            </a:extLst>
          </p:cNvPr>
          <p:cNvSpPr>
            <a:spLocks noGrp="1"/>
          </p:cNvSpPr>
          <p:nvPr>
            <p:ph type="sldNum" sz="quarter" idx="5"/>
          </p:nvPr>
        </p:nvSpPr>
        <p:spPr/>
        <p:txBody>
          <a:bodyPr/>
          <a:lstStyle/>
          <a:p>
            <a:fld id="{999C5871-0019-4878-9AE9-D4006F7B6F76}" type="slidenum">
              <a:rPr lang="en-US" smtClean="0"/>
              <a:t>17</a:t>
            </a:fld>
            <a:endParaRPr lang="en-US"/>
          </a:p>
        </p:txBody>
      </p:sp>
    </p:spTree>
    <p:extLst>
      <p:ext uri="{BB962C8B-B14F-4D97-AF65-F5344CB8AC3E}">
        <p14:creationId xmlns:p14="http://schemas.microsoft.com/office/powerpoint/2010/main" val="283772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05780-9A60-FC01-40CB-1DB2BB130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F0BF8-3216-1705-69F8-2A55D7CA2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B37C3-BB06-6849-DB04-635F07E289F5}"/>
              </a:ext>
            </a:extLst>
          </p:cNvPr>
          <p:cNvSpPr>
            <a:spLocks noGrp="1"/>
          </p:cNvSpPr>
          <p:nvPr>
            <p:ph type="body" idx="1"/>
          </p:nvPr>
        </p:nvSpPr>
        <p:spPr/>
        <p:txBody>
          <a:bodyPr/>
          <a:lstStyle/>
          <a:p>
            <a:r>
              <a:rPr lang="en-US" dirty="0">
                <a:cs typeface="Calibri"/>
              </a:rPr>
              <a:t>Back to our previous slide. </a:t>
            </a:r>
          </a:p>
          <a:p>
            <a:endParaRPr lang="en-US" dirty="0">
              <a:cs typeface="Calibri"/>
            </a:endParaRPr>
          </a:p>
          <a:p>
            <a:r>
              <a:rPr lang="en-US" dirty="0">
                <a:cs typeface="Calibri"/>
              </a:rPr>
              <a:t>5(3)(b) states any leave where a member is not getting creditable service covered under sections 1 – 28, which accumulated to under a year of service, you could technically just bring the salary forward. </a:t>
            </a:r>
          </a:p>
          <a:p>
            <a:endParaRPr lang="en-US" dirty="0">
              <a:cs typeface="Calibri"/>
            </a:endParaRPr>
          </a:p>
          <a:p>
            <a:r>
              <a:rPr lang="en-US" dirty="0">
                <a:cs typeface="Calibri"/>
              </a:rPr>
              <a:t>Otherwise you would just pick up the extra weeks. </a:t>
            </a:r>
          </a:p>
        </p:txBody>
      </p:sp>
      <p:sp>
        <p:nvSpPr>
          <p:cNvPr id="4" name="Slide Number Placeholder 3">
            <a:extLst>
              <a:ext uri="{FF2B5EF4-FFF2-40B4-BE49-F238E27FC236}">
                <a16:creationId xmlns:a16="http://schemas.microsoft.com/office/drawing/2014/main" id="{678BC432-199A-4156-7217-33A464A3C899}"/>
              </a:ext>
            </a:extLst>
          </p:cNvPr>
          <p:cNvSpPr>
            <a:spLocks noGrp="1"/>
          </p:cNvSpPr>
          <p:nvPr>
            <p:ph type="sldNum" sz="quarter" idx="5"/>
          </p:nvPr>
        </p:nvSpPr>
        <p:spPr/>
        <p:txBody>
          <a:bodyPr/>
          <a:lstStyle/>
          <a:p>
            <a:fld id="{999C5871-0019-4878-9AE9-D4006F7B6F76}" type="slidenum">
              <a:rPr lang="en-US" smtClean="0"/>
              <a:t>18</a:t>
            </a:fld>
            <a:endParaRPr lang="en-US"/>
          </a:p>
        </p:txBody>
      </p:sp>
    </p:spTree>
    <p:extLst>
      <p:ext uri="{BB962C8B-B14F-4D97-AF65-F5344CB8AC3E}">
        <p14:creationId xmlns:p14="http://schemas.microsoft.com/office/powerpoint/2010/main" val="352277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4DE81-356B-715A-55B5-75E7A194F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CE764-9B13-73D4-2121-914A6E733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5852F-7E62-A994-3D99-BFB95039ABF1}"/>
              </a:ext>
            </a:extLst>
          </p:cNvPr>
          <p:cNvSpPr>
            <a:spLocks noGrp="1"/>
          </p:cNvSpPr>
          <p:nvPr>
            <p:ph type="body" idx="1"/>
          </p:nvPr>
        </p:nvSpPr>
        <p:spPr/>
        <p:txBody>
          <a:bodyPr/>
          <a:lstStyle/>
          <a:p>
            <a:r>
              <a:rPr lang="en-US" dirty="0"/>
              <a:t>Lets rewind back to creditable service. </a:t>
            </a:r>
          </a:p>
          <a:p>
            <a:r>
              <a:rPr lang="en-US" dirty="0"/>
              <a:t> </a:t>
            </a:r>
          </a:p>
          <a:p>
            <a:r>
              <a:rPr lang="en-US" dirty="0"/>
              <a:t>As we know, partial comp = no service. However…There is one situation where, you DO get service with partial comp.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see it often but its happened so I have to mention it.</a:t>
            </a:r>
          </a:p>
          <a:p>
            <a:endParaRPr lang="en-US" dirty="0"/>
          </a:p>
        </p:txBody>
      </p:sp>
      <p:sp>
        <p:nvSpPr>
          <p:cNvPr id="4" name="Slide Number Placeholder 3">
            <a:extLst>
              <a:ext uri="{FF2B5EF4-FFF2-40B4-BE49-F238E27FC236}">
                <a16:creationId xmlns:a16="http://schemas.microsoft.com/office/drawing/2014/main" id="{51DA9071-E2C9-9A75-EFC2-9047C3DF5543}"/>
              </a:ext>
            </a:extLst>
          </p:cNvPr>
          <p:cNvSpPr>
            <a:spLocks noGrp="1"/>
          </p:cNvSpPr>
          <p:nvPr>
            <p:ph type="sldNum" sz="quarter" idx="5"/>
          </p:nvPr>
        </p:nvSpPr>
        <p:spPr/>
        <p:txBody>
          <a:bodyPr/>
          <a:lstStyle/>
          <a:p>
            <a:fld id="{999C5871-0019-4878-9AE9-D4006F7B6F76}" type="slidenum">
              <a:rPr lang="en-US" smtClean="0"/>
              <a:t>19</a:t>
            </a:fld>
            <a:endParaRPr lang="en-US"/>
          </a:p>
        </p:txBody>
      </p:sp>
    </p:spTree>
    <p:extLst>
      <p:ext uri="{BB962C8B-B14F-4D97-AF65-F5344CB8AC3E}">
        <p14:creationId xmlns:p14="http://schemas.microsoft.com/office/powerpoint/2010/main" val="194548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4EFC1-D04B-9C24-35BC-8BB73C4E2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D2E8A-E787-9C05-955E-00E61C9FA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1A521-4C74-7F70-1B4C-39721F49A9AD}"/>
              </a:ext>
            </a:extLst>
          </p:cNvPr>
          <p:cNvSpPr>
            <a:spLocks noGrp="1"/>
          </p:cNvSpPr>
          <p:nvPr>
            <p:ph type="body" idx="1"/>
          </p:nvPr>
        </p:nvSpPr>
        <p:spPr/>
        <p:txBody>
          <a:bodyPr/>
          <a:lstStyle/>
          <a:p>
            <a:endParaRPr lang="en-US" dirty="0"/>
          </a:p>
          <a:p>
            <a:r>
              <a:rPr lang="en-US" dirty="0"/>
              <a:t>Back to our pal </a:t>
            </a:r>
            <a:r>
              <a:rPr lang="en-US" dirty="0" err="1"/>
              <a:t>Vernava</a:t>
            </a:r>
            <a:r>
              <a:rPr lang="en-US" dirty="0"/>
              <a:t> – Side note</a:t>
            </a:r>
          </a:p>
          <a:p>
            <a:endParaRPr lang="en-US" dirty="0"/>
          </a:p>
          <a:p>
            <a:r>
              <a:rPr lang="en-US" dirty="0"/>
              <a:t>Sick and Vacation supplemental pay is not regular compensation, but as we see before sometimes contributions come out of that supplemented time.</a:t>
            </a:r>
          </a:p>
          <a:p>
            <a:endParaRPr lang="en-US" dirty="0"/>
          </a:p>
          <a:p>
            <a:r>
              <a:rPr lang="en-US" dirty="0"/>
              <a:t>It shouldn’t. Payroll has missed it before for me, so I wanted to talk about what we do with those contributions.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must be refunded. So whenever you have someone who was on workers comp always make sure to check the deductions cause those have to go</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19961FD-4A4F-55D8-1A3D-B8064C0C7C13}"/>
              </a:ext>
            </a:extLst>
          </p:cNvPr>
          <p:cNvSpPr>
            <a:spLocks noGrp="1"/>
          </p:cNvSpPr>
          <p:nvPr>
            <p:ph type="sldNum" sz="quarter" idx="5"/>
          </p:nvPr>
        </p:nvSpPr>
        <p:spPr/>
        <p:txBody>
          <a:bodyPr/>
          <a:lstStyle/>
          <a:p>
            <a:fld id="{999C5871-0019-4878-9AE9-D4006F7B6F76}" type="slidenum">
              <a:rPr lang="en-US" smtClean="0"/>
              <a:t>20</a:t>
            </a:fld>
            <a:endParaRPr lang="en-US"/>
          </a:p>
        </p:txBody>
      </p:sp>
    </p:spTree>
    <p:extLst>
      <p:ext uri="{BB962C8B-B14F-4D97-AF65-F5344CB8AC3E}">
        <p14:creationId xmlns:p14="http://schemas.microsoft.com/office/powerpoint/2010/main" val="41808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could read you the law but no one wants that. Basically it’s benefit an employer supplies and pays to an employee when they get injured on the job due to a worked related injury. </a:t>
            </a:r>
          </a:p>
        </p:txBody>
      </p:sp>
      <p:sp>
        <p:nvSpPr>
          <p:cNvPr id="4" name="Slide Number Placeholder 3"/>
          <p:cNvSpPr>
            <a:spLocks noGrp="1"/>
          </p:cNvSpPr>
          <p:nvPr>
            <p:ph type="sldNum" sz="quarter" idx="5"/>
          </p:nvPr>
        </p:nvSpPr>
        <p:spPr/>
        <p:txBody>
          <a:bodyPr/>
          <a:lstStyle/>
          <a:p>
            <a:fld id="{999C5871-0019-4878-9AE9-D4006F7B6F76}" type="slidenum">
              <a:rPr lang="en-US" smtClean="0"/>
              <a:t>3</a:t>
            </a:fld>
            <a:endParaRPr lang="en-US"/>
          </a:p>
        </p:txBody>
      </p:sp>
    </p:spTree>
    <p:extLst>
      <p:ext uri="{BB962C8B-B14F-4D97-AF65-F5344CB8AC3E}">
        <p14:creationId xmlns:p14="http://schemas.microsoft.com/office/powerpoint/2010/main" val="994396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basically it </a:t>
            </a:r>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21</a:t>
            </a:fld>
            <a:endParaRPr lang="en-US"/>
          </a:p>
        </p:txBody>
      </p:sp>
    </p:spTree>
    <p:extLst>
      <p:ext uri="{BB962C8B-B14F-4D97-AF65-F5344CB8AC3E}">
        <p14:creationId xmlns:p14="http://schemas.microsoft.com/office/powerpoint/2010/main" val="271310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B8A5-D9F3-D5FB-EFBA-CFA945F33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93E32-557D-2FD7-7EEF-444E43F0A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08BA3-294E-A9ED-4AE5-C40255A73E5E}"/>
              </a:ext>
            </a:extLst>
          </p:cNvPr>
          <p:cNvSpPr>
            <a:spLocks noGrp="1"/>
          </p:cNvSpPr>
          <p:nvPr>
            <p:ph type="body" idx="1"/>
          </p:nvPr>
        </p:nvSpPr>
        <p:spPr/>
        <p:txBody>
          <a:bodyPr/>
          <a:lstStyle/>
          <a:p>
            <a:r>
              <a:rPr lang="en-US" dirty="0">
                <a:cs typeface="Calibri"/>
              </a:rPr>
              <a:t>Except its not. </a:t>
            </a:r>
          </a:p>
        </p:txBody>
      </p:sp>
      <p:sp>
        <p:nvSpPr>
          <p:cNvPr id="4" name="Slide Number Placeholder 3">
            <a:extLst>
              <a:ext uri="{FF2B5EF4-FFF2-40B4-BE49-F238E27FC236}">
                <a16:creationId xmlns:a16="http://schemas.microsoft.com/office/drawing/2014/main" id="{BB421995-9229-BF2E-4541-1C6CABDD0792}"/>
              </a:ext>
            </a:extLst>
          </p:cNvPr>
          <p:cNvSpPr>
            <a:spLocks noGrp="1"/>
          </p:cNvSpPr>
          <p:nvPr>
            <p:ph type="sldNum" sz="quarter" idx="5"/>
          </p:nvPr>
        </p:nvSpPr>
        <p:spPr/>
        <p:txBody>
          <a:bodyPr/>
          <a:lstStyle/>
          <a:p>
            <a:fld id="{999C5871-0019-4878-9AE9-D4006F7B6F76}" type="slidenum">
              <a:rPr lang="en-US" smtClean="0"/>
              <a:t>22</a:t>
            </a:fld>
            <a:endParaRPr lang="en-US"/>
          </a:p>
        </p:txBody>
      </p:sp>
    </p:spTree>
    <p:extLst>
      <p:ext uri="{BB962C8B-B14F-4D97-AF65-F5344CB8AC3E}">
        <p14:creationId xmlns:p14="http://schemas.microsoft.com/office/powerpoint/2010/main" val="1941495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Basic, a member ADR benefit is 72% of a 1 year salary plus their annuity.</a:t>
            </a:r>
          </a:p>
          <a:p>
            <a:endParaRPr lang="en-US" dirty="0"/>
          </a:p>
          <a:p>
            <a:r>
              <a:rPr lang="en-US" dirty="0"/>
              <a:t>However, if someone who became a member after 1988 OR if you have someone hired before 1988 but has broken service, the total disability benefit is limited to a maximum 75% </a:t>
            </a:r>
          </a:p>
          <a:p>
            <a:endParaRPr lang="en-US" dirty="0"/>
          </a:p>
          <a:p>
            <a:r>
              <a:rPr lang="en-US" dirty="0"/>
              <a:t>Why does this matter? Well buckle up its about to get complex, right before lunch. </a:t>
            </a:r>
          </a:p>
        </p:txBody>
      </p:sp>
      <p:sp>
        <p:nvSpPr>
          <p:cNvPr id="4" name="Slide Number Placeholder 3"/>
          <p:cNvSpPr>
            <a:spLocks noGrp="1"/>
          </p:cNvSpPr>
          <p:nvPr>
            <p:ph type="sldNum" sz="quarter" idx="5"/>
          </p:nvPr>
        </p:nvSpPr>
        <p:spPr/>
        <p:txBody>
          <a:bodyPr/>
          <a:lstStyle/>
          <a:p>
            <a:fld id="{999C5871-0019-4878-9AE9-D4006F7B6F76}" type="slidenum">
              <a:rPr lang="en-US" smtClean="0"/>
              <a:t>23</a:t>
            </a:fld>
            <a:endParaRPr lang="en-US"/>
          </a:p>
        </p:txBody>
      </p:sp>
    </p:spTree>
    <p:extLst>
      <p:ext uri="{BB962C8B-B14F-4D97-AF65-F5344CB8AC3E}">
        <p14:creationId xmlns:p14="http://schemas.microsoft.com/office/powerpoint/2010/main" val="362010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someone is on workers comp, and are retiring under a disability, in certain situations you award them with Workers Comp Deductions. </a:t>
            </a:r>
          </a:p>
          <a:p>
            <a:endParaRPr lang="en-US" dirty="0"/>
          </a:p>
          <a:p>
            <a:r>
              <a:rPr lang="en-US" dirty="0"/>
              <a:t>What are workers comp deductions? Essentially you take the time they were on workers comp, and you figure out WHAT they should have been contributing during that time.  </a:t>
            </a:r>
          </a:p>
          <a:p>
            <a:endParaRPr lang="en-US" dirty="0"/>
          </a:p>
          <a:p>
            <a:r>
              <a:rPr lang="en-US" dirty="0"/>
              <a:t>This only applies to total comp, sections 34 and 34a . Not partial. </a:t>
            </a:r>
          </a:p>
        </p:txBody>
      </p:sp>
      <p:sp>
        <p:nvSpPr>
          <p:cNvPr id="4" name="Slide Number Placeholder 3"/>
          <p:cNvSpPr>
            <a:spLocks noGrp="1"/>
          </p:cNvSpPr>
          <p:nvPr>
            <p:ph type="sldNum" sz="quarter" idx="5"/>
          </p:nvPr>
        </p:nvSpPr>
        <p:spPr/>
        <p:txBody>
          <a:bodyPr/>
          <a:lstStyle/>
          <a:p>
            <a:fld id="{999C5871-0019-4878-9AE9-D4006F7B6F76}" type="slidenum">
              <a:rPr lang="en-US" smtClean="0"/>
              <a:t>24</a:t>
            </a:fld>
            <a:endParaRPr lang="en-US"/>
          </a:p>
        </p:txBody>
      </p:sp>
    </p:spTree>
    <p:extLst>
      <p:ext uri="{BB962C8B-B14F-4D97-AF65-F5344CB8AC3E}">
        <p14:creationId xmlns:p14="http://schemas.microsoft.com/office/powerpoint/2010/main" val="181987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BACAF-D0EE-F033-96DA-11BEEF314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C63BF-5EC7-D129-1BEA-84895C137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0CE40-A331-2513-C283-979FE3FC86E8}"/>
              </a:ext>
            </a:extLst>
          </p:cNvPr>
          <p:cNvSpPr>
            <a:spLocks noGrp="1"/>
          </p:cNvSpPr>
          <p:nvPr>
            <p:ph type="body" idx="1"/>
          </p:nvPr>
        </p:nvSpPr>
        <p:spPr/>
        <p:txBody>
          <a:bodyPr/>
          <a:lstStyle/>
          <a:p>
            <a:endParaRPr lang="en-US" dirty="0"/>
          </a:p>
          <a:p>
            <a:r>
              <a:rPr lang="en-US" dirty="0"/>
              <a:t>What are workers comp deductions? Essentially you take the time they were on workers comp, and you figure out WHAT they should have been contributing during that time.  </a:t>
            </a:r>
          </a:p>
          <a:p>
            <a:endParaRPr lang="en-US" dirty="0"/>
          </a:p>
          <a:p>
            <a:r>
              <a:rPr lang="en-US" dirty="0"/>
              <a:t>And add those contributions to their annuity </a:t>
            </a:r>
          </a:p>
          <a:p>
            <a:endParaRPr lang="en-US" dirty="0"/>
          </a:p>
          <a:p>
            <a:r>
              <a:rPr lang="en-US" dirty="0"/>
              <a:t>So in this example this person was on total temporary comp for about 4 weeks. I figure out if they weren’t on workers comp they would have contributed 330.49.</a:t>
            </a:r>
          </a:p>
          <a:p>
            <a:endParaRPr lang="en-US" dirty="0"/>
          </a:p>
          <a:p>
            <a:r>
              <a:rPr lang="en-US" dirty="0"/>
              <a:t>I add that 330.49 to their annuity, This money comes out of the pension account.   The goal of this is, is to increase a members pension.</a:t>
            </a:r>
          </a:p>
          <a:p>
            <a:endParaRPr lang="en-US" dirty="0"/>
          </a:p>
          <a:p>
            <a:r>
              <a:rPr lang="en-US" dirty="0"/>
              <a:t>Because GENERALLY someone who is going out on a disability is someone who hasn’t contributed as </a:t>
            </a:r>
            <a:r>
              <a:rPr lang="en-US" dirty="0" err="1"/>
              <a:t>muc</a:t>
            </a:r>
            <a:r>
              <a:rPr lang="en-US" dirty="0"/>
              <a:t> has they could because they are out of work due to that injury., and as we know you don’t contribute on workers comp, and any deductions coming out of sick and vacation pay is not regular pay and gets refunded. So if a member goes out on disability, they are at a disadvantage in that aspect.</a:t>
            </a:r>
          </a:p>
          <a:p>
            <a:endParaRPr lang="en-US" dirty="0"/>
          </a:p>
        </p:txBody>
      </p:sp>
      <p:sp>
        <p:nvSpPr>
          <p:cNvPr id="4" name="Slide Number Placeholder 3">
            <a:extLst>
              <a:ext uri="{FF2B5EF4-FFF2-40B4-BE49-F238E27FC236}">
                <a16:creationId xmlns:a16="http://schemas.microsoft.com/office/drawing/2014/main" id="{3DB44C50-4F24-B78C-3A23-62212DCB6AB1}"/>
              </a:ext>
            </a:extLst>
          </p:cNvPr>
          <p:cNvSpPr>
            <a:spLocks noGrp="1"/>
          </p:cNvSpPr>
          <p:nvPr>
            <p:ph type="sldNum" sz="quarter" idx="5"/>
          </p:nvPr>
        </p:nvSpPr>
        <p:spPr/>
        <p:txBody>
          <a:bodyPr/>
          <a:lstStyle/>
          <a:p>
            <a:fld id="{999C5871-0019-4878-9AE9-D4006F7B6F76}" type="slidenum">
              <a:rPr lang="en-US" smtClean="0"/>
              <a:t>25</a:t>
            </a:fld>
            <a:endParaRPr lang="en-US"/>
          </a:p>
        </p:txBody>
      </p:sp>
    </p:spTree>
    <p:extLst>
      <p:ext uri="{BB962C8B-B14F-4D97-AF65-F5344CB8AC3E}">
        <p14:creationId xmlns:p14="http://schemas.microsoft.com/office/powerpoint/2010/main" val="2692937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you awarded the deductions, you have to check for the 75% cap.  </a:t>
            </a:r>
          </a:p>
          <a:p>
            <a:endParaRPr lang="en-US" dirty="0"/>
          </a:p>
          <a:p>
            <a:r>
              <a:rPr lang="en-US" dirty="0"/>
              <a:t>Again,  the goal of awarding these deductions is to increase the member's pension.  So, </a:t>
            </a:r>
            <a:r>
              <a:rPr lang="en-US" sz="1200" b="0" i="0" u="none" strike="noStrike" kern="1200" baseline="0" dirty="0">
                <a:solidFill>
                  <a:schemeClr val="tx1"/>
                </a:solidFill>
                <a:latin typeface="+mn-lt"/>
                <a:ea typeface="+mn-ea"/>
                <a:cs typeface="+mn-cs"/>
              </a:rPr>
              <a:t>The additional deductions have to increase the member’s</a:t>
            </a:r>
          </a:p>
          <a:p>
            <a:r>
              <a:rPr lang="en-US" sz="1200" b="0" i="0" u="none" strike="noStrike" kern="1200" baseline="0" dirty="0">
                <a:solidFill>
                  <a:schemeClr val="tx1"/>
                </a:solidFill>
                <a:latin typeface="+mn-lt"/>
                <a:ea typeface="+mn-ea"/>
                <a:cs typeface="+mn-cs"/>
              </a:rPr>
              <a:t>Allowance for them to be awarded.</a:t>
            </a:r>
          </a:p>
          <a:p>
            <a:endParaRPr lang="en-US" dirty="0"/>
          </a:p>
          <a:p>
            <a:r>
              <a:rPr lang="en-US" dirty="0"/>
              <a:t>If someone is not subject to the cap, you just award them.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Someone who is hitting the 75% Accidental Disability limit will not be credited with them, meaning before you even add in the added deductions, they are already at 75% when you calculate their Disability benefit, you don’t award them because it doesn’t help.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But when you have someone who is subject to the Cap, and when you calculate their disability, they are not hitting that 75%, you can  then go in and award and add in the deductions because it will increase their benefit.</a:t>
            </a:r>
            <a:endParaRPr lang="en-US" dirty="0"/>
          </a:p>
          <a:p>
            <a:endParaRPr lang="en-US" dirty="0">
              <a:latin typeface="Calibri" panose="020F0502020204030204" pitchFamily="34" charset="0"/>
              <a:cs typeface="Calibri" panose="020F0502020204030204"/>
            </a:endParaRPr>
          </a:p>
          <a:p>
            <a:endParaRPr lang="en-US" dirty="0">
              <a:latin typeface="Calibri" panose="020F0502020204030204" pitchFamily="34" charset="0"/>
              <a:ea typeface="Calibri" panose="020F0502020204030204" pitchFamily="34" charset="0"/>
              <a:cs typeface="Calibri" panose="020F0502020204030204"/>
            </a:endParaRPr>
          </a:p>
          <a:p>
            <a:endParaRPr lang="en-US" dirty="0">
              <a:latin typeface="Calibri" panose="020F0502020204030204" pitchFamily="34" charset="0"/>
              <a:ea typeface="Calibri" panose="020F0502020204030204" pitchFamily="34" charset="0"/>
              <a:cs typeface="Calibri" panose="020F0502020204030204"/>
            </a:endParaRPr>
          </a:p>
          <a:p>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26</a:t>
            </a:fld>
            <a:endParaRPr lang="en-US"/>
          </a:p>
        </p:txBody>
      </p:sp>
    </p:spTree>
    <p:extLst>
      <p:ext uri="{BB962C8B-B14F-4D97-AF65-F5344CB8AC3E}">
        <p14:creationId xmlns:p14="http://schemas.microsoft.com/office/powerpoint/2010/main" val="3268662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0"/>
              </a:spcBef>
            </a:pPr>
            <a:r>
              <a:rPr lang="en-US" dirty="0">
                <a:cs typeface="Calibri"/>
              </a:rPr>
              <a:t>First example</a:t>
            </a:r>
          </a:p>
          <a:p>
            <a:pPr algn="ctr">
              <a:spcBef>
                <a:spcPct val="0"/>
              </a:spcBef>
            </a:pPr>
            <a:endParaRPr lang="en-US" dirty="0">
              <a:cs typeface="Calibri"/>
            </a:endParaRPr>
          </a:p>
          <a:p>
            <a:pPr algn="ctr">
              <a:spcBef>
                <a:spcPct val="0"/>
              </a:spcBef>
            </a:pPr>
            <a:r>
              <a:rPr lang="en-US" dirty="0">
                <a:cs typeface="Calibri"/>
              </a:rPr>
              <a:t>We have Dave, he is 56 and hired before 1988 with no breaks in service, so his benefit is not capped at 75%</a:t>
            </a:r>
          </a:p>
          <a:p>
            <a:pPr algn="ctr">
              <a:spcBef>
                <a:spcPct val="0"/>
              </a:spcBef>
            </a:pPr>
            <a:r>
              <a:rPr lang="en-US" dirty="0">
                <a:cs typeface="Calibri"/>
              </a:rPr>
              <a:t>His average is 50K and his annuity is 78K and we calculated he could be awarded with $785 in workers comp deductions</a:t>
            </a:r>
          </a:p>
          <a:p>
            <a:pPr algn="ctr">
              <a:spcBef>
                <a:spcPct val="0"/>
              </a:spcBef>
            </a:pPr>
            <a:endParaRPr lang="en-US" dirty="0">
              <a:cs typeface="Calibri"/>
            </a:endParaRPr>
          </a:p>
          <a:p>
            <a:pPr algn="ctr">
              <a:spcBef>
                <a:spcPct val="0"/>
              </a:spcBef>
            </a:pPr>
            <a:r>
              <a:rPr lang="en-US" dirty="0">
                <a:cs typeface="Calibri"/>
              </a:rPr>
              <a:t>When we calculate his benefit without the deductions he is at an annual 42,654.96</a:t>
            </a:r>
          </a:p>
          <a:p>
            <a:pPr algn="ctr">
              <a:spcBef>
                <a:spcPct val="0"/>
              </a:spcBef>
            </a:pPr>
            <a:endParaRPr lang="en-US" dirty="0">
              <a:cs typeface="Calibri"/>
            </a:endParaRPr>
          </a:p>
          <a:p>
            <a:pPr algn="ctr">
              <a:spcBef>
                <a:spcPct val="0"/>
              </a:spcBef>
            </a:pPr>
            <a:r>
              <a:rPr lang="en-US" dirty="0">
                <a:cs typeface="Calibri"/>
              </a:rPr>
              <a:t>When you re calculate and add the 785 to the annuity his benefit increases to an annual 42,721.92 </a:t>
            </a:r>
          </a:p>
          <a:p>
            <a:pPr algn="ctr">
              <a:spcBef>
                <a:spcPct val="0"/>
              </a:spcBef>
            </a:pPr>
            <a:r>
              <a:rPr lang="en-US" dirty="0">
                <a:cs typeface="Calibri"/>
              </a:rPr>
              <a:t>You would award these deduction </a:t>
            </a:r>
            <a:r>
              <a:rPr lang="en-US">
                <a:cs typeface="Calibri"/>
              </a:rPr>
              <a:t>because </a:t>
            </a:r>
            <a:endParaRPr lang="en-US" dirty="0">
              <a:cs typeface="Calibri"/>
            </a:endParaRPr>
          </a:p>
        </p:txBody>
      </p:sp>
      <p:sp>
        <p:nvSpPr>
          <p:cNvPr id="4" name="Slide Number Placeholder 3"/>
          <p:cNvSpPr>
            <a:spLocks noGrp="1"/>
          </p:cNvSpPr>
          <p:nvPr>
            <p:ph type="sldNum" sz="quarter" idx="5"/>
          </p:nvPr>
        </p:nvSpPr>
        <p:spPr/>
        <p:txBody>
          <a:bodyPr/>
          <a:lstStyle/>
          <a:p>
            <a:fld id="{999C5871-0019-4878-9AE9-D4006F7B6F76}" type="slidenum">
              <a:rPr lang="en-US" smtClean="0"/>
              <a:t>27</a:t>
            </a:fld>
            <a:endParaRPr lang="en-US"/>
          </a:p>
        </p:txBody>
      </p:sp>
    </p:spTree>
    <p:extLst>
      <p:ext uri="{BB962C8B-B14F-4D97-AF65-F5344CB8AC3E}">
        <p14:creationId xmlns:p14="http://schemas.microsoft.com/office/powerpoint/2010/main" val="2320595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9D950-608A-ACE5-92CD-FD6D3F96D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CABD3-2552-5373-8067-37FC6941D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4F759-196F-D7F7-EFA4-B53F52C7589D}"/>
              </a:ext>
            </a:extLst>
          </p:cNvPr>
          <p:cNvSpPr>
            <a:spLocks noGrp="1"/>
          </p:cNvSpPr>
          <p:nvPr>
            <p:ph type="body" idx="1"/>
          </p:nvPr>
        </p:nvSpPr>
        <p:spPr/>
        <p:txBody>
          <a:bodyPr/>
          <a:lstStyle/>
          <a:p>
            <a:pPr algn="ctr">
              <a:spcBef>
                <a:spcPct val="0"/>
              </a:spcBef>
            </a:pPr>
            <a:r>
              <a:rPr lang="en-US" dirty="0">
                <a:cs typeface="Calibri"/>
              </a:rPr>
              <a:t>Second example</a:t>
            </a:r>
          </a:p>
          <a:p>
            <a:pPr algn="ctr">
              <a:spcBef>
                <a:spcPct val="0"/>
              </a:spcBef>
            </a:pPr>
            <a:endParaRPr lang="en-US" dirty="0">
              <a:cs typeface="Calibri"/>
            </a:endParaRPr>
          </a:p>
          <a:p>
            <a:pPr algn="ctr">
              <a:spcBef>
                <a:spcPct val="0"/>
              </a:spcBef>
            </a:pPr>
            <a:r>
              <a:rPr lang="en-US" dirty="0">
                <a:cs typeface="Calibri"/>
              </a:rPr>
              <a:t>We have Fiona, she is 40 and hired after 1988 , so her benefit is capped at 75%</a:t>
            </a:r>
          </a:p>
          <a:p>
            <a:pPr algn="ctr">
              <a:spcBef>
                <a:spcPct val="0"/>
              </a:spcBef>
            </a:pPr>
            <a:r>
              <a:rPr lang="en-US" dirty="0">
                <a:cs typeface="Calibri"/>
              </a:rPr>
              <a:t>Her average is 36K, annuity is 12K and her additional annuity would be $1,225.</a:t>
            </a:r>
          </a:p>
          <a:p>
            <a:pPr algn="ctr">
              <a:spcBef>
                <a:spcPct val="0"/>
              </a:spcBef>
            </a:pPr>
            <a:r>
              <a:rPr lang="en-US" dirty="0">
                <a:cs typeface="Calibri"/>
              </a:rPr>
              <a:t>Her benefit is capped at 75% which would be 27,000</a:t>
            </a:r>
          </a:p>
          <a:p>
            <a:pPr algn="ctr">
              <a:spcBef>
                <a:spcPct val="0"/>
              </a:spcBef>
            </a:pPr>
            <a:endParaRPr lang="en-US" dirty="0">
              <a:cs typeface="Calibri"/>
            </a:endParaRPr>
          </a:p>
          <a:p>
            <a:pPr algn="ctr">
              <a:spcBef>
                <a:spcPct val="0"/>
              </a:spcBef>
            </a:pPr>
            <a:r>
              <a:rPr lang="en-US" dirty="0">
                <a:cs typeface="Calibri"/>
              </a:rPr>
              <a:t>When we calculate her benefit without the  workers comp deductions she is at an annual 26,804.16. This is not reach the 27,000 cap. </a:t>
            </a:r>
          </a:p>
          <a:p>
            <a:pPr algn="ctr">
              <a:spcBef>
                <a:spcPct val="0"/>
              </a:spcBef>
            </a:pPr>
            <a:endParaRPr lang="en-US" dirty="0">
              <a:cs typeface="Calibri"/>
            </a:endParaRPr>
          </a:p>
          <a:p>
            <a:pPr algn="ctr">
              <a:spcBef>
                <a:spcPct val="0"/>
              </a:spcBef>
            </a:pPr>
            <a:r>
              <a:rPr lang="en-US" dirty="0">
                <a:cs typeface="Calibri"/>
              </a:rPr>
              <a:t>So when you re calculate and add the 1,225 to the annuity her benefit increases to an annual 26,894.40. It is still not at the cap but her benefit does increase,</a:t>
            </a:r>
          </a:p>
          <a:p>
            <a:pPr algn="ctr">
              <a:spcBef>
                <a:spcPct val="0"/>
              </a:spcBef>
            </a:pPr>
            <a:r>
              <a:rPr lang="en-US" dirty="0">
                <a:cs typeface="Calibri"/>
              </a:rPr>
              <a:t>You would award these deduction because she benefits from the additional annuity</a:t>
            </a:r>
          </a:p>
          <a:p>
            <a:pPr algn="ctr">
              <a:spcBef>
                <a:spcPct val="0"/>
              </a:spcBef>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E9ACA091-22DE-90D9-2E4F-5E2CF12B150D}"/>
              </a:ext>
            </a:extLst>
          </p:cNvPr>
          <p:cNvSpPr>
            <a:spLocks noGrp="1"/>
          </p:cNvSpPr>
          <p:nvPr>
            <p:ph type="sldNum" sz="quarter" idx="5"/>
          </p:nvPr>
        </p:nvSpPr>
        <p:spPr/>
        <p:txBody>
          <a:bodyPr/>
          <a:lstStyle/>
          <a:p>
            <a:fld id="{999C5871-0019-4878-9AE9-D4006F7B6F76}" type="slidenum">
              <a:rPr lang="en-US" smtClean="0"/>
              <a:t>28</a:t>
            </a:fld>
            <a:endParaRPr lang="en-US"/>
          </a:p>
        </p:txBody>
      </p:sp>
    </p:spTree>
    <p:extLst>
      <p:ext uri="{BB962C8B-B14F-4D97-AF65-F5344CB8AC3E}">
        <p14:creationId xmlns:p14="http://schemas.microsoft.com/office/powerpoint/2010/main" val="1922614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3D92F-FCE1-51B7-DC10-343A76783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F6BED-E7BC-4286-4A95-0C1109088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5071B-12EA-59EE-61CD-0A6F5661D774}"/>
              </a:ext>
            </a:extLst>
          </p:cNvPr>
          <p:cNvSpPr>
            <a:spLocks noGrp="1"/>
          </p:cNvSpPr>
          <p:nvPr>
            <p:ph type="body" idx="1"/>
          </p:nvPr>
        </p:nvSpPr>
        <p:spPr/>
        <p:txBody>
          <a:bodyPr/>
          <a:lstStyle/>
          <a:p>
            <a:pPr algn="ctr">
              <a:spcBef>
                <a:spcPct val="0"/>
              </a:spcBef>
            </a:pPr>
            <a:r>
              <a:rPr lang="en-US" dirty="0">
                <a:cs typeface="Calibri"/>
              </a:rPr>
              <a:t>Final Example</a:t>
            </a:r>
          </a:p>
          <a:p>
            <a:pPr algn="ctr">
              <a:spcBef>
                <a:spcPct val="0"/>
              </a:spcBef>
            </a:pPr>
            <a:endParaRPr lang="en-US" dirty="0">
              <a:cs typeface="Calibri"/>
            </a:endParaRPr>
          </a:p>
          <a:p>
            <a:pPr algn="ctr">
              <a:spcBef>
                <a:spcPct val="0"/>
              </a:spcBef>
            </a:pPr>
            <a:r>
              <a:rPr lang="en-US" dirty="0">
                <a:cs typeface="Calibri"/>
              </a:rPr>
              <a:t>We have Luke here and he was hired after 1988 , so his benefit is capped at 75%</a:t>
            </a:r>
          </a:p>
          <a:p>
            <a:pPr algn="ctr">
              <a:spcBef>
                <a:spcPct val="0"/>
              </a:spcBef>
            </a:pPr>
            <a:r>
              <a:rPr lang="en-US" dirty="0">
                <a:cs typeface="Calibri"/>
              </a:rPr>
              <a:t>His average is 43K, annuity is 30K and his additional annuity would be $2,000</a:t>
            </a:r>
          </a:p>
          <a:p>
            <a:pPr algn="ctr">
              <a:spcBef>
                <a:spcPct val="0"/>
              </a:spcBef>
            </a:pPr>
            <a:r>
              <a:rPr lang="en-US" dirty="0">
                <a:cs typeface="Calibri"/>
              </a:rPr>
              <a:t>His benefit is capped at 75% which would be 32,250</a:t>
            </a:r>
          </a:p>
          <a:p>
            <a:pPr algn="ctr">
              <a:spcBef>
                <a:spcPct val="0"/>
              </a:spcBef>
            </a:pPr>
            <a:endParaRPr lang="en-US" dirty="0">
              <a:cs typeface="Calibri"/>
            </a:endParaRPr>
          </a:p>
          <a:p>
            <a:pPr algn="ctr">
              <a:spcBef>
                <a:spcPct val="0"/>
              </a:spcBef>
            </a:pPr>
            <a:r>
              <a:rPr lang="en-US" dirty="0">
                <a:cs typeface="Calibri"/>
              </a:rPr>
              <a:t>When we calculate his benefit without the workers comp deductions he is at an annual 33,390, this is OVER the 75% cap. </a:t>
            </a:r>
          </a:p>
          <a:p>
            <a:pPr algn="ctr">
              <a:spcBef>
                <a:spcPct val="0"/>
              </a:spcBef>
            </a:pPr>
            <a:r>
              <a:rPr lang="en-US" dirty="0">
                <a:cs typeface="Calibri"/>
              </a:rPr>
              <a:t>So his benefit is limited to a max of 32,250</a:t>
            </a:r>
          </a:p>
          <a:p>
            <a:pPr algn="ctr">
              <a:spcBef>
                <a:spcPct val="0"/>
              </a:spcBef>
            </a:pPr>
            <a:r>
              <a:rPr lang="en-US" dirty="0">
                <a:cs typeface="Calibri"/>
              </a:rPr>
              <a:t>His pension is modified to a monthly 2,485.00 and his annuity would stay at 202.50 for a total monthly of 2,687.50 which annually is 32,250.00</a:t>
            </a:r>
          </a:p>
          <a:p>
            <a:pPr algn="ctr">
              <a:spcBef>
                <a:spcPct val="0"/>
              </a:spcBef>
            </a:pPr>
            <a:endParaRPr lang="en-US" dirty="0">
              <a:cs typeface="Calibri"/>
            </a:endParaRPr>
          </a:p>
          <a:p>
            <a:pPr algn="ctr">
              <a:spcBef>
                <a:spcPct val="0"/>
              </a:spcBef>
            </a:pPr>
            <a:r>
              <a:rPr lang="en-US" dirty="0">
                <a:cs typeface="Calibri"/>
              </a:rPr>
              <a:t>He does not get the additional annuity awarded because he is already at the maximum benefit </a:t>
            </a:r>
          </a:p>
          <a:p>
            <a:pPr algn="ctr">
              <a:spcBef>
                <a:spcPct val="0"/>
              </a:spcBef>
            </a:pPr>
            <a:endParaRPr lang="en-US" dirty="0">
              <a:cs typeface="Calibri"/>
            </a:endParaRPr>
          </a:p>
          <a:p>
            <a:pPr algn="ctr">
              <a:spcBef>
                <a:spcPct val="0"/>
              </a:spcBef>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B30E734A-9A17-65F7-3EC9-06A71E717C48}"/>
              </a:ext>
            </a:extLst>
          </p:cNvPr>
          <p:cNvSpPr>
            <a:spLocks noGrp="1"/>
          </p:cNvSpPr>
          <p:nvPr>
            <p:ph type="sldNum" sz="quarter" idx="5"/>
          </p:nvPr>
        </p:nvSpPr>
        <p:spPr/>
        <p:txBody>
          <a:bodyPr/>
          <a:lstStyle/>
          <a:p>
            <a:fld id="{999C5871-0019-4878-9AE9-D4006F7B6F76}" type="slidenum">
              <a:rPr lang="en-US" smtClean="0"/>
              <a:t>29</a:t>
            </a:fld>
            <a:endParaRPr lang="en-US"/>
          </a:p>
        </p:txBody>
      </p:sp>
    </p:spTree>
    <p:extLst>
      <p:ext uri="{BB962C8B-B14F-4D97-AF65-F5344CB8AC3E}">
        <p14:creationId xmlns:p14="http://schemas.microsoft.com/office/powerpoint/2010/main" val="143805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A4525-B227-7953-3936-9077D4123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AEE3B-2A16-DDB1-5DF9-90A13DA7D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E0A4B-F496-F245-AFC1-A923F9D235BE}"/>
              </a:ext>
            </a:extLst>
          </p:cNvPr>
          <p:cNvSpPr>
            <a:spLocks noGrp="1"/>
          </p:cNvSpPr>
          <p:nvPr>
            <p:ph type="body" idx="1"/>
          </p:nvPr>
        </p:nvSpPr>
        <p:spPr/>
        <p:txBody>
          <a:bodyPr/>
          <a:lstStyle/>
          <a:p>
            <a:r>
              <a:rPr lang="en-US" dirty="0"/>
              <a:t>Its not just the service that workers comp affets, so does one's salary</a:t>
            </a:r>
          </a:p>
        </p:txBody>
      </p:sp>
      <p:sp>
        <p:nvSpPr>
          <p:cNvPr id="4" name="Slide Number Placeholder 3">
            <a:extLst>
              <a:ext uri="{FF2B5EF4-FFF2-40B4-BE49-F238E27FC236}">
                <a16:creationId xmlns:a16="http://schemas.microsoft.com/office/drawing/2014/main" id="{DBE6CA3B-02B9-51FE-22CC-615AC37AD239}"/>
              </a:ext>
            </a:extLst>
          </p:cNvPr>
          <p:cNvSpPr>
            <a:spLocks noGrp="1"/>
          </p:cNvSpPr>
          <p:nvPr>
            <p:ph type="sldNum" sz="quarter" idx="5"/>
          </p:nvPr>
        </p:nvSpPr>
        <p:spPr/>
        <p:txBody>
          <a:bodyPr/>
          <a:lstStyle/>
          <a:p>
            <a:fld id="{999C5871-0019-4878-9AE9-D4006F7B6F76}" type="slidenum">
              <a:rPr lang="en-US" smtClean="0"/>
              <a:t>30</a:t>
            </a:fld>
            <a:endParaRPr lang="en-US"/>
          </a:p>
        </p:txBody>
      </p:sp>
    </p:spTree>
    <p:extLst>
      <p:ext uri="{BB962C8B-B14F-4D97-AF65-F5344CB8AC3E}">
        <p14:creationId xmlns:p14="http://schemas.microsoft.com/office/powerpoint/2010/main" val="18381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probably saying, wow isn't that nice? If I get hurt on the job there is a nice benefit. But why do I care? I don’t handle workers </a:t>
            </a:r>
            <a:r>
              <a:rPr lang="en-US"/>
              <a:t>comp claims; </a:t>
            </a:r>
            <a:r>
              <a:rPr lang="en-US" dirty="0"/>
              <a:t>I just handle their retirements. </a:t>
            </a:r>
          </a:p>
          <a:p>
            <a:endParaRPr lang="en-US" dirty="0">
              <a:cs typeface="Calibri"/>
            </a:endParaRPr>
          </a:p>
          <a:p>
            <a:r>
              <a:rPr lang="en-US" dirty="0">
                <a:cs typeface="Calibri"/>
              </a:rPr>
              <a:t>There are many reasons why we care about this as retirement board staff which is what I plan to go over.  </a:t>
            </a:r>
          </a:p>
        </p:txBody>
      </p:sp>
      <p:sp>
        <p:nvSpPr>
          <p:cNvPr id="4" name="Slide Number Placeholder 3"/>
          <p:cNvSpPr>
            <a:spLocks noGrp="1"/>
          </p:cNvSpPr>
          <p:nvPr>
            <p:ph type="sldNum" sz="quarter" idx="5"/>
          </p:nvPr>
        </p:nvSpPr>
        <p:spPr/>
        <p:txBody>
          <a:bodyPr/>
          <a:lstStyle/>
          <a:p>
            <a:fld id="{999C5871-0019-4878-9AE9-D4006F7B6F76}" type="slidenum">
              <a:rPr lang="en-US" smtClean="0"/>
              <a:t>4</a:t>
            </a:fld>
            <a:endParaRPr lang="en-US"/>
          </a:p>
        </p:txBody>
      </p:sp>
    </p:spTree>
    <p:extLst>
      <p:ext uri="{BB962C8B-B14F-4D97-AF65-F5344CB8AC3E}">
        <p14:creationId xmlns:p14="http://schemas.microsoft.com/office/powerpoint/2010/main" val="5714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PER MGL Chapter 32 s. 14(2)</a:t>
            </a:r>
          </a:p>
          <a:p>
            <a:endParaRPr lang="en-US" dirty="0">
              <a:cs typeface="Calibri"/>
            </a:endParaRPr>
          </a:p>
          <a:p>
            <a:r>
              <a:rPr lang="en-US" dirty="0">
                <a:cs typeface="Calibri"/>
              </a:rPr>
              <a:t>If a </a:t>
            </a:r>
            <a:r>
              <a:rPr lang="en-US" dirty="0">
                <a:solidFill>
                  <a:schemeClr val="bg1"/>
                </a:solidFill>
              </a:rPr>
              <a:t>member is retired with a disability benefit AND is also receiving a worker's comp benefit, their Disability pension is then subject to be offset by that workers comp payment</a:t>
            </a:r>
            <a:endParaRPr lang="en-US" dirty="0">
              <a:cs typeface="Calibri"/>
            </a:endParaRPr>
          </a:p>
        </p:txBody>
      </p:sp>
      <p:sp>
        <p:nvSpPr>
          <p:cNvPr id="4" name="Slide Number Placeholder 3"/>
          <p:cNvSpPr>
            <a:spLocks noGrp="1"/>
          </p:cNvSpPr>
          <p:nvPr>
            <p:ph type="sldNum" sz="quarter" idx="5"/>
          </p:nvPr>
        </p:nvSpPr>
        <p:spPr/>
        <p:txBody>
          <a:bodyPr/>
          <a:lstStyle/>
          <a:p>
            <a:fld id="{999C5871-0019-4878-9AE9-D4006F7B6F76}" type="slidenum">
              <a:rPr lang="en-US" smtClean="0"/>
              <a:t>31</a:t>
            </a:fld>
            <a:endParaRPr lang="en-US"/>
          </a:p>
        </p:txBody>
      </p:sp>
    </p:spTree>
    <p:extLst>
      <p:ext uri="{BB962C8B-B14F-4D97-AF65-F5344CB8AC3E}">
        <p14:creationId xmlns:p14="http://schemas.microsoft.com/office/powerpoint/2010/main" val="3664766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pension is subject to an offset</a:t>
            </a:r>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32</a:t>
            </a:fld>
            <a:endParaRPr lang="en-US"/>
          </a:p>
        </p:txBody>
      </p:sp>
    </p:spTree>
    <p:extLst>
      <p:ext uri="{BB962C8B-B14F-4D97-AF65-F5344CB8AC3E}">
        <p14:creationId xmlns:p14="http://schemas.microsoft.com/office/powerpoint/2010/main" val="262229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A75A-9DDD-D0C0-1C5B-17D551424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65D6C-415D-9324-E892-64348341B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4A398-B370-9AB9-3528-C8F04FA9C4D6}"/>
              </a:ext>
            </a:extLst>
          </p:cNvPr>
          <p:cNvSpPr>
            <a:spLocks noGrp="1"/>
          </p:cNvSpPr>
          <p:nvPr>
            <p:ph type="body" idx="1"/>
          </p:nvPr>
        </p:nvSpPr>
        <p:spPr/>
        <p:txBody>
          <a:bodyPr/>
          <a:lstStyle/>
          <a:p>
            <a:r>
              <a:rPr lang="en-US" dirty="0"/>
              <a:t>Only pension is subject to an offset  so if we look at </a:t>
            </a:r>
            <a:r>
              <a:rPr lang="en-US" dirty="0" err="1"/>
              <a:t>somone</a:t>
            </a:r>
            <a:r>
              <a:rPr lang="en-US" dirty="0"/>
              <a:t> else, Jose, his workers offset comes to an amount that is more than his monthly pension</a:t>
            </a:r>
          </a:p>
          <a:p>
            <a:endParaRPr lang="en-US" dirty="0"/>
          </a:p>
          <a:p>
            <a:r>
              <a:rPr lang="en-US" dirty="0"/>
              <a:t>You cannot offset the annuity.  So you adjust the workers comp to whatever the pension amount is. </a:t>
            </a:r>
          </a:p>
          <a:p>
            <a:endParaRPr lang="en-US" dirty="0"/>
          </a:p>
          <a:p>
            <a:r>
              <a:rPr lang="en-US" dirty="0"/>
              <a:t>You want to make note to keep track of offset changes because sometimes peoples rates will change, effecting their retirement benefit.</a:t>
            </a:r>
          </a:p>
          <a:p>
            <a:endParaRPr lang="en-US" dirty="0"/>
          </a:p>
          <a:p>
            <a:r>
              <a:rPr lang="en-US" dirty="0"/>
              <a:t>I get a weekly report from HR showing me how is on workers comp and what their rates were for that week and we check it weekly to keep track of rate changes for the month.</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2645670-6A36-AC6C-033C-F4F86BE7B093}"/>
              </a:ext>
            </a:extLst>
          </p:cNvPr>
          <p:cNvSpPr>
            <a:spLocks noGrp="1"/>
          </p:cNvSpPr>
          <p:nvPr>
            <p:ph type="sldNum" sz="quarter" idx="5"/>
          </p:nvPr>
        </p:nvSpPr>
        <p:spPr/>
        <p:txBody>
          <a:bodyPr/>
          <a:lstStyle/>
          <a:p>
            <a:fld id="{999C5871-0019-4878-9AE9-D4006F7B6F76}" type="slidenum">
              <a:rPr lang="en-US" smtClean="0"/>
              <a:t>33</a:t>
            </a:fld>
            <a:endParaRPr lang="en-US"/>
          </a:p>
        </p:txBody>
      </p:sp>
    </p:spTree>
    <p:extLst>
      <p:ext uri="{BB962C8B-B14F-4D97-AF65-F5344CB8AC3E}">
        <p14:creationId xmlns:p14="http://schemas.microsoft.com/office/powerpoint/2010/main" val="3683609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Disability retro payments are also subject to workers comp offsets </a:t>
            </a:r>
          </a:p>
        </p:txBody>
      </p:sp>
      <p:sp>
        <p:nvSpPr>
          <p:cNvPr id="4" name="Slide Number Placeholder 3"/>
          <p:cNvSpPr>
            <a:spLocks noGrp="1"/>
          </p:cNvSpPr>
          <p:nvPr>
            <p:ph type="sldNum" sz="quarter" idx="5"/>
          </p:nvPr>
        </p:nvSpPr>
        <p:spPr/>
        <p:txBody>
          <a:bodyPr/>
          <a:lstStyle/>
          <a:p>
            <a:fld id="{999C5871-0019-4878-9AE9-D4006F7B6F76}" type="slidenum">
              <a:rPr lang="en-US" smtClean="0"/>
              <a:t>34</a:t>
            </a:fld>
            <a:endParaRPr lang="en-US"/>
          </a:p>
        </p:txBody>
      </p:sp>
    </p:spTree>
    <p:extLst>
      <p:ext uri="{BB962C8B-B14F-4D97-AF65-F5344CB8AC3E}">
        <p14:creationId xmlns:p14="http://schemas.microsoft.com/office/powerpoint/2010/main" val="732706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When a disability pensioners workers comp eventually gets settled and a lump sum payment is paid, the Retirement Board is due a portion of that payment that is attributable to wages</a:t>
            </a:r>
          </a:p>
          <a:p>
            <a:endParaRPr lang="en-US" dirty="0">
              <a:cs typeface="Calibri"/>
            </a:endParaRPr>
          </a:p>
          <a:p>
            <a:r>
              <a:rPr lang="en-US" dirty="0">
                <a:cs typeface="Calibri"/>
              </a:rPr>
              <a:t>There is no statutory amount that is attributable to wages - you should make your member aware there is an offset with any lump-sum settlement, and tell them (or tell them to tell their attorney) to reach out to Retirement Board counsel </a:t>
            </a:r>
            <a:r>
              <a:rPr lang="en-US" i="1" dirty="0">
                <a:cs typeface="Calibri"/>
              </a:rPr>
              <a:t>before</a:t>
            </a:r>
            <a:r>
              <a:rPr lang="en-US" i="0" dirty="0">
                <a:cs typeface="Calibri"/>
              </a:rPr>
              <a:t> the lump sum settlement is submitted to the DIA for approval so that the Retirement Board’s interests are protected.</a:t>
            </a:r>
          </a:p>
          <a:p>
            <a:endParaRPr lang="en-US" dirty="0">
              <a:cs typeface="Calibri"/>
            </a:endParaRPr>
          </a:p>
        </p:txBody>
      </p:sp>
      <p:sp>
        <p:nvSpPr>
          <p:cNvPr id="4" name="Slide Number Placeholder 3"/>
          <p:cNvSpPr>
            <a:spLocks noGrp="1"/>
          </p:cNvSpPr>
          <p:nvPr>
            <p:ph type="sldNum" sz="quarter" idx="5"/>
          </p:nvPr>
        </p:nvSpPr>
        <p:spPr/>
        <p:txBody>
          <a:bodyPr/>
          <a:lstStyle/>
          <a:p>
            <a:fld id="{999C5871-0019-4878-9AE9-D4006F7B6F76}" type="slidenum">
              <a:rPr lang="en-US" smtClean="0"/>
              <a:t>35</a:t>
            </a:fld>
            <a:endParaRPr lang="en-US"/>
          </a:p>
        </p:txBody>
      </p:sp>
    </p:spTree>
    <p:extLst>
      <p:ext uri="{BB962C8B-B14F-4D97-AF65-F5344CB8AC3E}">
        <p14:creationId xmlns:p14="http://schemas.microsoft.com/office/powerpoint/2010/main" val="3986282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1000"/>
              </a:spcBef>
            </a:pPr>
            <a:r>
              <a:rPr lang="en-US" dirty="0"/>
              <a:t>Section 14A when in addition to WC, there is a third party claim , the Board is also entitled to a portion of that settlement.</a:t>
            </a:r>
          </a:p>
          <a:p>
            <a:pPr marL="0" marR="0" lvl="0" indent="0" algn="ctr" defTabSz="914400" rtl="0" eaLnBrk="1" fontAlgn="auto" latinLnBrk="0" hangingPunct="1">
              <a:lnSpc>
                <a:spcPct val="100000"/>
              </a:lnSpc>
              <a:spcBef>
                <a:spcPts val="1000"/>
              </a:spcBef>
              <a:spcAft>
                <a:spcPts val="0"/>
              </a:spcAft>
              <a:buClrTx/>
              <a:buSzTx/>
              <a:buFontTx/>
              <a:buNone/>
              <a:tabLst/>
              <a:defRPr/>
            </a:pPr>
            <a:r>
              <a:rPr lang="en-US" dirty="0"/>
              <a:t> Once again, there is no statutory amount, it is subject to negotiation, so get your Retirement Board counsel involved!</a:t>
            </a:r>
          </a:p>
          <a:p>
            <a:pPr algn="ctr">
              <a:spcBef>
                <a:spcPts val="1000"/>
              </a:spcBef>
            </a:pPr>
            <a:endParaRPr lang="en-US" dirty="0"/>
          </a:p>
          <a:p>
            <a:pPr algn="ctr">
              <a:spcBef>
                <a:spcPct val="0"/>
              </a:spcBef>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99C5871-0019-4878-9AE9-D4006F7B6F76}" type="slidenum">
              <a:rPr lang="en-US" smtClean="0"/>
              <a:t>36</a:t>
            </a:fld>
            <a:endParaRPr lang="en-US"/>
          </a:p>
        </p:txBody>
      </p:sp>
    </p:spTree>
    <p:extLst>
      <p:ext uri="{BB962C8B-B14F-4D97-AF65-F5344CB8AC3E}">
        <p14:creationId xmlns:p14="http://schemas.microsoft.com/office/powerpoint/2010/main" val="858617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reached the end. That’s all I know about workers comp and I hope some of it was helpful</a:t>
            </a:r>
          </a:p>
          <a:p>
            <a:endParaRPr lang="en-US" dirty="0"/>
          </a:p>
          <a:p>
            <a:r>
              <a:rPr lang="en-US" dirty="0"/>
              <a:t>No questions because its time for lunch and I know everyone is eager to go, so if you have questions come find me or email me!</a:t>
            </a:r>
          </a:p>
          <a:p>
            <a:endParaRPr lang="en-US" dirty="0"/>
          </a:p>
          <a:p>
            <a:r>
              <a:rPr lang="en-US" dirty="0"/>
              <a:t>Thank you! </a:t>
            </a:r>
          </a:p>
        </p:txBody>
      </p:sp>
      <p:sp>
        <p:nvSpPr>
          <p:cNvPr id="4" name="Slide Number Placeholder 3"/>
          <p:cNvSpPr>
            <a:spLocks noGrp="1"/>
          </p:cNvSpPr>
          <p:nvPr>
            <p:ph type="sldNum" sz="quarter" idx="5"/>
          </p:nvPr>
        </p:nvSpPr>
        <p:spPr/>
        <p:txBody>
          <a:bodyPr/>
          <a:lstStyle/>
          <a:p>
            <a:fld id="{999C5871-0019-4878-9AE9-D4006F7B6F76}" type="slidenum">
              <a:rPr lang="en-US" smtClean="0"/>
              <a:t>37</a:t>
            </a:fld>
            <a:endParaRPr lang="en-US"/>
          </a:p>
        </p:txBody>
      </p:sp>
    </p:spTree>
    <p:extLst>
      <p:ext uri="{BB962C8B-B14F-4D97-AF65-F5344CB8AC3E}">
        <p14:creationId xmlns:p14="http://schemas.microsoft.com/office/powerpoint/2010/main" val="59564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is one reason we care. </a:t>
            </a:r>
          </a:p>
          <a:p>
            <a:r>
              <a:rPr lang="en-US" dirty="0"/>
              <a:t> </a:t>
            </a:r>
          </a:p>
          <a:p>
            <a:r>
              <a:rPr lang="en-US" dirty="0"/>
              <a:t>There are three different types of workers comp claims based on law.  Sections 34, 34a and 35,  and depending on which one the employee is getting benefits under depends if they get creditable service or not. </a:t>
            </a:r>
            <a:endParaRPr lang="en-US" dirty="0">
              <a:cs typeface="Calibri"/>
            </a:endParaRPr>
          </a:p>
          <a:p>
            <a:endParaRPr lang="en-US" dirty="0"/>
          </a:p>
          <a:p>
            <a:r>
              <a:rPr lang="en-US" dirty="0"/>
              <a:t>Section 34 = Total Temporary</a:t>
            </a:r>
          </a:p>
          <a:p>
            <a:r>
              <a:rPr lang="en-US" dirty="0"/>
              <a:t>Section 34a = Total Permanent</a:t>
            </a:r>
          </a:p>
          <a:p>
            <a:r>
              <a:rPr lang="en-US" dirty="0"/>
              <a:t>Section 35 =Partial </a:t>
            </a:r>
          </a:p>
          <a:p>
            <a:endParaRPr lang="en-US" dirty="0"/>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5</a:t>
            </a:fld>
            <a:endParaRPr lang="en-US"/>
          </a:p>
        </p:txBody>
      </p:sp>
    </p:spTree>
    <p:extLst>
      <p:ext uri="{BB962C8B-B14F-4D97-AF65-F5344CB8AC3E}">
        <p14:creationId xmlns:p14="http://schemas.microsoft.com/office/powerpoint/2010/main" val="336975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questions that will probably come next are how do I know someone is on workers compensation and how do I know what section they are being covered? </a:t>
            </a:r>
          </a:p>
          <a:p>
            <a:endParaRPr lang="en-US" dirty="0"/>
          </a:p>
          <a:p>
            <a:r>
              <a:rPr lang="en-US" dirty="0"/>
              <a:t>Now every system is different on what and how they get information. </a:t>
            </a:r>
            <a:r>
              <a:rPr lang="en-US" dirty="0" err="1"/>
              <a:t>Im</a:t>
            </a:r>
            <a:r>
              <a:rPr lang="en-US" dirty="0"/>
              <a:t> just going to jump into an example because I find that its easier when you have real life examples.</a:t>
            </a:r>
          </a:p>
          <a:p>
            <a:endParaRPr lang="en-US" dirty="0"/>
          </a:p>
          <a:p>
            <a:endParaRPr lang="en-US" dirty="0"/>
          </a:p>
        </p:txBody>
      </p:sp>
      <p:sp>
        <p:nvSpPr>
          <p:cNvPr id="4" name="Slide Number Placeholder 3"/>
          <p:cNvSpPr>
            <a:spLocks noGrp="1"/>
          </p:cNvSpPr>
          <p:nvPr>
            <p:ph type="sldNum" sz="quarter" idx="5"/>
          </p:nvPr>
        </p:nvSpPr>
        <p:spPr/>
        <p:txBody>
          <a:bodyPr/>
          <a:lstStyle/>
          <a:p>
            <a:fld id="{999C5871-0019-4878-9AE9-D4006F7B6F76}" type="slidenum">
              <a:rPr lang="en-US" smtClean="0"/>
              <a:t>6</a:t>
            </a:fld>
            <a:endParaRPr lang="en-US"/>
          </a:p>
        </p:txBody>
      </p:sp>
    </p:spTree>
    <p:extLst>
      <p:ext uri="{BB962C8B-B14F-4D97-AF65-F5344CB8AC3E}">
        <p14:creationId xmlns:p14="http://schemas.microsoft.com/office/powerpoint/2010/main" val="197333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See Dave here. Dave is a sanitation worker and asked for an estimate. When we take a look, into our system, it seems there was period where he was in a no pay status recently. </a:t>
            </a:r>
          </a:p>
          <a:p>
            <a:endParaRPr lang="en-US" dirty="0"/>
          </a:p>
          <a:p>
            <a:r>
              <a:rPr lang="en-US" dirty="0"/>
              <a:t>So the drop in pay I want to know </a:t>
            </a:r>
            <a:r>
              <a:rPr lang="en-US" dirty="0" err="1"/>
              <a:t>whats</a:t>
            </a:r>
            <a:r>
              <a:rPr lang="en-US" dirty="0"/>
              <a:t> going on. Is he on sick leave? Did he have a job change? Was he a bad boy and suspended on unpaid leave? Or was he on workers comp?</a:t>
            </a:r>
          </a:p>
          <a:p>
            <a:endParaRPr lang="en-US" dirty="0"/>
          </a:p>
          <a:p>
            <a:r>
              <a:rPr lang="en-US" dirty="0"/>
              <a:t>There are a couple ways to find out. For me I look at the detailed daily salary. My city sends me detailed information and I can see the pay  code itself. </a:t>
            </a:r>
          </a:p>
          <a:p>
            <a:endParaRPr lang="en-US" dirty="0"/>
          </a:p>
          <a:p>
            <a:r>
              <a:rPr lang="en-US" dirty="0"/>
              <a:t>After asking payroll it turns out Dave was being paid workers comp section 34 from May to August. It did not show up on your payroll because no contributions come in.</a:t>
            </a:r>
          </a:p>
          <a:p>
            <a:endParaRPr lang="en-US" dirty="0"/>
          </a:p>
          <a:p>
            <a:r>
              <a:rPr lang="en-US" dirty="0"/>
              <a:t>So because Dave was on section 34  total comp he gets full credit service for the time of May to June. </a:t>
            </a:r>
          </a:p>
          <a:p>
            <a:endParaRPr lang="en-US" dirty="0"/>
          </a:p>
          <a:p>
            <a:endParaRPr lang="en-US" dirty="0"/>
          </a:p>
          <a:p>
            <a:r>
              <a:rPr lang="en-US" dirty="0"/>
              <a:t>However if Dave was on section 35 partial comp he would not get the service and we would enter in a service break into his retirement account</a:t>
            </a:r>
          </a:p>
        </p:txBody>
      </p:sp>
      <p:sp>
        <p:nvSpPr>
          <p:cNvPr id="4" name="Slide Number Placeholder 3"/>
          <p:cNvSpPr>
            <a:spLocks noGrp="1"/>
          </p:cNvSpPr>
          <p:nvPr>
            <p:ph type="sldNum" sz="quarter" idx="5"/>
          </p:nvPr>
        </p:nvSpPr>
        <p:spPr/>
        <p:txBody>
          <a:bodyPr/>
          <a:lstStyle/>
          <a:p>
            <a:fld id="{999C5871-0019-4878-9AE9-D4006F7B6F76}" type="slidenum">
              <a:rPr lang="en-US" smtClean="0"/>
              <a:t>7</a:t>
            </a:fld>
            <a:endParaRPr lang="en-US"/>
          </a:p>
        </p:txBody>
      </p:sp>
    </p:spTree>
    <p:extLst>
      <p:ext uri="{BB962C8B-B14F-4D97-AF65-F5344CB8AC3E}">
        <p14:creationId xmlns:p14="http://schemas.microsoft.com/office/powerpoint/2010/main" val="220314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the service that workers comp affets, so does ones salary</a:t>
            </a:r>
          </a:p>
        </p:txBody>
      </p:sp>
      <p:sp>
        <p:nvSpPr>
          <p:cNvPr id="4" name="Slide Number Placeholder 3"/>
          <p:cNvSpPr>
            <a:spLocks noGrp="1"/>
          </p:cNvSpPr>
          <p:nvPr>
            <p:ph type="sldNum" sz="quarter" idx="5"/>
          </p:nvPr>
        </p:nvSpPr>
        <p:spPr/>
        <p:txBody>
          <a:bodyPr/>
          <a:lstStyle/>
          <a:p>
            <a:fld id="{999C5871-0019-4878-9AE9-D4006F7B6F76}" type="slidenum">
              <a:rPr lang="en-US" smtClean="0"/>
              <a:t>8</a:t>
            </a:fld>
            <a:endParaRPr lang="en-US"/>
          </a:p>
        </p:txBody>
      </p:sp>
    </p:spTree>
    <p:extLst>
      <p:ext uri="{BB962C8B-B14F-4D97-AF65-F5344CB8AC3E}">
        <p14:creationId xmlns:p14="http://schemas.microsoft.com/office/powerpoint/2010/main" val="323817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Look at Dave again, </a:t>
            </a:r>
          </a:p>
          <a:p>
            <a:endParaRPr lang="en-US" dirty="0">
              <a:cs typeface="Calibri"/>
            </a:endParaRPr>
          </a:p>
          <a:p>
            <a:r>
              <a:rPr lang="en-US" dirty="0">
                <a:cs typeface="Calibri"/>
              </a:rPr>
              <a:t>He asked for an estimate and planned to retire in March. </a:t>
            </a:r>
          </a:p>
          <a:p>
            <a:endParaRPr lang="en-US" dirty="0">
              <a:cs typeface="Calibri"/>
            </a:endParaRPr>
          </a:p>
          <a:p>
            <a:r>
              <a:rPr lang="en-US" dirty="0">
                <a:cs typeface="Calibri"/>
              </a:rPr>
              <a:t>We noticed he had some drop in pay back in May through August. We called payroll and they told us he was on Total Comp Section 34 from May to August.    how do we deal with this drop in pay?</a:t>
            </a:r>
          </a:p>
        </p:txBody>
      </p:sp>
      <p:sp>
        <p:nvSpPr>
          <p:cNvPr id="4" name="Slide Number Placeholder 3"/>
          <p:cNvSpPr>
            <a:spLocks noGrp="1"/>
          </p:cNvSpPr>
          <p:nvPr>
            <p:ph type="sldNum" sz="quarter" idx="5"/>
          </p:nvPr>
        </p:nvSpPr>
        <p:spPr/>
        <p:txBody>
          <a:bodyPr/>
          <a:lstStyle/>
          <a:p>
            <a:fld id="{999C5871-0019-4878-9AE9-D4006F7B6F76}" type="slidenum">
              <a:rPr lang="en-US" smtClean="0"/>
              <a:t>9</a:t>
            </a:fld>
            <a:endParaRPr lang="en-US"/>
          </a:p>
        </p:txBody>
      </p:sp>
    </p:spTree>
    <p:extLst>
      <p:ext uri="{BB962C8B-B14F-4D97-AF65-F5344CB8AC3E}">
        <p14:creationId xmlns:p14="http://schemas.microsoft.com/office/powerpoint/2010/main" val="278976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What about the Average? </a:t>
            </a:r>
          </a:p>
          <a:p>
            <a:pPr>
              <a:defRPr/>
            </a:pPr>
            <a:endParaRPr lang="en-US" dirty="0">
              <a:cs typeface="Calibri"/>
            </a:endParaRPr>
          </a:p>
          <a:p>
            <a:pPr>
              <a:defRPr/>
            </a:pPr>
            <a:r>
              <a:rPr lang="en-US" dirty="0">
                <a:cs typeface="Calibri"/>
              </a:rPr>
              <a:t>Section 5(3)(b) of Chapter 32 addresses this. </a:t>
            </a:r>
          </a:p>
          <a:p>
            <a:pPr>
              <a:defRPr/>
            </a:pPr>
            <a:endParaRPr lang="en-US" dirty="0">
              <a:cs typeface="Calibri"/>
            </a:endParaRPr>
          </a:p>
          <a:p>
            <a:pPr>
              <a:defRPr/>
            </a:pPr>
            <a:r>
              <a:rPr lang="en-US" dirty="0">
                <a:cs typeface="Calibri"/>
              </a:rPr>
              <a:t>In this situation dave was out on an authorized leave, that leave being section 34 workers comp, gaining creditable service. Because he was not getting any pensionable pay we are able to then take the salary in effect before his leave and bring it forward for the period of the absence.</a:t>
            </a:r>
          </a:p>
          <a:p>
            <a:pPr>
              <a:defRPr/>
            </a:pPr>
            <a:r>
              <a:rPr lang="en-US" dirty="0">
                <a:cs typeface="Calibri"/>
              </a:rPr>
              <a:t>So, lets do that</a:t>
            </a:r>
          </a:p>
        </p:txBody>
      </p:sp>
      <p:sp>
        <p:nvSpPr>
          <p:cNvPr id="4" name="Slide Number Placeholder 3"/>
          <p:cNvSpPr>
            <a:spLocks noGrp="1"/>
          </p:cNvSpPr>
          <p:nvPr>
            <p:ph type="sldNum" sz="quarter" idx="5"/>
          </p:nvPr>
        </p:nvSpPr>
        <p:spPr/>
        <p:txBody>
          <a:bodyPr/>
          <a:lstStyle/>
          <a:p>
            <a:fld id="{999C5871-0019-4878-9AE9-D4006F7B6F76}" type="slidenum">
              <a:rPr lang="en-US" smtClean="0"/>
              <a:t>10</a:t>
            </a:fld>
            <a:endParaRPr lang="en-US"/>
          </a:p>
        </p:txBody>
      </p:sp>
    </p:spTree>
    <p:extLst>
      <p:ext uri="{BB962C8B-B14F-4D97-AF65-F5344CB8AC3E}">
        <p14:creationId xmlns:p14="http://schemas.microsoft.com/office/powerpoint/2010/main" val="3350239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98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675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82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536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99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88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665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870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99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48471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03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0604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17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93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629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14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31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56136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fernando/4015172385"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9.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29.pn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29.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8FD53675-3754-D78E-40B5-1FB11283DC3E}"/>
              </a:ext>
            </a:extLst>
          </p:cNvPr>
          <p:cNvPicPr>
            <a:picLocks noChangeAspect="1"/>
          </p:cNvPicPr>
          <p:nvPr/>
        </p:nvPicPr>
        <p:blipFill rotWithShape="1">
          <a:blip r:embed="rId3">
            <a:alphaModFix amt="35000"/>
            <a:extLst>
              <a:ext uri="{837473B0-CC2E-450A-ABE3-18F120FF3D39}">
                <a1611:picAttrSrcUrl xmlns:a1611="http://schemas.microsoft.com/office/drawing/2016/11/main" r:id="rId4"/>
              </a:ext>
            </a:extLst>
          </a:blip>
          <a:srcRect t="6956" r="1" b="14542"/>
          <a:stretch/>
        </p:blipFill>
        <p:spPr>
          <a:xfrm>
            <a:off x="480691" y="494555"/>
            <a:ext cx="11227442" cy="5883296"/>
          </a:xfrm>
          <a:prstGeom prst="rect">
            <a:avLst/>
          </a:prstGeom>
        </p:spPr>
      </p:pic>
      <p:grpSp>
        <p:nvGrpSpPr>
          <p:cNvPr id="65" name="Group 64">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51" name="Group 50">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61" name="Oval 60">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6" name="Group 65">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59" name="Oval 58">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57" name="Oval 56">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55" name="Oval 54">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1C0A727A-C7FD-45E7-ADD6-A54551C32DBE}"/>
              </a:ext>
            </a:extLst>
          </p:cNvPr>
          <p:cNvSpPr>
            <a:spLocks noGrp="1"/>
          </p:cNvSpPr>
          <p:nvPr>
            <p:ph type="ctrTitle"/>
          </p:nvPr>
        </p:nvSpPr>
        <p:spPr>
          <a:xfrm>
            <a:off x="2224403" y="1113698"/>
            <a:ext cx="8229600" cy="2345264"/>
          </a:xfrm>
        </p:spPr>
        <p:txBody>
          <a:bodyPr>
            <a:normAutofit/>
          </a:bodyPr>
          <a:lstStyle/>
          <a:p>
            <a:r>
              <a:rPr lang="en-US" sz="7200" dirty="0">
                <a:solidFill>
                  <a:schemeClr val="bg1"/>
                </a:solidFill>
              </a:rPr>
              <a:t>Workers Comp</a:t>
            </a:r>
          </a:p>
        </p:txBody>
      </p:sp>
      <p:sp>
        <p:nvSpPr>
          <p:cNvPr id="3" name="Subtitle 2">
            <a:extLst>
              <a:ext uri="{FF2B5EF4-FFF2-40B4-BE49-F238E27FC236}">
                <a16:creationId xmlns:a16="http://schemas.microsoft.com/office/drawing/2014/main" id="{725C2578-F124-4C17-AA55-F905DC5900AC}"/>
              </a:ext>
            </a:extLst>
          </p:cNvPr>
          <p:cNvSpPr>
            <a:spLocks noGrp="1"/>
          </p:cNvSpPr>
          <p:nvPr>
            <p:ph type="subTitle" idx="1"/>
          </p:nvPr>
        </p:nvSpPr>
        <p:spPr>
          <a:xfrm>
            <a:off x="2453003" y="3729894"/>
            <a:ext cx="7772400" cy="1320802"/>
          </a:xfrm>
        </p:spPr>
        <p:txBody>
          <a:bodyPr>
            <a:normAutofit/>
          </a:bodyPr>
          <a:lstStyle/>
          <a:p>
            <a:r>
              <a:rPr lang="en-US" sz="3600" dirty="0">
                <a:solidFill>
                  <a:schemeClr val="bg1"/>
                </a:solidFill>
              </a:rPr>
              <a:t>&amp; Chapter 32</a:t>
            </a:r>
          </a:p>
        </p:txBody>
      </p:sp>
      <p:cxnSp>
        <p:nvCxnSpPr>
          <p:cNvPr id="64" name="Straight Connector 63">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288A143B-9B57-77D8-A117-AA11148B492F}"/>
              </a:ext>
            </a:extLst>
          </p:cNvPr>
          <p:cNvSpPr txBox="1"/>
          <p:nvPr/>
        </p:nvSpPr>
        <p:spPr>
          <a:xfrm>
            <a:off x="9386665" y="6177796"/>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26996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E5E7D-866B-7332-AA21-904007F539A6}"/>
              </a:ext>
            </a:extLst>
          </p:cNvPr>
          <p:cNvSpPr txBox="1"/>
          <p:nvPr/>
        </p:nvSpPr>
        <p:spPr>
          <a:xfrm>
            <a:off x="4238625" y="1875233"/>
            <a:ext cx="4012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What about salary and 3 (5) year average? </a:t>
            </a:r>
          </a:p>
        </p:txBody>
      </p:sp>
      <p:sp>
        <p:nvSpPr>
          <p:cNvPr id="3" name="TextBox 2">
            <a:extLst>
              <a:ext uri="{FF2B5EF4-FFF2-40B4-BE49-F238E27FC236}">
                <a16:creationId xmlns:a16="http://schemas.microsoft.com/office/drawing/2014/main" id="{58F1FAD0-6702-D1C5-5AF0-A8E985682C4F}"/>
              </a:ext>
            </a:extLst>
          </p:cNvPr>
          <p:cNvSpPr txBox="1"/>
          <p:nvPr/>
        </p:nvSpPr>
        <p:spPr>
          <a:xfrm>
            <a:off x="5322093" y="2381250"/>
            <a:ext cx="1553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Section 5(3)(b)</a:t>
            </a:r>
          </a:p>
        </p:txBody>
      </p:sp>
      <p:sp>
        <p:nvSpPr>
          <p:cNvPr id="5" name="TextBox 4">
            <a:extLst>
              <a:ext uri="{FF2B5EF4-FFF2-40B4-BE49-F238E27FC236}">
                <a16:creationId xmlns:a16="http://schemas.microsoft.com/office/drawing/2014/main" id="{7600F756-8C19-D65B-6015-F5628601F327}"/>
              </a:ext>
            </a:extLst>
          </p:cNvPr>
          <p:cNvSpPr txBox="1"/>
          <p:nvPr/>
        </p:nvSpPr>
        <p:spPr>
          <a:xfrm>
            <a:off x="2500311" y="3756422"/>
            <a:ext cx="7334249"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t>Any duly authorized leave or period of absence for which any member is allowed creditable service under sections 1 to 28, inclusive,</a:t>
            </a:r>
            <a:r>
              <a:rPr lang="en-US" sz="1100" dirty="0"/>
              <a:t> and any such leave or period of absence not in excess of 1 year for which such member is not allowed creditable service, shall be included in any applicable 3–year or 5–year period to determine the average annual rate of such member's regular compensation therefor to the extent such leave or period of absence falls within such applicable 3–year or 5–year period, anything in such sections to the contrary notwithstanding. In determining any such average annual rate of regular compensation for any member, </a:t>
            </a:r>
            <a:r>
              <a:rPr lang="en-US" sz="1100" b="1" dirty="0"/>
              <a:t>the rate in effect for him immediately preceding any period of his absence without compensation shall be used as the rate for such period of absence. </a:t>
            </a:r>
          </a:p>
        </p:txBody>
      </p:sp>
      <p:sp>
        <p:nvSpPr>
          <p:cNvPr id="7" name="TextBox 6">
            <a:extLst>
              <a:ext uri="{FF2B5EF4-FFF2-40B4-BE49-F238E27FC236}">
                <a16:creationId xmlns:a16="http://schemas.microsoft.com/office/drawing/2014/main" id="{07268CFD-E9F7-9849-704E-1D0DE8F5E7A9}"/>
              </a:ext>
            </a:extLst>
          </p:cNvPr>
          <p:cNvSpPr txBox="1"/>
          <p:nvPr/>
        </p:nvSpPr>
        <p:spPr>
          <a:xfrm>
            <a:off x="2649140" y="2875359"/>
            <a:ext cx="67746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cs typeface="Calibri"/>
              </a:rPr>
              <a:t>When someone is on total comp  and you're doing their 3 (5) -year average you need to consider their salary they SHOULD have been getting. Because they are getting service but there is no salary, section 5(3)(b) says to use the rate in effect prior to the absence.</a:t>
            </a:r>
          </a:p>
          <a:p>
            <a:pPr algn="l"/>
            <a:endParaRPr lang="en-US" dirty="0"/>
          </a:p>
        </p:txBody>
      </p:sp>
    </p:spTree>
    <p:extLst>
      <p:ext uri="{BB962C8B-B14F-4D97-AF65-F5344CB8AC3E}">
        <p14:creationId xmlns:p14="http://schemas.microsoft.com/office/powerpoint/2010/main" val="183448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29A6-F42B-B0B0-A742-FBD3195CA626}"/>
              </a:ext>
            </a:extLst>
          </p:cNvPr>
          <p:cNvSpPr>
            <a:spLocks noGrp="1"/>
          </p:cNvSpPr>
          <p:nvPr>
            <p:ph type="title"/>
          </p:nvPr>
        </p:nvSpPr>
        <p:spPr>
          <a:xfrm>
            <a:off x="1514477" y="563032"/>
            <a:ext cx="9286871" cy="560917"/>
          </a:xfrm>
        </p:spPr>
        <p:txBody>
          <a:bodyPr>
            <a:normAutofit fontScale="90000"/>
          </a:bodyPr>
          <a:lstStyle/>
          <a:p>
            <a:r>
              <a:rPr lang="en-US" dirty="0"/>
              <a:t>Example</a:t>
            </a:r>
          </a:p>
        </p:txBody>
      </p:sp>
      <p:pic>
        <p:nvPicPr>
          <p:cNvPr id="5" name="Graphic 4" descr="Construction worker male outline">
            <a:extLst>
              <a:ext uri="{FF2B5EF4-FFF2-40B4-BE49-F238E27FC236}">
                <a16:creationId xmlns:a16="http://schemas.microsoft.com/office/drawing/2014/main" id="{04A879D7-E9F0-E921-865B-A474ED137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652" y="564032"/>
            <a:ext cx="602673" cy="602673"/>
          </a:xfrm>
          <a:prstGeom prst="rect">
            <a:avLst/>
          </a:prstGeom>
        </p:spPr>
      </p:pic>
      <p:pic>
        <p:nvPicPr>
          <p:cNvPr id="7" name="Picture 6">
            <a:extLst>
              <a:ext uri="{FF2B5EF4-FFF2-40B4-BE49-F238E27FC236}">
                <a16:creationId xmlns:a16="http://schemas.microsoft.com/office/drawing/2014/main" id="{EBF97AE9-A1E8-1746-C86D-AE840CCA2EBE}"/>
              </a:ext>
            </a:extLst>
          </p:cNvPr>
          <p:cNvPicPr>
            <a:picLocks noChangeAspect="1"/>
          </p:cNvPicPr>
          <p:nvPr/>
        </p:nvPicPr>
        <p:blipFill>
          <a:blip r:embed="rId5"/>
          <a:stretch>
            <a:fillRect/>
          </a:stretch>
        </p:blipFill>
        <p:spPr>
          <a:xfrm>
            <a:off x="709256" y="1243006"/>
            <a:ext cx="4880264" cy="4379769"/>
          </a:xfrm>
          <a:prstGeom prst="rect">
            <a:avLst/>
          </a:prstGeom>
        </p:spPr>
      </p:pic>
      <p:sp>
        <p:nvSpPr>
          <p:cNvPr id="10" name="Oval 9">
            <a:extLst>
              <a:ext uri="{FF2B5EF4-FFF2-40B4-BE49-F238E27FC236}">
                <a16:creationId xmlns:a16="http://schemas.microsoft.com/office/drawing/2014/main" id="{DA7BF838-830B-9621-4F51-0DC9E26E2B23}"/>
              </a:ext>
            </a:extLst>
          </p:cNvPr>
          <p:cNvSpPr/>
          <p:nvPr/>
        </p:nvSpPr>
        <p:spPr>
          <a:xfrm>
            <a:off x="2291994" y="2693644"/>
            <a:ext cx="1267557" cy="14727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A020A-C9CD-29CA-EDE7-797123B842E3}"/>
              </a:ext>
            </a:extLst>
          </p:cNvPr>
          <p:cNvPicPr>
            <a:picLocks noChangeAspect="1"/>
          </p:cNvPicPr>
          <p:nvPr/>
        </p:nvPicPr>
        <p:blipFill>
          <a:blip r:embed="rId6"/>
          <a:stretch>
            <a:fillRect/>
          </a:stretch>
        </p:blipFill>
        <p:spPr>
          <a:xfrm>
            <a:off x="3667492" y="2001350"/>
            <a:ext cx="2600325" cy="2562225"/>
          </a:xfrm>
          <a:prstGeom prst="rect">
            <a:avLst/>
          </a:prstGeom>
        </p:spPr>
      </p:pic>
      <p:pic>
        <p:nvPicPr>
          <p:cNvPr id="12" name="Picture 11">
            <a:extLst>
              <a:ext uri="{FF2B5EF4-FFF2-40B4-BE49-F238E27FC236}">
                <a16:creationId xmlns:a16="http://schemas.microsoft.com/office/drawing/2014/main" id="{95F3D9DA-FCB6-E236-CA6B-4EEA110163AA}"/>
              </a:ext>
            </a:extLst>
          </p:cNvPr>
          <p:cNvPicPr>
            <a:picLocks noChangeAspect="1"/>
          </p:cNvPicPr>
          <p:nvPr/>
        </p:nvPicPr>
        <p:blipFill>
          <a:blip r:embed="rId7"/>
          <a:stretch>
            <a:fillRect/>
          </a:stretch>
        </p:blipFill>
        <p:spPr>
          <a:xfrm>
            <a:off x="6518764" y="1857741"/>
            <a:ext cx="2099896" cy="2922709"/>
          </a:xfrm>
          <a:prstGeom prst="rect">
            <a:avLst/>
          </a:prstGeom>
        </p:spPr>
      </p:pic>
    </p:spTree>
    <p:extLst>
      <p:ext uri="{BB962C8B-B14F-4D97-AF65-F5344CB8AC3E}">
        <p14:creationId xmlns:p14="http://schemas.microsoft.com/office/powerpoint/2010/main" val="3111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29A6-F42B-B0B0-A742-FBD3195CA626}"/>
              </a:ext>
            </a:extLst>
          </p:cNvPr>
          <p:cNvSpPr>
            <a:spLocks noGrp="1"/>
          </p:cNvSpPr>
          <p:nvPr>
            <p:ph type="title"/>
          </p:nvPr>
        </p:nvSpPr>
        <p:spPr>
          <a:xfrm>
            <a:off x="1514477" y="563032"/>
            <a:ext cx="9286871" cy="560917"/>
          </a:xfrm>
        </p:spPr>
        <p:txBody>
          <a:bodyPr>
            <a:normAutofit fontScale="90000"/>
          </a:bodyPr>
          <a:lstStyle/>
          <a:p>
            <a:r>
              <a:rPr lang="en-US" dirty="0"/>
              <a:t>Example</a:t>
            </a:r>
          </a:p>
        </p:txBody>
      </p:sp>
      <p:pic>
        <p:nvPicPr>
          <p:cNvPr id="5" name="Graphic 4" descr="Construction worker male outline">
            <a:extLst>
              <a:ext uri="{FF2B5EF4-FFF2-40B4-BE49-F238E27FC236}">
                <a16:creationId xmlns:a16="http://schemas.microsoft.com/office/drawing/2014/main" id="{04A879D7-E9F0-E921-865B-A474ED137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652" y="564032"/>
            <a:ext cx="602673" cy="602673"/>
          </a:xfrm>
          <a:prstGeom prst="rect">
            <a:avLst/>
          </a:prstGeom>
        </p:spPr>
      </p:pic>
      <p:pic>
        <p:nvPicPr>
          <p:cNvPr id="7" name="Picture 6">
            <a:extLst>
              <a:ext uri="{FF2B5EF4-FFF2-40B4-BE49-F238E27FC236}">
                <a16:creationId xmlns:a16="http://schemas.microsoft.com/office/drawing/2014/main" id="{EBF97AE9-A1E8-1746-C86D-AE840CCA2EBE}"/>
              </a:ext>
            </a:extLst>
          </p:cNvPr>
          <p:cNvPicPr>
            <a:picLocks noChangeAspect="1"/>
          </p:cNvPicPr>
          <p:nvPr/>
        </p:nvPicPr>
        <p:blipFill>
          <a:blip r:embed="rId5"/>
          <a:stretch>
            <a:fillRect/>
          </a:stretch>
        </p:blipFill>
        <p:spPr>
          <a:xfrm>
            <a:off x="709256" y="1243006"/>
            <a:ext cx="4880264" cy="4379769"/>
          </a:xfrm>
          <a:prstGeom prst="rect">
            <a:avLst/>
          </a:prstGeom>
        </p:spPr>
      </p:pic>
      <p:pic>
        <p:nvPicPr>
          <p:cNvPr id="3" name="Picture 2">
            <a:extLst>
              <a:ext uri="{FF2B5EF4-FFF2-40B4-BE49-F238E27FC236}">
                <a16:creationId xmlns:a16="http://schemas.microsoft.com/office/drawing/2014/main" id="{14DCD512-6064-E17F-5247-9B65C38327B7}"/>
              </a:ext>
            </a:extLst>
          </p:cNvPr>
          <p:cNvPicPr>
            <a:picLocks noChangeAspect="1"/>
          </p:cNvPicPr>
          <p:nvPr/>
        </p:nvPicPr>
        <p:blipFill>
          <a:blip r:embed="rId6"/>
          <a:stretch>
            <a:fillRect/>
          </a:stretch>
        </p:blipFill>
        <p:spPr>
          <a:xfrm>
            <a:off x="6463079" y="1348153"/>
            <a:ext cx="4826978" cy="4271596"/>
          </a:xfrm>
          <a:prstGeom prst="rect">
            <a:avLst/>
          </a:prstGeom>
        </p:spPr>
      </p:pic>
      <p:sp>
        <p:nvSpPr>
          <p:cNvPr id="4" name="Arrow: Right 3">
            <a:extLst>
              <a:ext uri="{FF2B5EF4-FFF2-40B4-BE49-F238E27FC236}">
                <a16:creationId xmlns:a16="http://schemas.microsoft.com/office/drawing/2014/main" id="{35BEFD21-3B67-ACFC-4081-1F059B7CE9D7}"/>
              </a:ext>
            </a:extLst>
          </p:cNvPr>
          <p:cNvSpPr/>
          <p:nvPr/>
        </p:nvSpPr>
        <p:spPr>
          <a:xfrm>
            <a:off x="5355314" y="3301112"/>
            <a:ext cx="1062403" cy="388326"/>
          </a:xfrm>
          <a:prstGeom prst="righ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81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umbrella in a sea of black umbrellas">
            <a:extLst>
              <a:ext uri="{FF2B5EF4-FFF2-40B4-BE49-F238E27FC236}">
                <a16:creationId xmlns:a16="http://schemas.microsoft.com/office/drawing/2014/main" id="{CFFA192E-1180-1413-E55B-F38ECD734A89}"/>
              </a:ext>
            </a:extLst>
          </p:cNvPr>
          <p:cNvPicPr>
            <a:picLocks noChangeAspect="1"/>
          </p:cNvPicPr>
          <p:nvPr/>
        </p:nvPicPr>
        <p:blipFill>
          <a:blip r:embed="rId4">
            <a:extLst>
              <a:ext uri="{28A0092B-C50C-407E-A947-70E740481C1C}">
                <a14:useLocalDpi xmlns:a14="http://schemas.microsoft.com/office/drawing/2010/main" val="0"/>
              </a:ext>
            </a:extLst>
          </a:blip>
          <a:srcRect t="3133" b="3133"/>
          <a:stretch/>
        </p:blipFill>
        <p:spPr>
          <a:xfrm>
            <a:off x="20" y="10"/>
            <a:ext cx="12191980" cy="6857990"/>
          </a:xfrm>
          <a:prstGeom prst="rect">
            <a:avLst/>
          </a:prstGeom>
        </p:spPr>
      </p:pic>
      <p:sp>
        <p:nvSpPr>
          <p:cNvPr id="2" name="Title 1">
            <a:extLst>
              <a:ext uri="{FF2B5EF4-FFF2-40B4-BE49-F238E27FC236}">
                <a16:creationId xmlns:a16="http://schemas.microsoft.com/office/drawing/2014/main" id="{3BD06DD7-7B00-415E-9C7B-0B404B291899}"/>
              </a:ext>
            </a:extLst>
          </p:cNvPr>
          <p:cNvSpPr>
            <a:spLocks noGrp="1"/>
          </p:cNvSpPr>
          <p:nvPr>
            <p:ph type="ctrTitle"/>
          </p:nvPr>
        </p:nvSpPr>
        <p:spPr>
          <a:xfrm>
            <a:off x="2692398" y="2693099"/>
            <a:ext cx="6815669" cy="693565"/>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a:lnSpc>
                <a:spcPct val="90000"/>
              </a:lnSpc>
            </a:pPr>
            <a:r>
              <a:rPr lang="en-US" sz="4000" dirty="0">
                <a:solidFill>
                  <a:schemeClr val="bg1"/>
                </a:solidFill>
              </a:rPr>
              <a:t>Not everything is black and white</a:t>
            </a:r>
          </a:p>
        </p:txBody>
      </p:sp>
      <p:cxnSp>
        <p:nvCxnSpPr>
          <p:cNvPr id="10" name="Straight Connector 9">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7D3C-463D-3DDF-1476-F7BE31E8656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F8AA8F-A6AD-F5C1-147B-2DE5F0C95FB2}"/>
              </a:ext>
            </a:extLst>
          </p:cNvPr>
          <p:cNvSpPr>
            <a:spLocks noGrp="1"/>
          </p:cNvSpPr>
          <p:nvPr>
            <p:ph type="title"/>
          </p:nvPr>
        </p:nvSpPr>
        <p:spPr>
          <a:xfrm>
            <a:off x="1295402" y="1032236"/>
            <a:ext cx="9601196" cy="1303867"/>
          </a:xfrm>
        </p:spPr>
        <p:txBody>
          <a:bodyPr/>
          <a:lstStyle/>
          <a:p>
            <a:r>
              <a:rPr lang="en-US" dirty="0"/>
              <a:t>Supplemented Time</a:t>
            </a:r>
          </a:p>
        </p:txBody>
      </p:sp>
      <p:sp>
        <p:nvSpPr>
          <p:cNvPr id="7" name="TextBox 6">
            <a:extLst>
              <a:ext uri="{FF2B5EF4-FFF2-40B4-BE49-F238E27FC236}">
                <a16:creationId xmlns:a16="http://schemas.microsoft.com/office/drawing/2014/main" id="{ADD3B921-77D3-0992-5BD0-A5C78F4559E0}"/>
              </a:ext>
            </a:extLst>
          </p:cNvPr>
          <p:cNvSpPr txBox="1"/>
          <p:nvPr/>
        </p:nvSpPr>
        <p:spPr>
          <a:xfrm>
            <a:off x="2784356" y="2752594"/>
            <a:ext cx="6623288" cy="461665"/>
          </a:xfrm>
          <a:prstGeom prst="rect">
            <a:avLst/>
          </a:prstGeom>
          <a:noFill/>
        </p:spPr>
        <p:txBody>
          <a:bodyPr wrap="none" rtlCol="0">
            <a:spAutoFit/>
          </a:bodyPr>
          <a:lstStyle/>
          <a:p>
            <a:r>
              <a:rPr lang="en-US" sz="2400" dirty="0"/>
              <a:t>Workers Comp accompanied by Sick or Vacation time</a:t>
            </a:r>
          </a:p>
        </p:txBody>
      </p:sp>
      <p:pic>
        <p:nvPicPr>
          <p:cNvPr id="21" name="Picture 20">
            <a:extLst>
              <a:ext uri="{FF2B5EF4-FFF2-40B4-BE49-F238E27FC236}">
                <a16:creationId xmlns:a16="http://schemas.microsoft.com/office/drawing/2014/main" id="{EE450F56-DD77-4F8B-757D-6C36792B1C4C}"/>
              </a:ext>
            </a:extLst>
          </p:cNvPr>
          <p:cNvPicPr>
            <a:picLocks noChangeAspect="1"/>
          </p:cNvPicPr>
          <p:nvPr/>
        </p:nvPicPr>
        <p:blipFill>
          <a:blip r:embed="rId3"/>
          <a:stretch>
            <a:fillRect/>
          </a:stretch>
        </p:blipFill>
        <p:spPr>
          <a:xfrm>
            <a:off x="2590311" y="3214259"/>
            <a:ext cx="7011378" cy="1543265"/>
          </a:xfrm>
          <a:prstGeom prst="rect">
            <a:avLst/>
          </a:prstGeom>
        </p:spPr>
      </p:pic>
    </p:spTree>
    <p:extLst>
      <p:ext uri="{BB962C8B-B14F-4D97-AF65-F5344CB8AC3E}">
        <p14:creationId xmlns:p14="http://schemas.microsoft.com/office/powerpoint/2010/main" val="35801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6" name="Picture 15">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pic>
        <p:nvPicPr>
          <p:cNvPr id="8" name="Graphic 7" descr="Elephant outline">
            <a:extLst>
              <a:ext uri="{FF2B5EF4-FFF2-40B4-BE49-F238E27FC236}">
                <a16:creationId xmlns:a16="http://schemas.microsoft.com/office/drawing/2014/main" id="{651607E7-0116-ADF6-0D62-F028DAE91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5973" y="6210298"/>
            <a:ext cx="211017" cy="211017"/>
          </a:xfrm>
          <a:prstGeom prst="rect">
            <a:avLst/>
          </a:prstGeom>
        </p:spPr>
      </p:pic>
      <p:sp>
        <p:nvSpPr>
          <p:cNvPr id="15" name="Ribbon: Curved and Tilted Up 14">
            <a:extLst>
              <a:ext uri="{FF2B5EF4-FFF2-40B4-BE49-F238E27FC236}">
                <a16:creationId xmlns:a16="http://schemas.microsoft.com/office/drawing/2014/main" id="{AE6D44A6-1E5C-A076-0B4B-F6CF2312E2E6}"/>
              </a:ext>
            </a:extLst>
          </p:cNvPr>
          <p:cNvSpPr/>
          <p:nvPr/>
        </p:nvSpPr>
        <p:spPr>
          <a:xfrm>
            <a:off x="2035919" y="1145284"/>
            <a:ext cx="8113501" cy="1047177"/>
          </a:xfrm>
          <a:prstGeom prst="ellipseRibbon2">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1A959DDC-2A2F-A8D9-BDEA-0CD3958416A4}"/>
              </a:ext>
            </a:extLst>
          </p:cNvPr>
          <p:cNvSpPr txBox="1"/>
          <p:nvPr/>
        </p:nvSpPr>
        <p:spPr>
          <a:xfrm>
            <a:off x="5087000" y="1228305"/>
            <a:ext cx="37360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solidFill>
                  <a:schemeClr val="bg1"/>
                </a:solidFill>
              </a:rPr>
              <a:t>VERNAVA</a:t>
            </a:r>
          </a:p>
        </p:txBody>
      </p:sp>
      <p:sp>
        <p:nvSpPr>
          <p:cNvPr id="4" name="TextBox 3">
            <a:extLst>
              <a:ext uri="{FF2B5EF4-FFF2-40B4-BE49-F238E27FC236}">
                <a16:creationId xmlns:a16="http://schemas.microsoft.com/office/drawing/2014/main" id="{BAB296E2-CAA1-B22D-BA5B-6306BD7B6496}"/>
              </a:ext>
            </a:extLst>
          </p:cNvPr>
          <p:cNvSpPr txBox="1"/>
          <p:nvPr/>
        </p:nvSpPr>
        <p:spPr>
          <a:xfrm>
            <a:off x="3362276" y="2571842"/>
            <a:ext cx="5460788" cy="461665"/>
          </a:xfrm>
          <a:prstGeom prst="rect">
            <a:avLst/>
          </a:prstGeom>
          <a:noFill/>
        </p:spPr>
        <p:txBody>
          <a:bodyPr wrap="square" rtlCol="0">
            <a:spAutoFit/>
          </a:bodyPr>
          <a:lstStyle/>
          <a:p>
            <a:pPr algn="ctr"/>
            <a:r>
              <a:rPr lang="en-US" sz="2400" dirty="0">
                <a:solidFill>
                  <a:schemeClr val="bg1"/>
                </a:solidFill>
              </a:rPr>
              <a:t>Sick/Vaca + Workers comp  </a:t>
            </a:r>
            <a:r>
              <a:rPr lang="en-US" sz="2400" dirty="0">
                <a:solidFill>
                  <a:schemeClr val="bg1"/>
                </a:solidFill>
                <a:sym typeface="Symbol" panose="05050102010706020507" pitchFamily="18" charset="2"/>
              </a:rPr>
              <a:t>  Regular Pay</a:t>
            </a:r>
            <a:endParaRPr lang="en-US" sz="2400" dirty="0">
              <a:solidFill>
                <a:schemeClr val="bg1"/>
              </a:solidFill>
            </a:endParaRPr>
          </a:p>
        </p:txBody>
      </p:sp>
    </p:spTree>
    <p:extLst>
      <p:ext uri="{BB962C8B-B14F-4D97-AF65-F5344CB8AC3E}">
        <p14:creationId xmlns:p14="http://schemas.microsoft.com/office/powerpoint/2010/main" val="30298600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AE660-8417-1762-FB42-14C9EB1E9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13A4F-59B7-6255-FACC-B4CB0C11CAAE}"/>
              </a:ext>
            </a:extLst>
          </p:cNvPr>
          <p:cNvSpPr>
            <a:spLocks noGrp="1"/>
          </p:cNvSpPr>
          <p:nvPr>
            <p:ph type="title"/>
          </p:nvPr>
        </p:nvSpPr>
        <p:spPr>
          <a:xfrm>
            <a:off x="1514477" y="563032"/>
            <a:ext cx="9286871" cy="560917"/>
          </a:xfrm>
        </p:spPr>
        <p:txBody>
          <a:bodyPr>
            <a:normAutofit fontScale="90000"/>
          </a:bodyPr>
          <a:lstStyle/>
          <a:p>
            <a:r>
              <a:rPr lang="en-US" dirty="0"/>
              <a:t>Example</a:t>
            </a:r>
          </a:p>
        </p:txBody>
      </p:sp>
      <p:pic>
        <p:nvPicPr>
          <p:cNvPr id="5" name="Graphic 4" descr="Construction worker male outline">
            <a:extLst>
              <a:ext uri="{FF2B5EF4-FFF2-40B4-BE49-F238E27FC236}">
                <a16:creationId xmlns:a16="http://schemas.microsoft.com/office/drawing/2014/main" id="{5AAB9041-B4DB-ED2C-1F3A-0D02BBB3A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652" y="564032"/>
            <a:ext cx="602673" cy="602673"/>
          </a:xfrm>
          <a:prstGeom prst="rect">
            <a:avLst/>
          </a:prstGeom>
        </p:spPr>
      </p:pic>
      <p:pic>
        <p:nvPicPr>
          <p:cNvPr id="8" name="Picture 7">
            <a:extLst>
              <a:ext uri="{FF2B5EF4-FFF2-40B4-BE49-F238E27FC236}">
                <a16:creationId xmlns:a16="http://schemas.microsoft.com/office/drawing/2014/main" id="{2FD4EB42-239F-7C0E-C26D-629BF8FAB602}"/>
              </a:ext>
            </a:extLst>
          </p:cNvPr>
          <p:cNvPicPr>
            <a:picLocks noChangeAspect="1"/>
          </p:cNvPicPr>
          <p:nvPr/>
        </p:nvPicPr>
        <p:blipFill>
          <a:blip r:embed="rId5"/>
          <a:stretch>
            <a:fillRect/>
          </a:stretch>
        </p:blipFill>
        <p:spPr>
          <a:xfrm>
            <a:off x="730350" y="1153117"/>
            <a:ext cx="5059644" cy="4861873"/>
          </a:xfrm>
          <a:prstGeom prst="rect">
            <a:avLst/>
          </a:prstGeom>
        </p:spPr>
      </p:pic>
      <p:sp>
        <p:nvSpPr>
          <p:cNvPr id="9" name="Rectangle 8">
            <a:extLst>
              <a:ext uri="{FF2B5EF4-FFF2-40B4-BE49-F238E27FC236}">
                <a16:creationId xmlns:a16="http://schemas.microsoft.com/office/drawing/2014/main" id="{BA44F972-9FE8-F3D3-2DE6-0D0713A9D8DD}"/>
              </a:ext>
            </a:extLst>
          </p:cNvPr>
          <p:cNvSpPr/>
          <p:nvPr/>
        </p:nvSpPr>
        <p:spPr>
          <a:xfrm>
            <a:off x="2238375" y="3057525"/>
            <a:ext cx="1247775" cy="1238250"/>
          </a:xfrm>
          <a:prstGeom prst="rect">
            <a:avLst/>
          </a:prstGeom>
          <a:noFill/>
          <a:ln>
            <a:solidFill>
              <a:srgbClr val="FF000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6732346-5F1A-F31D-857A-7F33326DB9BF}"/>
              </a:ext>
            </a:extLst>
          </p:cNvPr>
          <p:cNvPicPr>
            <a:picLocks noChangeAspect="1"/>
          </p:cNvPicPr>
          <p:nvPr/>
        </p:nvPicPr>
        <p:blipFill>
          <a:blip r:embed="rId6"/>
          <a:stretch>
            <a:fillRect/>
          </a:stretch>
        </p:blipFill>
        <p:spPr>
          <a:xfrm>
            <a:off x="5963260" y="1028083"/>
            <a:ext cx="5154535" cy="4986907"/>
          </a:xfrm>
          <a:prstGeom prst="rect">
            <a:avLst/>
          </a:prstGeom>
        </p:spPr>
      </p:pic>
      <p:sp>
        <p:nvSpPr>
          <p:cNvPr id="4" name="Arrow: Right 3">
            <a:extLst>
              <a:ext uri="{FF2B5EF4-FFF2-40B4-BE49-F238E27FC236}">
                <a16:creationId xmlns:a16="http://schemas.microsoft.com/office/drawing/2014/main" id="{FEAA59BC-E840-F35E-CDEF-EF26388E2119}"/>
              </a:ext>
            </a:extLst>
          </p:cNvPr>
          <p:cNvSpPr/>
          <p:nvPr/>
        </p:nvSpPr>
        <p:spPr>
          <a:xfrm>
            <a:off x="5345426" y="2305814"/>
            <a:ext cx="1062403" cy="38832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C55B4E-1C53-D972-8B37-95C6757973CE}"/>
              </a:ext>
            </a:extLst>
          </p:cNvPr>
          <p:cNvSpPr/>
          <p:nvPr/>
        </p:nvSpPr>
        <p:spPr>
          <a:xfrm>
            <a:off x="7402882" y="2880986"/>
            <a:ext cx="1290181" cy="1227551"/>
          </a:xfrm>
          <a:prstGeom prst="rect">
            <a:avLst/>
          </a:prstGeom>
          <a:noFill/>
          <a:ln>
            <a:solidFill>
              <a:srgbClr val="FF0000"/>
            </a:solidFill>
          </a:ln>
          <a:effectLst>
            <a:glow rad="63500">
              <a:schemeClr val="accent6">
                <a:satMod val="175000"/>
                <a:alpha val="40000"/>
              </a:schemeClr>
            </a:glow>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0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FF79D-E2FC-0668-D0EF-FD5922E16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DB1BE-5387-331D-CC3B-7BE3150D4732}"/>
              </a:ext>
            </a:extLst>
          </p:cNvPr>
          <p:cNvSpPr>
            <a:spLocks noGrp="1"/>
          </p:cNvSpPr>
          <p:nvPr>
            <p:ph type="title"/>
          </p:nvPr>
        </p:nvSpPr>
        <p:spPr>
          <a:xfrm>
            <a:off x="1514477" y="563032"/>
            <a:ext cx="9286871" cy="560917"/>
          </a:xfrm>
        </p:spPr>
        <p:txBody>
          <a:bodyPr>
            <a:normAutofit fontScale="90000"/>
          </a:bodyPr>
          <a:lstStyle/>
          <a:p>
            <a:r>
              <a:rPr lang="en-US" dirty="0"/>
              <a:t>Example</a:t>
            </a:r>
          </a:p>
        </p:txBody>
      </p:sp>
      <p:pic>
        <p:nvPicPr>
          <p:cNvPr id="5" name="Graphic 4" descr="Construction worker male outline">
            <a:extLst>
              <a:ext uri="{FF2B5EF4-FFF2-40B4-BE49-F238E27FC236}">
                <a16:creationId xmlns:a16="http://schemas.microsoft.com/office/drawing/2014/main" id="{CB3BD584-9044-2DC4-8B59-458F6559E3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652" y="564032"/>
            <a:ext cx="602673" cy="602673"/>
          </a:xfrm>
          <a:prstGeom prst="rect">
            <a:avLst/>
          </a:prstGeom>
        </p:spPr>
      </p:pic>
      <p:pic>
        <p:nvPicPr>
          <p:cNvPr id="8" name="Picture 7">
            <a:extLst>
              <a:ext uri="{FF2B5EF4-FFF2-40B4-BE49-F238E27FC236}">
                <a16:creationId xmlns:a16="http://schemas.microsoft.com/office/drawing/2014/main" id="{2D820B9E-CC6B-70C7-FCAA-FBA428018F1E}"/>
              </a:ext>
            </a:extLst>
          </p:cNvPr>
          <p:cNvPicPr>
            <a:picLocks noChangeAspect="1"/>
          </p:cNvPicPr>
          <p:nvPr/>
        </p:nvPicPr>
        <p:blipFill>
          <a:blip r:embed="rId5"/>
          <a:stretch>
            <a:fillRect/>
          </a:stretch>
        </p:blipFill>
        <p:spPr>
          <a:xfrm>
            <a:off x="730350" y="1153117"/>
            <a:ext cx="5059644" cy="4861873"/>
          </a:xfrm>
          <a:prstGeom prst="rect">
            <a:avLst/>
          </a:prstGeom>
        </p:spPr>
      </p:pic>
      <p:sp>
        <p:nvSpPr>
          <p:cNvPr id="9" name="Rectangle 8">
            <a:extLst>
              <a:ext uri="{FF2B5EF4-FFF2-40B4-BE49-F238E27FC236}">
                <a16:creationId xmlns:a16="http://schemas.microsoft.com/office/drawing/2014/main" id="{32801391-2A7A-6498-684D-539FBDCD96C1}"/>
              </a:ext>
            </a:extLst>
          </p:cNvPr>
          <p:cNvSpPr/>
          <p:nvPr/>
        </p:nvSpPr>
        <p:spPr>
          <a:xfrm>
            <a:off x="2238375" y="3057525"/>
            <a:ext cx="1247775" cy="1238250"/>
          </a:xfrm>
          <a:prstGeom prst="rect">
            <a:avLst/>
          </a:prstGeom>
          <a:noFill/>
          <a:ln>
            <a:solidFill>
              <a:srgbClr val="FF000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A8947B99-D5F5-4899-C09A-1EE0C5379E01}"/>
              </a:ext>
            </a:extLst>
          </p:cNvPr>
          <p:cNvSpPr/>
          <p:nvPr/>
        </p:nvSpPr>
        <p:spPr>
          <a:xfrm>
            <a:off x="5258792" y="3521536"/>
            <a:ext cx="1062403" cy="38832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FB5404-E398-8656-B63C-0E337A6282E1}"/>
              </a:ext>
            </a:extLst>
          </p:cNvPr>
          <p:cNvSpPr/>
          <p:nvPr/>
        </p:nvSpPr>
        <p:spPr>
          <a:xfrm>
            <a:off x="7402882" y="2880986"/>
            <a:ext cx="1290181" cy="1227551"/>
          </a:xfrm>
          <a:prstGeom prst="rect">
            <a:avLst/>
          </a:prstGeom>
          <a:noFill/>
          <a:ln>
            <a:solidFill>
              <a:srgbClr val="FF0000"/>
            </a:solidFill>
          </a:ln>
          <a:effectLst>
            <a:glow rad="63500">
              <a:schemeClr val="accent6">
                <a:satMod val="175000"/>
                <a:alpha val="40000"/>
              </a:schemeClr>
            </a:glow>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9278AD-8117-CA7A-4B9E-4CF63A4D837F}"/>
              </a:ext>
            </a:extLst>
          </p:cNvPr>
          <p:cNvSpPr txBox="1"/>
          <p:nvPr/>
        </p:nvSpPr>
        <p:spPr>
          <a:xfrm>
            <a:off x="1205863" y="2073445"/>
            <a:ext cx="9780274" cy="646331"/>
          </a:xfrm>
          <a:prstGeom prst="rect">
            <a:avLst/>
          </a:prstGeom>
          <a:noFill/>
        </p:spPr>
        <p:txBody>
          <a:bodyPr wrap="square" rtlCol="0">
            <a:spAutoFit/>
          </a:bodyPr>
          <a:lstStyle/>
          <a:p>
            <a:r>
              <a:rPr lang="en-US" sz="3600" dirty="0">
                <a:solidFill>
                  <a:schemeClr val="bg1"/>
                </a:solidFill>
                <a:highlight>
                  <a:srgbClr val="000000"/>
                </a:highlight>
              </a:rPr>
              <a:t>What if this was someone on partial workers comp?</a:t>
            </a:r>
          </a:p>
        </p:txBody>
      </p:sp>
      <p:sp>
        <p:nvSpPr>
          <p:cNvPr id="6" name="TextBox 5">
            <a:extLst>
              <a:ext uri="{FF2B5EF4-FFF2-40B4-BE49-F238E27FC236}">
                <a16:creationId xmlns:a16="http://schemas.microsoft.com/office/drawing/2014/main" id="{684A7A91-A7DC-510E-2575-751515414435}"/>
              </a:ext>
            </a:extLst>
          </p:cNvPr>
          <p:cNvSpPr txBox="1"/>
          <p:nvPr/>
        </p:nvSpPr>
        <p:spPr>
          <a:xfrm>
            <a:off x="7821166" y="2982388"/>
            <a:ext cx="545342" cy="923330"/>
          </a:xfrm>
          <a:prstGeom prst="rect">
            <a:avLst/>
          </a:prstGeom>
          <a:noFill/>
        </p:spPr>
        <p:txBody>
          <a:bodyPr wrap="none" rtlCol="0">
            <a:spAutoFit/>
          </a:bodyPr>
          <a:lstStyle/>
          <a:p>
            <a:r>
              <a:rPr lang="en-US" sz="5400" dirty="0">
                <a:latin typeface="Abadi" panose="020B0604020104020204" pitchFamily="34" charset="0"/>
              </a:rPr>
              <a:t>?</a:t>
            </a:r>
          </a:p>
        </p:txBody>
      </p:sp>
    </p:spTree>
    <p:extLst>
      <p:ext uri="{BB962C8B-B14F-4D97-AF65-F5344CB8AC3E}">
        <p14:creationId xmlns:p14="http://schemas.microsoft.com/office/powerpoint/2010/main" val="27338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6523F317-BC8F-1CAB-56D4-87FB332285D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28821FA-6362-C87C-A998-D1B47D2C9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Yellow umbrella in a sea of black umbrellas">
            <a:extLst>
              <a:ext uri="{FF2B5EF4-FFF2-40B4-BE49-F238E27FC236}">
                <a16:creationId xmlns:a16="http://schemas.microsoft.com/office/drawing/2014/main" id="{991F9CD3-E801-E2D9-8495-5DABD2FD07EE}"/>
              </a:ext>
            </a:extLst>
          </p:cNvPr>
          <p:cNvPicPr>
            <a:picLocks noChangeAspect="1"/>
          </p:cNvPicPr>
          <p:nvPr/>
        </p:nvPicPr>
        <p:blipFill>
          <a:blip r:embed="rId4">
            <a:extLst>
              <a:ext uri="{28A0092B-C50C-407E-A947-70E740481C1C}">
                <a14:useLocalDpi xmlns:a14="http://schemas.microsoft.com/office/drawing/2010/main" val="0"/>
              </a:ext>
            </a:extLst>
          </a:blip>
          <a:srcRect t="3133" b="3133"/>
          <a:stretch/>
        </p:blipFill>
        <p:spPr>
          <a:xfrm>
            <a:off x="20" y="10"/>
            <a:ext cx="12191980" cy="6857990"/>
          </a:xfrm>
          <a:prstGeom prst="rect">
            <a:avLst/>
          </a:prstGeom>
        </p:spPr>
      </p:pic>
      <p:sp>
        <p:nvSpPr>
          <p:cNvPr id="2" name="Title 1">
            <a:extLst>
              <a:ext uri="{FF2B5EF4-FFF2-40B4-BE49-F238E27FC236}">
                <a16:creationId xmlns:a16="http://schemas.microsoft.com/office/drawing/2014/main" id="{F2D1C71F-741E-7AF5-DC02-17DEFA6A4AEA}"/>
              </a:ext>
            </a:extLst>
          </p:cNvPr>
          <p:cNvSpPr>
            <a:spLocks noGrp="1"/>
          </p:cNvSpPr>
          <p:nvPr>
            <p:ph type="ctrTitle"/>
          </p:nvPr>
        </p:nvSpPr>
        <p:spPr>
          <a:xfrm>
            <a:off x="2692398" y="2693099"/>
            <a:ext cx="6815669" cy="693565"/>
          </a:xfrm>
          <a:solidFill>
            <a:schemeClr val="tx1"/>
          </a:solidFill>
          <a:ln>
            <a:solidFill>
              <a:schemeClr val="tx1"/>
            </a:solidFill>
          </a:ln>
          <a:effectLst>
            <a:outerShdw blurRad="63500" sx="102000" sy="102000" algn="ctr" rotWithShape="0">
              <a:prstClr val="black">
                <a:alpha val="40000"/>
              </a:prstClr>
            </a:outerShdw>
          </a:effectLst>
        </p:spPr>
        <p:txBody>
          <a:bodyPr>
            <a:normAutofit/>
          </a:bodyPr>
          <a:lstStyle/>
          <a:p>
            <a:pPr>
              <a:lnSpc>
                <a:spcPct val="90000"/>
              </a:lnSpc>
            </a:pPr>
            <a:r>
              <a:rPr lang="en-US" sz="4000" dirty="0">
                <a:solidFill>
                  <a:schemeClr val="bg1"/>
                </a:solidFill>
              </a:rPr>
              <a:t>Not everything is black and white</a:t>
            </a:r>
          </a:p>
        </p:txBody>
      </p:sp>
      <p:cxnSp>
        <p:nvCxnSpPr>
          <p:cNvPr id="10" name="Straight Connector 9">
            <a:extLst>
              <a:ext uri="{FF2B5EF4-FFF2-40B4-BE49-F238E27FC236}">
                <a16:creationId xmlns:a16="http://schemas.microsoft.com/office/drawing/2014/main" id="{FA661FA6-6AC1-1B81-2677-7D0AC74044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B7CD040-198B-42E8-7399-7A43824EF60A}"/>
              </a:ext>
            </a:extLst>
          </p:cNvPr>
          <p:cNvPicPr>
            <a:picLocks noChangeAspect="1"/>
          </p:cNvPicPr>
          <p:nvPr/>
        </p:nvPicPr>
        <p:blipFill>
          <a:blip r:embed="rId5"/>
          <a:stretch>
            <a:fillRect/>
          </a:stretch>
        </p:blipFill>
        <p:spPr>
          <a:xfrm>
            <a:off x="1240522" y="723995"/>
            <a:ext cx="9460658" cy="5081808"/>
          </a:xfrm>
          <a:prstGeom prst="rect">
            <a:avLst/>
          </a:prstGeom>
        </p:spPr>
      </p:pic>
      <p:sp>
        <p:nvSpPr>
          <p:cNvPr id="9" name="Oval 8">
            <a:extLst>
              <a:ext uri="{FF2B5EF4-FFF2-40B4-BE49-F238E27FC236}">
                <a16:creationId xmlns:a16="http://schemas.microsoft.com/office/drawing/2014/main" id="{D7DC84C9-4A66-BC66-B871-C0994E3107B2}"/>
              </a:ext>
            </a:extLst>
          </p:cNvPr>
          <p:cNvSpPr/>
          <p:nvPr/>
        </p:nvSpPr>
        <p:spPr>
          <a:xfrm>
            <a:off x="4507744" y="1805453"/>
            <a:ext cx="3108082" cy="289179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Rewind with solid fill">
            <a:extLst>
              <a:ext uri="{FF2B5EF4-FFF2-40B4-BE49-F238E27FC236}">
                <a16:creationId xmlns:a16="http://schemas.microsoft.com/office/drawing/2014/main" id="{40FA8E90-3897-3246-6F6F-40CB694B13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85552" y="1966051"/>
            <a:ext cx="2570597" cy="2570597"/>
          </a:xfrm>
          <a:prstGeom prst="rect">
            <a:avLst/>
          </a:prstGeom>
        </p:spPr>
      </p:pic>
    </p:spTree>
    <p:extLst>
      <p:ext uri="{BB962C8B-B14F-4D97-AF65-F5344CB8AC3E}">
        <p14:creationId xmlns:p14="http://schemas.microsoft.com/office/powerpoint/2010/main" val="35122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9041-CB4D-9617-92D5-B98918198C6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5354F63-D556-8620-FE4F-3BA1732EF947}"/>
              </a:ext>
            </a:extLst>
          </p:cNvPr>
          <p:cNvSpPr/>
          <p:nvPr/>
        </p:nvSpPr>
        <p:spPr>
          <a:xfrm>
            <a:off x="3403803" y="2356354"/>
            <a:ext cx="5253426" cy="923330"/>
          </a:xfrm>
          <a:prstGeom prst="rect">
            <a:avLst/>
          </a:prstGeom>
          <a:noFill/>
        </p:spPr>
        <p:txBody>
          <a:bodyPr wrap="none" lIns="91440" tIns="45720" rIns="91440" bIns="45720">
            <a:prstTxWarp prst="textArchUp">
              <a:avLst/>
            </a:prstTxWarp>
            <a:spAutoFit/>
          </a:bodyPr>
          <a:lstStyle/>
          <a:p>
            <a:pPr algn="ctr"/>
            <a:r>
              <a:rPr lang="en-US" sz="5400" dirty="0">
                <a:ln w="0"/>
                <a:effectLst>
                  <a:outerShdw blurRad="38100" dist="19050" dir="2700000" algn="tl" rotWithShape="0">
                    <a:schemeClr val="dk1">
                      <a:alpha val="40000"/>
                    </a:schemeClr>
                  </a:outerShdw>
                </a:effectLst>
              </a:rPr>
              <a:t>Creditable</a:t>
            </a:r>
            <a:r>
              <a:rPr lang="en-US" sz="5400" dirty="0">
                <a:ln w="0"/>
                <a:effectLst>
                  <a:glow rad="101600">
                    <a:schemeClr val="accent4">
                      <a:satMod val="175000"/>
                      <a:alpha val="40000"/>
                    </a:schemeClr>
                  </a:glow>
                  <a:outerShdw blurRad="38100" dist="19050" dir="2700000" algn="tl" rotWithShape="0">
                    <a:schemeClr val="dk1">
                      <a:alpha val="40000"/>
                    </a:schemeClr>
                  </a:outerShdw>
                </a:effectLst>
              </a:rPr>
              <a:t> </a:t>
            </a:r>
            <a:r>
              <a:rPr lang="en-US" sz="5400" dirty="0">
                <a:ln w="0"/>
                <a:effectLst>
                  <a:outerShdw blurRad="38100" dist="19050" dir="2700000" algn="tl" rotWithShape="0">
                    <a:schemeClr val="dk1">
                      <a:alpha val="40000"/>
                    </a:schemeClr>
                  </a:outerShdw>
                </a:effectLst>
              </a:rPr>
              <a:t>Service</a:t>
            </a:r>
          </a:p>
        </p:txBody>
      </p:sp>
      <p:sp>
        <p:nvSpPr>
          <p:cNvPr id="6" name="TextBox 5">
            <a:extLst>
              <a:ext uri="{FF2B5EF4-FFF2-40B4-BE49-F238E27FC236}">
                <a16:creationId xmlns:a16="http://schemas.microsoft.com/office/drawing/2014/main" id="{3E836081-3B4E-71DB-3229-D350250923D6}"/>
              </a:ext>
            </a:extLst>
          </p:cNvPr>
          <p:cNvSpPr txBox="1"/>
          <p:nvPr/>
        </p:nvSpPr>
        <p:spPr>
          <a:xfrm>
            <a:off x="1730121" y="3890105"/>
            <a:ext cx="8339328" cy="1200329"/>
          </a:xfrm>
          <a:prstGeom prst="rect">
            <a:avLst/>
          </a:prstGeom>
          <a:noFill/>
        </p:spPr>
        <p:txBody>
          <a:bodyPr wrap="square" rtlCol="0">
            <a:spAutoFit/>
          </a:bodyPr>
          <a:lstStyle/>
          <a:p>
            <a:pPr algn="ctr"/>
            <a:r>
              <a:rPr lang="en-US" dirty="0"/>
              <a:t>Section 34 = Total Temporary = Full Creditable Service</a:t>
            </a:r>
          </a:p>
          <a:p>
            <a:pPr algn="ctr"/>
            <a:r>
              <a:rPr lang="en-US" dirty="0"/>
              <a:t>Section 34a = Total Permanent = Full Creditable Service</a:t>
            </a:r>
          </a:p>
          <a:p>
            <a:pPr algn="ctr"/>
            <a:r>
              <a:rPr lang="en-US" dirty="0"/>
              <a:t>Section 35 =Partial  = No Service!</a:t>
            </a:r>
          </a:p>
          <a:p>
            <a:endParaRPr lang="en-US" dirty="0"/>
          </a:p>
        </p:txBody>
      </p:sp>
      <p:sp>
        <p:nvSpPr>
          <p:cNvPr id="2" name="Rectangle 1">
            <a:extLst>
              <a:ext uri="{FF2B5EF4-FFF2-40B4-BE49-F238E27FC236}">
                <a16:creationId xmlns:a16="http://schemas.microsoft.com/office/drawing/2014/main" id="{C55073E3-ED10-DC1F-8B8B-A8530CC53215}"/>
              </a:ext>
            </a:extLst>
          </p:cNvPr>
          <p:cNvSpPr/>
          <p:nvPr/>
        </p:nvSpPr>
        <p:spPr>
          <a:xfrm>
            <a:off x="4070959" y="4392806"/>
            <a:ext cx="3845490" cy="413359"/>
          </a:xfrm>
          <a:prstGeom prst="rect">
            <a:avLst/>
          </a:prstGeom>
          <a:noFill/>
          <a:ln>
            <a:solidFill>
              <a:srgbClr val="FF000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D4D299-AA36-84E0-9101-25B67CE1304C}"/>
              </a:ext>
            </a:extLst>
          </p:cNvPr>
          <p:cNvSpPr txBox="1"/>
          <p:nvPr/>
        </p:nvSpPr>
        <p:spPr>
          <a:xfrm rot="20526686">
            <a:off x="2492678" y="3129683"/>
            <a:ext cx="3830600" cy="830997"/>
          </a:xfrm>
          <a:prstGeom prst="rect">
            <a:avLst/>
          </a:prstGeom>
          <a:solidFill>
            <a:schemeClr val="tx2">
              <a:lumMod val="10000"/>
              <a:lumOff val="90000"/>
            </a:schemeClr>
          </a:solidFill>
          <a:ln>
            <a:solidFill>
              <a:srgbClr val="FF0000"/>
            </a:solidFill>
          </a:ln>
        </p:spPr>
        <p:txBody>
          <a:bodyPr wrap="none" rtlCol="0">
            <a:spAutoFit/>
          </a:bodyPr>
          <a:lstStyle/>
          <a:p>
            <a:r>
              <a:rPr lang="en-US" sz="4800" dirty="0"/>
              <a:t>EXCEPTION!</a:t>
            </a:r>
          </a:p>
        </p:txBody>
      </p:sp>
      <p:sp>
        <p:nvSpPr>
          <p:cNvPr id="4" name="TextBox 3">
            <a:extLst>
              <a:ext uri="{FF2B5EF4-FFF2-40B4-BE49-F238E27FC236}">
                <a16:creationId xmlns:a16="http://schemas.microsoft.com/office/drawing/2014/main" id="{012D6969-59B3-596D-8C52-FAB48B1A9DC3}"/>
              </a:ext>
            </a:extLst>
          </p:cNvPr>
          <p:cNvSpPr txBox="1"/>
          <p:nvPr/>
        </p:nvSpPr>
        <p:spPr>
          <a:xfrm>
            <a:off x="200416" y="5593135"/>
            <a:ext cx="11574049" cy="830997"/>
          </a:xfrm>
          <a:prstGeom prst="rect">
            <a:avLst/>
          </a:prstGeom>
          <a:noFill/>
        </p:spPr>
        <p:txBody>
          <a:bodyPr wrap="square" rtlCol="0">
            <a:spAutoFit/>
          </a:bodyPr>
          <a:lstStyle/>
          <a:p>
            <a:pPr algn="ctr"/>
            <a:r>
              <a:rPr lang="en-US" sz="2400" b="1" dirty="0"/>
              <a:t>**If someone is on partial workers comp, and WORKING part time they do get</a:t>
            </a:r>
          </a:p>
          <a:p>
            <a:pPr algn="ctr"/>
            <a:r>
              <a:rPr lang="en-US" sz="2400" b="1" dirty="0"/>
              <a:t> parttime credit for the time actually worked!**</a:t>
            </a:r>
          </a:p>
        </p:txBody>
      </p:sp>
      <p:sp>
        <p:nvSpPr>
          <p:cNvPr id="9" name="Oval 8">
            <a:extLst>
              <a:ext uri="{FF2B5EF4-FFF2-40B4-BE49-F238E27FC236}">
                <a16:creationId xmlns:a16="http://schemas.microsoft.com/office/drawing/2014/main" id="{AD1443B2-17A1-CF91-2239-8FD6F4F444AA}"/>
              </a:ext>
            </a:extLst>
          </p:cNvPr>
          <p:cNvSpPr/>
          <p:nvPr/>
        </p:nvSpPr>
        <p:spPr>
          <a:xfrm>
            <a:off x="4882785" y="2255622"/>
            <a:ext cx="2431846" cy="2361276"/>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Fast Forward with solid fill">
            <a:extLst>
              <a:ext uri="{FF2B5EF4-FFF2-40B4-BE49-F238E27FC236}">
                <a16:creationId xmlns:a16="http://schemas.microsoft.com/office/drawing/2014/main" id="{F25E4FBF-9CFB-622D-944E-90A40A004F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0200" y="2559318"/>
            <a:ext cx="1671600" cy="1671600"/>
          </a:xfrm>
          <a:prstGeom prst="rect">
            <a:avLst/>
          </a:prstGeom>
        </p:spPr>
      </p:pic>
    </p:spTree>
    <p:extLst>
      <p:ext uri="{BB962C8B-B14F-4D97-AF65-F5344CB8AC3E}">
        <p14:creationId xmlns:p14="http://schemas.microsoft.com/office/powerpoint/2010/main" val="1259644614"/>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4"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80E743-9A44-4A46-B4E2-05102C7E0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FC08489-1CDB-451C-89EB-FCD6DFAA7D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B8E4B87-142A-44C2-8721-5A33DF750391}"/>
              </a:ext>
            </a:extLst>
          </p:cNvPr>
          <p:cNvSpPr>
            <a:spLocks noGrp="1"/>
          </p:cNvSpPr>
          <p:nvPr>
            <p:ph type="ctrTitle"/>
          </p:nvPr>
        </p:nvSpPr>
        <p:spPr>
          <a:xfrm>
            <a:off x="6553770" y="1041401"/>
            <a:ext cx="4538526" cy="2345264"/>
          </a:xfrm>
        </p:spPr>
        <p:txBody>
          <a:bodyPr vert="horz" lIns="91440" tIns="45720" rIns="91440" bIns="45720" rtlCol="0">
            <a:normAutofit/>
          </a:bodyPr>
          <a:lstStyle/>
          <a:p>
            <a:r>
              <a:rPr lang="en-US"/>
              <a:t>Workers Comp</a:t>
            </a:r>
            <a:br>
              <a:rPr lang="en-US"/>
            </a:br>
            <a:r>
              <a:rPr lang="en-US"/>
              <a:t>What is it?</a:t>
            </a:r>
          </a:p>
        </p:txBody>
      </p:sp>
      <p:sp>
        <p:nvSpPr>
          <p:cNvPr id="21" name="Rectangle 20">
            <a:extLst>
              <a:ext uri="{FF2B5EF4-FFF2-40B4-BE49-F238E27FC236}">
                <a16:creationId xmlns:a16="http://schemas.microsoft.com/office/drawing/2014/main" id="{736B6C5D-2D8C-471E-8825-4A31EF8EA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tis billeder : nummer, sorg, rød, trist, figur, udtryk, tegneserie ...">
            <a:extLst>
              <a:ext uri="{FF2B5EF4-FFF2-40B4-BE49-F238E27FC236}">
                <a16:creationId xmlns:a16="http://schemas.microsoft.com/office/drawing/2014/main" id="{C1312937-24C1-D5C4-D402-1AC3D6B750DB}"/>
              </a:ext>
            </a:extLst>
          </p:cNvPr>
          <p:cNvPicPr>
            <a:picLocks noChangeAspect="1"/>
          </p:cNvPicPr>
          <p:nvPr/>
        </p:nvPicPr>
        <p:blipFill rotWithShape="1">
          <a:blip r:embed="rId5"/>
          <a:srcRect l="7736" r="7740" b="3"/>
          <a:stretch/>
        </p:blipFill>
        <p:spPr>
          <a:xfrm>
            <a:off x="1412683" y="1410208"/>
            <a:ext cx="4348925" cy="3858780"/>
          </a:xfrm>
          <a:prstGeom prst="rect">
            <a:avLst/>
          </a:prstGeom>
        </p:spPr>
      </p:pic>
      <p:cxnSp>
        <p:nvCxnSpPr>
          <p:cNvPr id="23" name="Straight Connector 22">
            <a:extLst>
              <a:ext uri="{FF2B5EF4-FFF2-40B4-BE49-F238E27FC236}">
                <a16:creationId xmlns:a16="http://schemas.microsoft.com/office/drawing/2014/main" id="{FB2031FF-AB61-4DC6-AC14-F6D1B4ACFE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2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a:extLst>
            <a:ext uri="{FF2B5EF4-FFF2-40B4-BE49-F238E27FC236}">
              <a16:creationId xmlns:a16="http://schemas.microsoft.com/office/drawing/2014/main" id="{CBBD5124-5F0A-1BA3-3041-9F8E3BAC0DB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868FD6C-35F2-BEE7-C00B-56A3F9BD8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B891B33-6B5B-39C0-CFC9-9D7B44A625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6" name="Picture 15">
            <a:extLst>
              <a:ext uri="{FF2B5EF4-FFF2-40B4-BE49-F238E27FC236}">
                <a16:creationId xmlns:a16="http://schemas.microsoft.com/office/drawing/2014/main" id="{F3CA8727-E405-070C-1F9E-D751D8D111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pic>
        <p:nvPicPr>
          <p:cNvPr id="8" name="Graphic 7" descr="Elephant outline">
            <a:extLst>
              <a:ext uri="{FF2B5EF4-FFF2-40B4-BE49-F238E27FC236}">
                <a16:creationId xmlns:a16="http://schemas.microsoft.com/office/drawing/2014/main" id="{DEA694A5-3E74-2682-AB6A-B054B04A37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5973" y="6210298"/>
            <a:ext cx="211017" cy="211017"/>
          </a:xfrm>
          <a:prstGeom prst="rect">
            <a:avLst/>
          </a:prstGeom>
        </p:spPr>
      </p:pic>
      <p:sp>
        <p:nvSpPr>
          <p:cNvPr id="15" name="Ribbon: Curved and Tilted Up 14">
            <a:extLst>
              <a:ext uri="{FF2B5EF4-FFF2-40B4-BE49-F238E27FC236}">
                <a16:creationId xmlns:a16="http://schemas.microsoft.com/office/drawing/2014/main" id="{D3E87813-36B8-C1F0-E863-DC7C6F4A0B7B}"/>
              </a:ext>
            </a:extLst>
          </p:cNvPr>
          <p:cNvSpPr/>
          <p:nvPr/>
        </p:nvSpPr>
        <p:spPr>
          <a:xfrm>
            <a:off x="2964074" y="1332169"/>
            <a:ext cx="6257192" cy="769326"/>
          </a:xfrm>
          <a:prstGeom prst="ellipseRibbon2">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4A1F31-162C-1221-C89E-1C3D7834BA3B}"/>
              </a:ext>
            </a:extLst>
          </p:cNvPr>
          <p:cNvSpPr txBox="1"/>
          <p:nvPr/>
        </p:nvSpPr>
        <p:spPr>
          <a:xfrm>
            <a:off x="5336665" y="1390784"/>
            <a:ext cx="37360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bg1"/>
                </a:solidFill>
              </a:rPr>
              <a:t>VERNAVA</a:t>
            </a:r>
          </a:p>
        </p:txBody>
      </p:sp>
      <p:sp>
        <p:nvSpPr>
          <p:cNvPr id="6" name="TextBox 5">
            <a:extLst>
              <a:ext uri="{FF2B5EF4-FFF2-40B4-BE49-F238E27FC236}">
                <a16:creationId xmlns:a16="http://schemas.microsoft.com/office/drawing/2014/main" id="{9620EB72-4251-3921-8216-18FE1BE2388E}"/>
              </a:ext>
            </a:extLst>
          </p:cNvPr>
          <p:cNvSpPr txBox="1"/>
          <p:nvPr/>
        </p:nvSpPr>
        <p:spPr>
          <a:xfrm>
            <a:off x="2964074" y="2599795"/>
            <a:ext cx="5739796" cy="369332"/>
          </a:xfrm>
          <a:prstGeom prst="rect">
            <a:avLst/>
          </a:prstGeom>
          <a:noFill/>
        </p:spPr>
        <p:txBody>
          <a:bodyPr wrap="square">
            <a:spAutoFit/>
          </a:bodyPr>
          <a:lstStyle/>
          <a:p>
            <a:pPr algn="ctr"/>
            <a:r>
              <a:rPr lang="en-US" sz="1800" dirty="0">
                <a:solidFill>
                  <a:schemeClr val="bg1"/>
                </a:solidFill>
              </a:rPr>
              <a:t>Sick/Vaca + Workers comp  </a:t>
            </a:r>
            <a:r>
              <a:rPr lang="en-US" sz="1800" dirty="0">
                <a:solidFill>
                  <a:schemeClr val="bg1"/>
                </a:solidFill>
                <a:sym typeface="Symbol" panose="05050102010706020507" pitchFamily="18" charset="2"/>
              </a:rPr>
              <a:t>  Regular Pay</a:t>
            </a:r>
            <a:endParaRPr lang="en-US" sz="1800" dirty="0">
              <a:solidFill>
                <a:schemeClr val="bg1"/>
              </a:solidFill>
            </a:endParaRPr>
          </a:p>
        </p:txBody>
      </p:sp>
      <p:pic>
        <p:nvPicPr>
          <p:cNvPr id="7" name="Picture 6">
            <a:extLst>
              <a:ext uri="{FF2B5EF4-FFF2-40B4-BE49-F238E27FC236}">
                <a16:creationId xmlns:a16="http://schemas.microsoft.com/office/drawing/2014/main" id="{16D18A8E-E5DD-DFB7-4CB0-51729B1BCDFC}"/>
              </a:ext>
            </a:extLst>
          </p:cNvPr>
          <p:cNvPicPr>
            <a:picLocks noChangeAspect="1"/>
          </p:cNvPicPr>
          <p:nvPr/>
        </p:nvPicPr>
        <p:blipFill>
          <a:blip r:embed="rId7"/>
          <a:stretch>
            <a:fillRect/>
          </a:stretch>
        </p:blipFill>
        <p:spPr>
          <a:xfrm>
            <a:off x="1866640" y="2950672"/>
            <a:ext cx="8204285" cy="1805834"/>
          </a:xfrm>
          <a:prstGeom prst="rect">
            <a:avLst/>
          </a:prstGeom>
        </p:spPr>
      </p:pic>
      <p:sp>
        <p:nvSpPr>
          <p:cNvPr id="9" name="Rectangle 8">
            <a:extLst>
              <a:ext uri="{FF2B5EF4-FFF2-40B4-BE49-F238E27FC236}">
                <a16:creationId xmlns:a16="http://schemas.microsoft.com/office/drawing/2014/main" id="{873F28AC-895E-7089-C243-A3383DB556D5}"/>
              </a:ext>
            </a:extLst>
          </p:cNvPr>
          <p:cNvSpPr/>
          <p:nvPr/>
        </p:nvSpPr>
        <p:spPr>
          <a:xfrm>
            <a:off x="8931058" y="2599795"/>
            <a:ext cx="1363576" cy="2867421"/>
          </a:xfrm>
          <a:prstGeom prst="rect">
            <a:avLst/>
          </a:prstGeom>
          <a:noFill/>
          <a:ln>
            <a:solidFill>
              <a:srgbClr val="FF0000"/>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3EC3D49-7801-CE57-E310-4EBFA2F27B24}"/>
              </a:ext>
            </a:extLst>
          </p:cNvPr>
          <p:cNvSpPr txBox="1"/>
          <p:nvPr/>
        </p:nvSpPr>
        <p:spPr>
          <a:xfrm rot="1356943">
            <a:off x="9969697" y="1067315"/>
            <a:ext cx="1366076" cy="830997"/>
          </a:xfrm>
          <a:prstGeom prst="rect">
            <a:avLst/>
          </a:prstGeom>
          <a:noFill/>
        </p:spPr>
        <p:txBody>
          <a:bodyPr wrap="square" rtlCol="0">
            <a:spAutoFit/>
          </a:bodyPr>
          <a:lstStyle/>
          <a:p>
            <a:r>
              <a:rPr lang="en-US" sz="2400" dirty="0">
                <a:solidFill>
                  <a:schemeClr val="bg1"/>
                </a:solidFill>
                <a:latin typeface="Bradley Hand ITC" panose="03070402050302030203" pitchFamily="66" charset="0"/>
              </a:rPr>
              <a:t>Quick Note</a:t>
            </a:r>
          </a:p>
        </p:txBody>
      </p:sp>
      <p:pic>
        <p:nvPicPr>
          <p:cNvPr id="20" name="Graphic 19" descr="Postit Notes 3 outline">
            <a:extLst>
              <a:ext uri="{FF2B5EF4-FFF2-40B4-BE49-F238E27FC236}">
                <a16:creationId xmlns:a16="http://schemas.microsoft.com/office/drawing/2014/main" id="{6572FC8F-DF51-86B7-B6ED-675A7B51B0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9917" y="509777"/>
            <a:ext cx="2274684" cy="2274684"/>
          </a:xfrm>
          <a:prstGeom prst="rect">
            <a:avLst/>
          </a:prstGeom>
        </p:spPr>
      </p:pic>
    </p:spTree>
    <p:extLst>
      <p:ext uri="{BB962C8B-B14F-4D97-AF65-F5344CB8AC3E}">
        <p14:creationId xmlns:p14="http://schemas.microsoft.com/office/powerpoint/2010/main" val="2972835153"/>
      </p:ext>
    </p:extLst>
  </p:cSld>
  <p:clrMapOvr>
    <a:overrideClrMapping bg1="dk1" tx1="lt1" bg2="dk2" tx2="lt2" accent1="accent1" accent2="accent2" accent3="accent3" accent4="accent4" accent5="accent5" accent6="accent6" hlink="hlink" folHlink="folHlink"/>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7326-E1B6-E63A-7382-7883D50A6216}"/>
              </a:ext>
            </a:extLst>
          </p:cNvPr>
          <p:cNvSpPr>
            <a:spLocks noGrp="1"/>
          </p:cNvSpPr>
          <p:nvPr>
            <p:ph type="title"/>
          </p:nvPr>
        </p:nvSpPr>
        <p:spPr/>
        <p:txBody>
          <a:bodyPr>
            <a:normAutofit fontScale="90000"/>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5232FED4-9531-B1AB-5011-795F7AC0BCBD}"/>
              </a:ext>
            </a:extLst>
          </p:cNvPr>
          <p:cNvSpPr>
            <a:spLocks noGrp="1"/>
          </p:cNvSpPr>
          <p:nvPr>
            <p:ph idx="1"/>
          </p:nvPr>
        </p:nvSpPr>
        <p:spPr/>
        <p:txBody>
          <a:bodyPr/>
          <a:lstStyle/>
          <a:p>
            <a:r>
              <a:rPr lang="en-US" dirty="0"/>
              <a:t>See a break – ask why </a:t>
            </a:r>
          </a:p>
          <a:p>
            <a:r>
              <a:rPr lang="en-US" dirty="0"/>
              <a:t>If comp – what kind – service?</a:t>
            </a:r>
          </a:p>
          <a:p>
            <a:r>
              <a:rPr lang="en-US" dirty="0"/>
              <a:t>If service – no break - Carry forward salary</a:t>
            </a:r>
          </a:p>
          <a:p>
            <a:r>
              <a:rPr lang="en-US" dirty="0"/>
              <a:t>If supplemented sick/</a:t>
            </a:r>
            <a:r>
              <a:rPr lang="en-US" dirty="0" err="1"/>
              <a:t>vaca</a:t>
            </a:r>
            <a:r>
              <a:rPr lang="en-US" dirty="0"/>
              <a:t>– refund deductions</a:t>
            </a:r>
          </a:p>
          <a:p>
            <a:r>
              <a:rPr lang="en-US" dirty="0"/>
              <a:t>Partial = no service unless supplemented with REG pay PT Work</a:t>
            </a:r>
          </a:p>
          <a:p>
            <a:endParaRPr lang="en-US" dirty="0"/>
          </a:p>
        </p:txBody>
      </p:sp>
    </p:spTree>
    <p:extLst>
      <p:ext uri="{BB962C8B-B14F-4D97-AF65-F5344CB8AC3E}">
        <p14:creationId xmlns:p14="http://schemas.microsoft.com/office/powerpoint/2010/main" val="373484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2C78-9218-24E0-11F6-5CC1D725D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DDD4F-5D6C-7340-A584-BCDC0DEE0A9D}"/>
              </a:ext>
            </a:extLst>
          </p:cNvPr>
          <p:cNvSpPr>
            <a:spLocks noGrp="1"/>
          </p:cNvSpPr>
          <p:nvPr>
            <p:ph type="ctrTitle"/>
          </p:nvPr>
        </p:nvSpPr>
        <p:spPr/>
        <p:txBody>
          <a:bodyPr/>
          <a:lstStyle/>
          <a:p>
            <a:r>
              <a:rPr lang="en-US" dirty="0"/>
              <a:t>Wait, there is even more</a:t>
            </a:r>
          </a:p>
        </p:txBody>
      </p:sp>
      <p:sp>
        <p:nvSpPr>
          <p:cNvPr id="3" name="TextBox 2">
            <a:extLst>
              <a:ext uri="{FF2B5EF4-FFF2-40B4-BE49-F238E27FC236}">
                <a16:creationId xmlns:a16="http://schemas.microsoft.com/office/drawing/2014/main" id="{81A5BF42-D71F-D8AD-A7E5-9B8B1FE9DFB8}"/>
              </a:ext>
            </a:extLst>
          </p:cNvPr>
          <p:cNvSpPr txBox="1"/>
          <p:nvPr/>
        </p:nvSpPr>
        <p:spPr>
          <a:xfrm>
            <a:off x="3702337" y="3847578"/>
            <a:ext cx="526711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Disability Retirement and Workers Comp</a:t>
            </a:r>
          </a:p>
        </p:txBody>
      </p:sp>
    </p:spTree>
    <p:extLst>
      <p:ext uri="{BB962C8B-B14F-4D97-AF65-F5344CB8AC3E}">
        <p14:creationId xmlns:p14="http://schemas.microsoft.com/office/powerpoint/2010/main" val="414004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9493-FE51-2F53-9B62-0318341E03A7}"/>
              </a:ext>
            </a:extLst>
          </p:cNvPr>
          <p:cNvSpPr>
            <a:spLocks noGrp="1"/>
          </p:cNvSpPr>
          <p:nvPr>
            <p:ph type="title"/>
          </p:nvPr>
        </p:nvSpPr>
        <p:spPr/>
        <p:txBody>
          <a:bodyPr/>
          <a:lstStyle/>
          <a:p>
            <a:r>
              <a:rPr lang="en-US" dirty="0"/>
              <a:t>Disability Basic	</a:t>
            </a:r>
          </a:p>
        </p:txBody>
      </p:sp>
      <p:sp>
        <p:nvSpPr>
          <p:cNvPr id="3" name="Content Placeholder 2">
            <a:extLst>
              <a:ext uri="{FF2B5EF4-FFF2-40B4-BE49-F238E27FC236}">
                <a16:creationId xmlns:a16="http://schemas.microsoft.com/office/drawing/2014/main" id="{084CBDF7-9B87-B2C9-9216-B05CE10E3497}"/>
              </a:ext>
            </a:extLst>
          </p:cNvPr>
          <p:cNvSpPr>
            <a:spLocks noGrp="1"/>
          </p:cNvSpPr>
          <p:nvPr>
            <p:ph idx="1"/>
          </p:nvPr>
        </p:nvSpPr>
        <p:spPr/>
        <p:txBody>
          <a:bodyPr/>
          <a:lstStyle/>
          <a:p>
            <a:r>
              <a:rPr lang="en-US" dirty="0"/>
              <a:t>ADR = 72% 1Yr Salary + annuity</a:t>
            </a:r>
          </a:p>
          <a:p>
            <a:r>
              <a:rPr lang="en-US" dirty="0"/>
              <a:t>Became a member after 1988, or hired before 1988 with broken service</a:t>
            </a:r>
          </a:p>
          <a:p>
            <a:pPr lvl="1"/>
            <a:r>
              <a:rPr lang="en-US" dirty="0"/>
              <a:t>Limited to 75% total ADR benefit</a:t>
            </a:r>
          </a:p>
          <a:p>
            <a:pPr lvl="2"/>
            <a:r>
              <a:rPr lang="en-US" dirty="0"/>
              <a:t>72% + Annuity  = capped at 75% </a:t>
            </a:r>
          </a:p>
        </p:txBody>
      </p:sp>
    </p:spTree>
    <p:extLst>
      <p:ext uri="{BB962C8B-B14F-4D97-AF65-F5344CB8AC3E}">
        <p14:creationId xmlns:p14="http://schemas.microsoft.com/office/powerpoint/2010/main" val="263145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6D99-6A09-FB01-34AD-B8545A6C396B}"/>
              </a:ext>
            </a:extLst>
          </p:cNvPr>
          <p:cNvSpPr>
            <a:spLocks noGrp="1"/>
          </p:cNvSpPr>
          <p:nvPr>
            <p:ph type="title"/>
          </p:nvPr>
        </p:nvSpPr>
        <p:spPr/>
        <p:txBody>
          <a:bodyPr/>
          <a:lstStyle/>
          <a:p>
            <a:r>
              <a:rPr lang="en-US" dirty="0"/>
              <a:t>Workers Comp Deductions</a:t>
            </a:r>
          </a:p>
        </p:txBody>
      </p:sp>
      <p:sp>
        <p:nvSpPr>
          <p:cNvPr id="3" name="Content Placeholder 2">
            <a:extLst>
              <a:ext uri="{FF2B5EF4-FFF2-40B4-BE49-F238E27FC236}">
                <a16:creationId xmlns:a16="http://schemas.microsoft.com/office/drawing/2014/main" id="{618AC41A-8B02-A57D-6FDA-6543C6811FEA}"/>
              </a:ext>
            </a:extLst>
          </p:cNvPr>
          <p:cNvSpPr>
            <a:spLocks noGrp="1"/>
          </p:cNvSpPr>
          <p:nvPr>
            <p:ph idx="1"/>
          </p:nvPr>
        </p:nvSpPr>
        <p:spPr/>
        <p:txBody>
          <a:bodyPr/>
          <a:lstStyle/>
          <a:p>
            <a:pPr marL="0" indent="0" algn="ctr">
              <a:buNone/>
            </a:pPr>
            <a:r>
              <a:rPr lang="en-US" dirty="0"/>
              <a:t>ADR Disability and on workers comp = added annuity known as </a:t>
            </a:r>
          </a:p>
          <a:p>
            <a:pPr marL="0" indent="0" algn="ctr">
              <a:buNone/>
            </a:pPr>
            <a:r>
              <a:rPr lang="en-US" dirty="0"/>
              <a:t>Workers Comp Deductions.</a:t>
            </a:r>
          </a:p>
        </p:txBody>
      </p:sp>
      <p:sp>
        <p:nvSpPr>
          <p:cNvPr id="5" name="TextBox 4">
            <a:extLst>
              <a:ext uri="{FF2B5EF4-FFF2-40B4-BE49-F238E27FC236}">
                <a16:creationId xmlns:a16="http://schemas.microsoft.com/office/drawing/2014/main" id="{DB590D8A-64AE-A324-B8AA-FDBC4C9428C4}"/>
              </a:ext>
            </a:extLst>
          </p:cNvPr>
          <p:cNvSpPr txBox="1"/>
          <p:nvPr/>
        </p:nvSpPr>
        <p:spPr>
          <a:xfrm>
            <a:off x="2120231" y="4058434"/>
            <a:ext cx="7951536" cy="830997"/>
          </a:xfrm>
          <a:prstGeom prst="rect">
            <a:avLst/>
          </a:prstGeom>
          <a:noFill/>
        </p:spPr>
        <p:txBody>
          <a:bodyPr wrap="none" rtlCol="0">
            <a:spAutoFit/>
          </a:bodyPr>
          <a:lstStyle/>
          <a:p>
            <a:r>
              <a:rPr lang="en-US" sz="2400" dirty="0"/>
              <a:t>This only applies to total comp, sections 34 and 34a . Not partial. </a:t>
            </a:r>
          </a:p>
          <a:p>
            <a:endParaRPr lang="en-US" sz="2400" dirty="0"/>
          </a:p>
        </p:txBody>
      </p:sp>
    </p:spTree>
    <p:extLst>
      <p:ext uri="{BB962C8B-B14F-4D97-AF65-F5344CB8AC3E}">
        <p14:creationId xmlns:p14="http://schemas.microsoft.com/office/powerpoint/2010/main" val="2339540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911E9-F3D7-09C0-C66C-5D1B985BF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178E2-3A58-E377-4EF0-F27450FCED32}"/>
              </a:ext>
            </a:extLst>
          </p:cNvPr>
          <p:cNvSpPr>
            <a:spLocks noGrp="1"/>
          </p:cNvSpPr>
          <p:nvPr>
            <p:ph type="title"/>
          </p:nvPr>
        </p:nvSpPr>
        <p:spPr/>
        <p:txBody>
          <a:bodyPr/>
          <a:lstStyle/>
          <a:p>
            <a:r>
              <a:rPr lang="en-US" dirty="0"/>
              <a:t>Workers Comp Deductions</a:t>
            </a:r>
          </a:p>
        </p:txBody>
      </p:sp>
      <p:sp>
        <p:nvSpPr>
          <p:cNvPr id="3" name="Content Placeholder 2">
            <a:extLst>
              <a:ext uri="{FF2B5EF4-FFF2-40B4-BE49-F238E27FC236}">
                <a16:creationId xmlns:a16="http://schemas.microsoft.com/office/drawing/2014/main" id="{C6F72EE7-9524-E67B-D381-7ACEDF5EDCD1}"/>
              </a:ext>
            </a:extLst>
          </p:cNvPr>
          <p:cNvSpPr>
            <a:spLocks noGrp="1"/>
          </p:cNvSpPr>
          <p:nvPr>
            <p:ph idx="1"/>
          </p:nvPr>
        </p:nvSpPr>
        <p:spPr/>
        <p:txBody>
          <a:bodyPr/>
          <a:lstStyle/>
          <a:p>
            <a:pPr marL="0" indent="0" algn="ctr">
              <a:buNone/>
            </a:pPr>
            <a:r>
              <a:rPr lang="en-US" dirty="0"/>
              <a:t>ADR Disability and on workers comp = added annuity known as </a:t>
            </a:r>
          </a:p>
          <a:p>
            <a:pPr marL="0" indent="0" algn="ctr">
              <a:buNone/>
            </a:pPr>
            <a:r>
              <a:rPr lang="en-US" dirty="0"/>
              <a:t>Workers Comp Deductions.</a:t>
            </a:r>
          </a:p>
        </p:txBody>
      </p:sp>
      <p:pic>
        <p:nvPicPr>
          <p:cNvPr id="8" name="Picture 7">
            <a:extLst>
              <a:ext uri="{FF2B5EF4-FFF2-40B4-BE49-F238E27FC236}">
                <a16:creationId xmlns:a16="http://schemas.microsoft.com/office/drawing/2014/main" id="{62666139-A80B-E549-2F47-5F5B5E9CEBF7}"/>
              </a:ext>
            </a:extLst>
          </p:cNvPr>
          <p:cNvPicPr>
            <a:picLocks noChangeAspect="1"/>
          </p:cNvPicPr>
          <p:nvPr/>
        </p:nvPicPr>
        <p:blipFill>
          <a:blip r:embed="rId3"/>
          <a:stretch>
            <a:fillRect/>
          </a:stretch>
        </p:blipFill>
        <p:spPr>
          <a:xfrm>
            <a:off x="994451" y="3555828"/>
            <a:ext cx="4036857" cy="2032348"/>
          </a:xfrm>
          <a:prstGeom prst="rect">
            <a:avLst/>
          </a:prstGeom>
        </p:spPr>
      </p:pic>
      <p:pic>
        <p:nvPicPr>
          <p:cNvPr id="15" name="Picture 14">
            <a:extLst>
              <a:ext uri="{FF2B5EF4-FFF2-40B4-BE49-F238E27FC236}">
                <a16:creationId xmlns:a16="http://schemas.microsoft.com/office/drawing/2014/main" id="{06B86761-980C-4375-6A1C-D576A92BEA62}"/>
              </a:ext>
            </a:extLst>
          </p:cNvPr>
          <p:cNvPicPr>
            <a:picLocks noChangeAspect="1"/>
          </p:cNvPicPr>
          <p:nvPr/>
        </p:nvPicPr>
        <p:blipFill>
          <a:blip r:embed="rId4"/>
          <a:stretch>
            <a:fillRect/>
          </a:stretch>
        </p:blipFill>
        <p:spPr>
          <a:xfrm>
            <a:off x="5376640" y="3555828"/>
            <a:ext cx="5481183" cy="2032348"/>
          </a:xfrm>
          <a:prstGeom prst="rect">
            <a:avLst/>
          </a:prstGeom>
        </p:spPr>
      </p:pic>
      <p:sp>
        <p:nvSpPr>
          <p:cNvPr id="13" name="Arrow: Right 12">
            <a:extLst>
              <a:ext uri="{FF2B5EF4-FFF2-40B4-BE49-F238E27FC236}">
                <a16:creationId xmlns:a16="http://schemas.microsoft.com/office/drawing/2014/main" id="{4CA08685-D6C4-8AE3-19CB-37709D5BCDE5}"/>
              </a:ext>
            </a:extLst>
          </p:cNvPr>
          <p:cNvSpPr/>
          <p:nvPr/>
        </p:nvSpPr>
        <p:spPr>
          <a:xfrm>
            <a:off x="5031308" y="4421688"/>
            <a:ext cx="690665" cy="35072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062F8F-C196-A8FE-4DF0-D3115871F378}"/>
              </a:ext>
            </a:extLst>
          </p:cNvPr>
          <p:cNvSpPr/>
          <p:nvPr/>
        </p:nvSpPr>
        <p:spPr>
          <a:xfrm>
            <a:off x="8680537" y="4947781"/>
            <a:ext cx="839244" cy="640395"/>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E55131-B30E-C881-E1B1-838BD63F97D1}"/>
              </a:ext>
            </a:extLst>
          </p:cNvPr>
          <p:cNvSpPr txBox="1"/>
          <p:nvPr/>
        </p:nvSpPr>
        <p:spPr>
          <a:xfrm>
            <a:off x="2856167" y="1591940"/>
            <a:ext cx="60940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75% Cap</a:t>
            </a:r>
          </a:p>
          <a:p>
            <a:endParaRPr lang="en-US" dirty="0"/>
          </a:p>
          <a:p>
            <a:endParaRPr lang="en-US" dirty="0"/>
          </a:p>
        </p:txBody>
      </p:sp>
      <p:sp>
        <p:nvSpPr>
          <p:cNvPr id="8" name="TextBox 7">
            <a:extLst>
              <a:ext uri="{FF2B5EF4-FFF2-40B4-BE49-F238E27FC236}">
                <a16:creationId xmlns:a16="http://schemas.microsoft.com/office/drawing/2014/main" id="{6FA66182-FA05-BC46-B03B-6014841E7016}"/>
              </a:ext>
            </a:extLst>
          </p:cNvPr>
          <p:cNvSpPr txBox="1"/>
          <p:nvPr/>
        </p:nvSpPr>
        <p:spPr>
          <a:xfrm>
            <a:off x="2678988" y="2053605"/>
            <a:ext cx="68879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If a member is not subject to the cap, then you need to calculate how much in deductions they should have received for their full pay while they were on workers comp, then add that to their annuity, ergo providing them a higher benefit.</a:t>
            </a:r>
          </a:p>
        </p:txBody>
      </p:sp>
      <p:sp>
        <p:nvSpPr>
          <p:cNvPr id="9" name="TextBox 8">
            <a:extLst>
              <a:ext uri="{FF2B5EF4-FFF2-40B4-BE49-F238E27FC236}">
                <a16:creationId xmlns:a16="http://schemas.microsoft.com/office/drawing/2014/main" id="{00DF55B1-9CE1-DFCF-12F7-5C0FA96015A0}"/>
              </a:ext>
            </a:extLst>
          </p:cNvPr>
          <p:cNvSpPr txBox="1"/>
          <p:nvPr/>
        </p:nvSpPr>
        <p:spPr>
          <a:xfrm>
            <a:off x="2626369" y="3741392"/>
            <a:ext cx="69405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a member is subject to the cap you first must check if their benefit has already reached 75%, if not,  then you award the deductions</a:t>
            </a:r>
          </a:p>
        </p:txBody>
      </p:sp>
      <p:sp>
        <p:nvSpPr>
          <p:cNvPr id="2" name="TextBox 1">
            <a:extLst>
              <a:ext uri="{FF2B5EF4-FFF2-40B4-BE49-F238E27FC236}">
                <a16:creationId xmlns:a16="http://schemas.microsoft.com/office/drawing/2014/main" id="{CF63618E-7951-E64B-7663-ECEB793D8158}"/>
              </a:ext>
            </a:extLst>
          </p:cNvPr>
          <p:cNvSpPr txBox="1"/>
          <p:nvPr/>
        </p:nvSpPr>
        <p:spPr>
          <a:xfrm>
            <a:off x="4552765" y="776367"/>
            <a:ext cx="2700804" cy="584775"/>
          </a:xfrm>
          <a:prstGeom prst="rect">
            <a:avLst/>
          </a:prstGeom>
          <a:solidFill>
            <a:schemeClr val="tx2">
              <a:lumMod val="10000"/>
              <a:lumOff val="90000"/>
            </a:schemeClr>
          </a:solidFill>
          <a:ln>
            <a:solidFill>
              <a:schemeClr val="tx1"/>
            </a:solidFill>
          </a:ln>
        </p:spPr>
        <p:txBody>
          <a:bodyPr wrap="none" rtlCol="0">
            <a:spAutoFit/>
          </a:bodyPr>
          <a:lstStyle/>
          <a:p>
            <a:r>
              <a:rPr lang="en-US" sz="3200" dirty="0"/>
              <a:t>Check for Cap! </a:t>
            </a:r>
          </a:p>
        </p:txBody>
      </p:sp>
    </p:spTree>
    <p:extLst>
      <p:ext uri="{BB962C8B-B14F-4D97-AF65-F5344CB8AC3E}">
        <p14:creationId xmlns:p14="http://schemas.microsoft.com/office/powerpoint/2010/main" val="214068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sp>
        <p:nvSpPr>
          <p:cNvPr id="3" name="TextBox 2">
            <a:extLst>
              <a:ext uri="{FF2B5EF4-FFF2-40B4-BE49-F238E27FC236}">
                <a16:creationId xmlns:a16="http://schemas.microsoft.com/office/drawing/2014/main" id="{0394F3D7-77A9-B08A-122F-47CEDE7B5CA0}"/>
              </a:ext>
            </a:extLst>
          </p:cNvPr>
          <p:cNvSpPr txBox="1"/>
          <p:nvPr/>
        </p:nvSpPr>
        <p:spPr>
          <a:xfrm>
            <a:off x="4396635" y="939452"/>
            <a:ext cx="3169457" cy="369332"/>
          </a:xfrm>
          <a:prstGeom prst="rect">
            <a:avLst/>
          </a:prstGeom>
          <a:noFill/>
        </p:spPr>
        <p:txBody>
          <a:bodyPr wrap="none" rtlCol="0">
            <a:spAutoFit/>
          </a:bodyPr>
          <a:lstStyle/>
          <a:p>
            <a:r>
              <a:rPr lang="en-US" dirty="0">
                <a:solidFill>
                  <a:schemeClr val="bg1"/>
                </a:solidFill>
              </a:rPr>
              <a:t>Example 1 – Not Capped at 75%</a:t>
            </a:r>
          </a:p>
        </p:txBody>
      </p:sp>
      <p:pic>
        <p:nvPicPr>
          <p:cNvPr id="9" name="Picture 8">
            <a:extLst>
              <a:ext uri="{FF2B5EF4-FFF2-40B4-BE49-F238E27FC236}">
                <a16:creationId xmlns:a16="http://schemas.microsoft.com/office/drawing/2014/main" id="{493B4A5B-C3B5-4C9C-9541-EFBD1B224645}"/>
              </a:ext>
            </a:extLst>
          </p:cNvPr>
          <p:cNvPicPr>
            <a:picLocks noChangeAspect="1"/>
          </p:cNvPicPr>
          <p:nvPr/>
        </p:nvPicPr>
        <p:blipFill>
          <a:blip r:embed="rId5"/>
          <a:stretch>
            <a:fillRect/>
          </a:stretch>
        </p:blipFill>
        <p:spPr>
          <a:xfrm>
            <a:off x="2817186" y="1398923"/>
            <a:ext cx="2808170" cy="1100690"/>
          </a:xfrm>
          <a:prstGeom prst="rect">
            <a:avLst/>
          </a:prstGeom>
        </p:spPr>
      </p:pic>
      <p:pic>
        <p:nvPicPr>
          <p:cNvPr id="13" name="Picture 12">
            <a:extLst>
              <a:ext uri="{FF2B5EF4-FFF2-40B4-BE49-F238E27FC236}">
                <a16:creationId xmlns:a16="http://schemas.microsoft.com/office/drawing/2014/main" id="{06C705E0-0607-361E-BD5D-77C8EF84D19D}"/>
              </a:ext>
            </a:extLst>
          </p:cNvPr>
          <p:cNvPicPr>
            <a:picLocks noChangeAspect="1"/>
          </p:cNvPicPr>
          <p:nvPr/>
        </p:nvPicPr>
        <p:blipFill>
          <a:blip r:embed="rId6"/>
          <a:stretch>
            <a:fillRect/>
          </a:stretch>
        </p:blipFill>
        <p:spPr>
          <a:xfrm>
            <a:off x="1290253" y="2875725"/>
            <a:ext cx="2833706" cy="1480295"/>
          </a:xfrm>
          <a:prstGeom prst="rect">
            <a:avLst/>
          </a:prstGeom>
        </p:spPr>
      </p:pic>
      <p:pic>
        <p:nvPicPr>
          <p:cNvPr id="15" name="Picture 14">
            <a:extLst>
              <a:ext uri="{FF2B5EF4-FFF2-40B4-BE49-F238E27FC236}">
                <a16:creationId xmlns:a16="http://schemas.microsoft.com/office/drawing/2014/main" id="{20B6B0F3-3FFB-EB8B-87D2-8B89BADEB4F0}"/>
              </a:ext>
            </a:extLst>
          </p:cNvPr>
          <p:cNvPicPr>
            <a:picLocks noChangeAspect="1"/>
          </p:cNvPicPr>
          <p:nvPr/>
        </p:nvPicPr>
        <p:blipFill>
          <a:blip r:embed="rId7"/>
          <a:stretch>
            <a:fillRect/>
          </a:stretch>
        </p:blipFill>
        <p:spPr>
          <a:xfrm>
            <a:off x="4821107" y="3002295"/>
            <a:ext cx="2136651" cy="1480295"/>
          </a:xfrm>
          <a:prstGeom prst="rect">
            <a:avLst/>
          </a:prstGeom>
        </p:spPr>
      </p:pic>
      <p:pic>
        <p:nvPicPr>
          <p:cNvPr id="17" name="Picture 16">
            <a:extLst>
              <a:ext uri="{FF2B5EF4-FFF2-40B4-BE49-F238E27FC236}">
                <a16:creationId xmlns:a16="http://schemas.microsoft.com/office/drawing/2014/main" id="{0B6EF71B-8213-8757-2DE5-3A84255F3B4E}"/>
              </a:ext>
            </a:extLst>
          </p:cNvPr>
          <p:cNvPicPr>
            <a:picLocks noChangeAspect="1"/>
          </p:cNvPicPr>
          <p:nvPr/>
        </p:nvPicPr>
        <p:blipFill>
          <a:blip r:embed="rId8"/>
          <a:stretch>
            <a:fillRect/>
          </a:stretch>
        </p:blipFill>
        <p:spPr>
          <a:xfrm>
            <a:off x="7789648" y="2972298"/>
            <a:ext cx="2295720" cy="1383722"/>
          </a:xfrm>
          <a:prstGeom prst="rect">
            <a:avLst/>
          </a:prstGeom>
        </p:spPr>
      </p:pic>
      <p:pic>
        <p:nvPicPr>
          <p:cNvPr id="19" name="Picture 18">
            <a:extLst>
              <a:ext uri="{FF2B5EF4-FFF2-40B4-BE49-F238E27FC236}">
                <a16:creationId xmlns:a16="http://schemas.microsoft.com/office/drawing/2014/main" id="{B6EDA276-5590-8774-811E-66416CF7CE14}"/>
              </a:ext>
            </a:extLst>
          </p:cNvPr>
          <p:cNvPicPr>
            <a:picLocks noChangeAspect="1"/>
          </p:cNvPicPr>
          <p:nvPr/>
        </p:nvPicPr>
        <p:blipFill>
          <a:blip r:embed="rId9"/>
          <a:stretch>
            <a:fillRect/>
          </a:stretch>
        </p:blipFill>
        <p:spPr>
          <a:xfrm>
            <a:off x="6204920" y="1499450"/>
            <a:ext cx="3169457" cy="1022405"/>
          </a:xfrm>
          <a:prstGeom prst="rect">
            <a:avLst/>
          </a:prstGeom>
        </p:spPr>
      </p:pic>
      <p:pic>
        <p:nvPicPr>
          <p:cNvPr id="21" name="Picture 20">
            <a:extLst>
              <a:ext uri="{FF2B5EF4-FFF2-40B4-BE49-F238E27FC236}">
                <a16:creationId xmlns:a16="http://schemas.microsoft.com/office/drawing/2014/main" id="{83D6B4E7-7CAC-7380-8AF3-BEFB295C83ED}"/>
              </a:ext>
            </a:extLst>
          </p:cNvPr>
          <p:cNvPicPr>
            <a:picLocks noChangeAspect="1"/>
          </p:cNvPicPr>
          <p:nvPr/>
        </p:nvPicPr>
        <p:blipFill>
          <a:blip r:embed="rId10"/>
          <a:stretch>
            <a:fillRect/>
          </a:stretch>
        </p:blipFill>
        <p:spPr>
          <a:xfrm>
            <a:off x="4894067" y="4635192"/>
            <a:ext cx="2174592" cy="1480294"/>
          </a:xfrm>
          <a:prstGeom prst="rect">
            <a:avLst/>
          </a:prstGeom>
        </p:spPr>
      </p:pic>
      <p:pic>
        <p:nvPicPr>
          <p:cNvPr id="22" name="Picture 21">
            <a:extLst>
              <a:ext uri="{FF2B5EF4-FFF2-40B4-BE49-F238E27FC236}">
                <a16:creationId xmlns:a16="http://schemas.microsoft.com/office/drawing/2014/main" id="{8F2D7CA3-71CA-A722-0C39-B110D3B513BD}"/>
              </a:ext>
            </a:extLst>
          </p:cNvPr>
          <p:cNvPicPr>
            <a:picLocks noChangeAspect="1"/>
          </p:cNvPicPr>
          <p:nvPr/>
        </p:nvPicPr>
        <p:blipFill>
          <a:blip r:embed="rId6"/>
          <a:stretch>
            <a:fillRect/>
          </a:stretch>
        </p:blipFill>
        <p:spPr>
          <a:xfrm>
            <a:off x="1290253" y="4635191"/>
            <a:ext cx="2833706" cy="1480295"/>
          </a:xfrm>
          <a:prstGeom prst="rect">
            <a:avLst/>
          </a:prstGeom>
        </p:spPr>
      </p:pic>
      <p:pic>
        <p:nvPicPr>
          <p:cNvPr id="24" name="Picture 23">
            <a:extLst>
              <a:ext uri="{FF2B5EF4-FFF2-40B4-BE49-F238E27FC236}">
                <a16:creationId xmlns:a16="http://schemas.microsoft.com/office/drawing/2014/main" id="{996C2EAE-4D46-48EC-5167-B91EB6431155}"/>
              </a:ext>
            </a:extLst>
          </p:cNvPr>
          <p:cNvPicPr>
            <a:picLocks noChangeAspect="1"/>
          </p:cNvPicPr>
          <p:nvPr/>
        </p:nvPicPr>
        <p:blipFill>
          <a:blip r:embed="rId11"/>
          <a:stretch>
            <a:fillRect/>
          </a:stretch>
        </p:blipFill>
        <p:spPr>
          <a:xfrm>
            <a:off x="7789649" y="4551031"/>
            <a:ext cx="2295719" cy="1398145"/>
          </a:xfrm>
          <a:prstGeom prst="rect">
            <a:avLst/>
          </a:prstGeom>
        </p:spPr>
      </p:pic>
    </p:spTree>
    <p:extLst>
      <p:ext uri="{BB962C8B-B14F-4D97-AF65-F5344CB8AC3E}">
        <p14:creationId xmlns:p14="http://schemas.microsoft.com/office/powerpoint/2010/main" val="398688177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a:extLst>
            <a:ext uri="{FF2B5EF4-FFF2-40B4-BE49-F238E27FC236}">
              <a16:creationId xmlns:a16="http://schemas.microsoft.com/office/drawing/2014/main" id="{70AB297F-1C4C-1823-D5CB-DA1A5D4E0FC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68D2341-59BB-86B4-3138-62A61420D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FF3968-C80C-4D7B-4615-D68CAA2446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a:extLst>
              <a:ext uri="{FF2B5EF4-FFF2-40B4-BE49-F238E27FC236}">
                <a16:creationId xmlns:a16="http://schemas.microsoft.com/office/drawing/2014/main" id="{FA848C2B-1B71-9488-0C62-91B9667254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sp>
        <p:nvSpPr>
          <p:cNvPr id="3" name="TextBox 2">
            <a:extLst>
              <a:ext uri="{FF2B5EF4-FFF2-40B4-BE49-F238E27FC236}">
                <a16:creationId xmlns:a16="http://schemas.microsoft.com/office/drawing/2014/main" id="{61BB7CC0-F3E4-E9AB-1871-4D296C3EB1AA}"/>
              </a:ext>
            </a:extLst>
          </p:cNvPr>
          <p:cNvSpPr txBox="1"/>
          <p:nvPr/>
        </p:nvSpPr>
        <p:spPr>
          <a:xfrm>
            <a:off x="4396635" y="939452"/>
            <a:ext cx="2807179" cy="369332"/>
          </a:xfrm>
          <a:prstGeom prst="rect">
            <a:avLst/>
          </a:prstGeom>
          <a:noFill/>
        </p:spPr>
        <p:txBody>
          <a:bodyPr wrap="none" rtlCol="0">
            <a:spAutoFit/>
          </a:bodyPr>
          <a:lstStyle/>
          <a:p>
            <a:r>
              <a:rPr lang="en-US" dirty="0">
                <a:solidFill>
                  <a:schemeClr val="bg1"/>
                </a:solidFill>
              </a:rPr>
              <a:t>Example 2 –  Capped at 75%</a:t>
            </a:r>
          </a:p>
        </p:txBody>
      </p:sp>
      <p:pic>
        <p:nvPicPr>
          <p:cNvPr id="4" name="Picture 3">
            <a:extLst>
              <a:ext uri="{FF2B5EF4-FFF2-40B4-BE49-F238E27FC236}">
                <a16:creationId xmlns:a16="http://schemas.microsoft.com/office/drawing/2014/main" id="{163B8EC2-29B6-1718-F482-7075D569CE3A}"/>
              </a:ext>
            </a:extLst>
          </p:cNvPr>
          <p:cNvPicPr>
            <a:picLocks noChangeAspect="1"/>
          </p:cNvPicPr>
          <p:nvPr/>
        </p:nvPicPr>
        <p:blipFill>
          <a:blip r:embed="rId5"/>
          <a:stretch>
            <a:fillRect/>
          </a:stretch>
        </p:blipFill>
        <p:spPr>
          <a:xfrm>
            <a:off x="2817622" y="1441650"/>
            <a:ext cx="2647819" cy="1080205"/>
          </a:xfrm>
          <a:prstGeom prst="rect">
            <a:avLst/>
          </a:prstGeom>
        </p:spPr>
      </p:pic>
      <p:pic>
        <p:nvPicPr>
          <p:cNvPr id="11" name="Picture 10">
            <a:extLst>
              <a:ext uri="{FF2B5EF4-FFF2-40B4-BE49-F238E27FC236}">
                <a16:creationId xmlns:a16="http://schemas.microsoft.com/office/drawing/2014/main" id="{97BFE96C-C142-715E-0B21-87D625599778}"/>
              </a:ext>
            </a:extLst>
          </p:cNvPr>
          <p:cNvPicPr>
            <a:picLocks noChangeAspect="1"/>
          </p:cNvPicPr>
          <p:nvPr/>
        </p:nvPicPr>
        <p:blipFill>
          <a:blip r:embed="rId6"/>
          <a:stretch>
            <a:fillRect/>
          </a:stretch>
        </p:blipFill>
        <p:spPr>
          <a:xfrm>
            <a:off x="1560395" y="2904159"/>
            <a:ext cx="2799103" cy="1480294"/>
          </a:xfrm>
          <a:prstGeom prst="rect">
            <a:avLst/>
          </a:prstGeom>
        </p:spPr>
      </p:pic>
      <p:pic>
        <p:nvPicPr>
          <p:cNvPr id="16" name="Picture 15">
            <a:extLst>
              <a:ext uri="{FF2B5EF4-FFF2-40B4-BE49-F238E27FC236}">
                <a16:creationId xmlns:a16="http://schemas.microsoft.com/office/drawing/2014/main" id="{54E57BF1-FDBB-6B57-1E0C-43D72FA1FE8E}"/>
              </a:ext>
            </a:extLst>
          </p:cNvPr>
          <p:cNvPicPr>
            <a:picLocks noChangeAspect="1"/>
          </p:cNvPicPr>
          <p:nvPr/>
        </p:nvPicPr>
        <p:blipFill>
          <a:blip r:embed="rId7"/>
          <a:stretch>
            <a:fillRect/>
          </a:stretch>
        </p:blipFill>
        <p:spPr>
          <a:xfrm>
            <a:off x="4768874" y="2972298"/>
            <a:ext cx="2351237" cy="1256951"/>
          </a:xfrm>
          <a:prstGeom prst="rect">
            <a:avLst/>
          </a:prstGeom>
        </p:spPr>
      </p:pic>
      <p:pic>
        <p:nvPicPr>
          <p:cNvPr id="20" name="Picture 19">
            <a:extLst>
              <a:ext uri="{FF2B5EF4-FFF2-40B4-BE49-F238E27FC236}">
                <a16:creationId xmlns:a16="http://schemas.microsoft.com/office/drawing/2014/main" id="{357E6BAF-336B-4A25-AF65-E1A86158FAE6}"/>
              </a:ext>
            </a:extLst>
          </p:cNvPr>
          <p:cNvPicPr>
            <a:picLocks noChangeAspect="1"/>
          </p:cNvPicPr>
          <p:nvPr/>
        </p:nvPicPr>
        <p:blipFill>
          <a:blip r:embed="rId8"/>
          <a:stretch>
            <a:fillRect/>
          </a:stretch>
        </p:blipFill>
        <p:spPr>
          <a:xfrm>
            <a:off x="7648984" y="2950103"/>
            <a:ext cx="2021109" cy="1288824"/>
          </a:xfrm>
          <a:prstGeom prst="rect">
            <a:avLst/>
          </a:prstGeom>
        </p:spPr>
      </p:pic>
      <p:pic>
        <p:nvPicPr>
          <p:cNvPr id="23" name="Picture 22">
            <a:extLst>
              <a:ext uri="{FF2B5EF4-FFF2-40B4-BE49-F238E27FC236}">
                <a16:creationId xmlns:a16="http://schemas.microsoft.com/office/drawing/2014/main" id="{63A23646-0F55-8359-8751-A0DE3D571682}"/>
              </a:ext>
            </a:extLst>
          </p:cNvPr>
          <p:cNvPicPr>
            <a:picLocks noChangeAspect="1"/>
          </p:cNvPicPr>
          <p:nvPr/>
        </p:nvPicPr>
        <p:blipFill>
          <a:blip r:embed="rId6"/>
          <a:stretch>
            <a:fillRect/>
          </a:stretch>
        </p:blipFill>
        <p:spPr>
          <a:xfrm>
            <a:off x="1597532" y="4635192"/>
            <a:ext cx="2799103" cy="1480294"/>
          </a:xfrm>
          <a:prstGeom prst="rect">
            <a:avLst/>
          </a:prstGeom>
        </p:spPr>
      </p:pic>
      <p:pic>
        <p:nvPicPr>
          <p:cNvPr id="28" name="Picture 27">
            <a:extLst>
              <a:ext uri="{FF2B5EF4-FFF2-40B4-BE49-F238E27FC236}">
                <a16:creationId xmlns:a16="http://schemas.microsoft.com/office/drawing/2014/main" id="{7256402F-7CF8-12ED-AC3E-EF76A974014B}"/>
              </a:ext>
            </a:extLst>
          </p:cNvPr>
          <p:cNvPicPr>
            <a:picLocks noChangeAspect="1"/>
          </p:cNvPicPr>
          <p:nvPr/>
        </p:nvPicPr>
        <p:blipFill>
          <a:blip r:embed="rId9"/>
          <a:stretch>
            <a:fillRect/>
          </a:stretch>
        </p:blipFill>
        <p:spPr>
          <a:xfrm>
            <a:off x="6213075" y="1465778"/>
            <a:ext cx="2807179" cy="1147164"/>
          </a:xfrm>
          <a:prstGeom prst="rect">
            <a:avLst/>
          </a:prstGeom>
        </p:spPr>
      </p:pic>
      <p:pic>
        <p:nvPicPr>
          <p:cNvPr id="30" name="Picture 29">
            <a:extLst>
              <a:ext uri="{FF2B5EF4-FFF2-40B4-BE49-F238E27FC236}">
                <a16:creationId xmlns:a16="http://schemas.microsoft.com/office/drawing/2014/main" id="{A384BD8F-81E5-4FA3-C72F-F7A825085E81}"/>
              </a:ext>
            </a:extLst>
          </p:cNvPr>
          <p:cNvPicPr>
            <a:picLocks noChangeAspect="1"/>
          </p:cNvPicPr>
          <p:nvPr/>
        </p:nvPicPr>
        <p:blipFill>
          <a:blip r:embed="rId10"/>
          <a:stretch>
            <a:fillRect/>
          </a:stretch>
        </p:blipFill>
        <p:spPr>
          <a:xfrm>
            <a:off x="4768874" y="4666726"/>
            <a:ext cx="2557970" cy="1398145"/>
          </a:xfrm>
          <a:prstGeom prst="rect">
            <a:avLst/>
          </a:prstGeom>
        </p:spPr>
      </p:pic>
      <p:pic>
        <p:nvPicPr>
          <p:cNvPr id="34" name="Picture 33">
            <a:extLst>
              <a:ext uri="{FF2B5EF4-FFF2-40B4-BE49-F238E27FC236}">
                <a16:creationId xmlns:a16="http://schemas.microsoft.com/office/drawing/2014/main" id="{978BBD11-AF91-F5C4-3109-0F0BB3151703}"/>
              </a:ext>
            </a:extLst>
          </p:cNvPr>
          <p:cNvPicPr>
            <a:picLocks noChangeAspect="1"/>
          </p:cNvPicPr>
          <p:nvPr/>
        </p:nvPicPr>
        <p:blipFill>
          <a:blip r:embed="rId11"/>
          <a:stretch>
            <a:fillRect/>
          </a:stretch>
        </p:blipFill>
        <p:spPr>
          <a:xfrm>
            <a:off x="7648984" y="4747810"/>
            <a:ext cx="2301468" cy="1288823"/>
          </a:xfrm>
          <a:prstGeom prst="rect">
            <a:avLst/>
          </a:prstGeom>
        </p:spPr>
      </p:pic>
    </p:spTree>
    <p:extLst>
      <p:ext uri="{BB962C8B-B14F-4D97-AF65-F5344CB8AC3E}">
        <p14:creationId xmlns:p14="http://schemas.microsoft.com/office/powerpoint/2010/main" val="110041777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a:extLst>
            <a:ext uri="{FF2B5EF4-FFF2-40B4-BE49-F238E27FC236}">
              <a16:creationId xmlns:a16="http://schemas.microsoft.com/office/drawing/2014/main" id="{278ACB8F-AE39-A555-7634-497F78EF424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E45DDB6-5804-AFDE-C0C9-8CCC35349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9DB6C43-5A5F-5D44-BB60-75E145B904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a:extLst>
              <a:ext uri="{FF2B5EF4-FFF2-40B4-BE49-F238E27FC236}">
                <a16:creationId xmlns:a16="http://schemas.microsoft.com/office/drawing/2014/main" id="{B4B50C8E-5E7C-8A70-BFFC-08C7BE25CD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sp>
        <p:nvSpPr>
          <p:cNvPr id="3" name="TextBox 2">
            <a:extLst>
              <a:ext uri="{FF2B5EF4-FFF2-40B4-BE49-F238E27FC236}">
                <a16:creationId xmlns:a16="http://schemas.microsoft.com/office/drawing/2014/main" id="{961236C9-9720-08BE-CA31-00E6F7B78237}"/>
              </a:ext>
            </a:extLst>
          </p:cNvPr>
          <p:cNvSpPr txBox="1"/>
          <p:nvPr/>
        </p:nvSpPr>
        <p:spPr>
          <a:xfrm>
            <a:off x="4396635" y="939452"/>
            <a:ext cx="2807179" cy="369332"/>
          </a:xfrm>
          <a:prstGeom prst="rect">
            <a:avLst/>
          </a:prstGeom>
          <a:noFill/>
        </p:spPr>
        <p:txBody>
          <a:bodyPr wrap="none" rtlCol="0">
            <a:spAutoFit/>
          </a:bodyPr>
          <a:lstStyle/>
          <a:p>
            <a:r>
              <a:rPr lang="en-US" dirty="0">
                <a:solidFill>
                  <a:schemeClr val="bg1"/>
                </a:solidFill>
              </a:rPr>
              <a:t>Example 3 –  Capped at 75%</a:t>
            </a:r>
          </a:p>
        </p:txBody>
      </p:sp>
      <p:pic>
        <p:nvPicPr>
          <p:cNvPr id="5" name="Picture 4">
            <a:extLst>
              <a:ext uri="{FF2B5EF4-FFF2-40B4-BE49-F238E27FC236}">
                <a16:creationId xmlns:a16="http://schemas.microsoft.com/office/drawing/2014/main" id="{87B90D10-E907-448E-CF47-49ACDE3500AE}"/>
              </a:ext>
            </a:extLst>
          </p:cNvPr>
          <p:cNvPicPr>
            <a:picLocks noChangeAspect="1"/>
          </p:cNvPicPr>
          <p:nvPr/>
        </p:nvPicPr>
        <p:blipFill>
          <a:blip r:embed="rId5"/>
          <a:stretch>
            <a:fillRect/>
          </a:stretch>
        </p:blipFill>
        <p:spPr>
          <a:xfrm>
            <a:off x="3044504" y="1419024"/>
            <a:ext cx="2380194" cy="1163353"/>
          </a:xfrm>
          <a:prstGeom prst="rect">
            <a:avLst/>
          </a:prstGeom>
        </p:spPr>
      </p:pic>
      <p:pic>
        <p:nvPicPr>
          <p:cNvPr id="13" name="Picture 12">
            <a:extLst>
              <a:ext uri="{FF2B5EF4-FFF2-40B4-BE49-F238E27FC236}">
                <a16:creationId xmlns:a16="http://schemas.microsoft.com/office/drawing/2014/main" id="{BD48C447-FC5A-1102-4472-745486C41CCF}"/>
              </a:ext>
            </a:extLst>
          </p:cNvPr>
          <p:cNvPicPr>
            <a:picLocks noChangeAspect="1"/>
          </p:cNvPicPr>
          <p:nvPr/>
        </p:nvPicPr>
        <p:blipFill>
          <a:blip r:embed="rId6"/>
          <a:stretch>
            <a:fillRect/>
          </a:stretch>
        </p:blipFill>
        <p:spPr>
          <a:xfrm>
            <a:off x="5800224" y="1454545"/>
            <a:ext cx="2633839" cy="1173776"/>
          </a:xfrm>
          <a:prstGeom prst="rect">
            <a:avLst/>
          </a:prstGeom>
        </p:spPr>
      </p:pic>
      <p:pic>
        <p:nvPicPr>
          <p:cNvPr id="15" name="Picture 14">
            <a:extLst>
              <a:ext uri="{FF2B5EF4-FFF2-40B4-BE49-F238E27FC236}">
                <a16:creationId xmlns:a16="http://schemas.microsoft.com/office/drawing/2014/main" id="{B8F98449-A8C3-46B3-C215-B59C64F8938B}"/>
              </a:ext>
            </a:extLst>
          </p:cNvPr>
          <p:cNvPicPr>
            <a:picLocks noChangeAspect="1"/>
          </p:cNvPicPr>
          <p:nvPr/>
        </p:nvPicPr>
        <p:blipFill>
          <a:blip r:embed="rId7"/>
          <a:stretch>
            <a:fillRect/>
          </a:stretch>
        </p:blipFill>
        <p:spPr>
          <a:xfrm>
            <a:off x="1536594" y="2816133"/>
            <a:ext cx="2700563" cy="1593029"/>
          </a:xfrm>
          <a:prstGeom prst="rect">
            <a:avLst/>
          </a:prstGeom>
        </p:spPr>
      </p:pic>
      <p:pic>
        <p:nvPicPr>
          <p:cNvPr id="21" name="Picture 20">
            <a:extLst>
              <a:ext uri="{FF2B5EF4-FFF2-40B4-BE49-F238E27FC236}">
                <a16:creationId xmlns:a16="http://schemas.microsoft.com/office/drawing/2014/main" id="{E4B19921-450B-C26F-9F85-9DBB4B6D6F57}"/>
              </a:ext>
            </a:extLst>
          </p:cNvPr>
          <p:cNvPicPr>
            <a:picLocks noChangeAspect="1"/>
          </p:cNvPicPr>
          <p:nvPr/>
        </p:nvPicPr>
        <p:blipFill>
          <a:blip r:embed="rId8"/>
          <a:stretch>
            <a:fillRect/>
          </a:stretch>
        </p:blipFill>
        <p:spPr>
          <a:xfrm>
            <a:off x="7773240" y="3127489"/>
            <a:ext cx="2262705" cy="1281673"/>
          </a:xfrm>
          <a:prstGeom prst="rect">
            <a:avLst/>
          </a:prstGeom>
        </p:spPr>
      </p:pic>
      <p:pic>
        <p:nvPicPr>
          <p:cNvPr id="24" name="Picture 23">
            <a:extLst>
              <a:ext uri="{FF2B5EF4-FFF2-40B4-BE49-F238E27FC236}">
                <a16:creationId xmlns:a16="http://schemas.microsoft.com/office/drawing/2014/main" id="{5DEE35D2-01D4-4B86-5D1C-80C82B5D1F00}"/>
              </a:ext>
            </a:extLst>
          </p:cNvPr>
          <p:cNvPicPr>
            <a:picLocks noChangeAspect="1"/>
          </p:cNvPicPr>
          <p:nvPr/>
        </p:nvPicPr>
        <p:blipFill>
          <a:blip r:embed="rId9"/>
          <a:stretch>
            <a:fillRect/>
          </a:stretch>
        </p:blipFill>
        <p:spPr>
          <a:xfrm>
            <a:off x="4520999" y="2864752"/>
            <a:ext cx="2868191" cy="1544410"/>
          </a:xfrm>
          <a:prstGeom prst="rect">
            <a:avLst/>
          </a:prstGeom>
        </p:spPr>
      </p:pic>
      <p:pic>
        <p:nvPicPr>
          <p:cNvPr id="26" name="Picture 25">
            <a:extLst>
              <a:ext uri="{FF2B5EF4-FFF2-40B4-BE49-F238E27FC236}">
                <a16:creationId xmlns:a16="http://schemas.microsoft.com/office/drawing/2014/main" id="{25C28326-B485-0203-6DDB-A3FEC66BA88D}"/>
              </a:ext>
            </a:extLst>
          </p:cNvPr>
          <p:cNvPicPr>
            <a:picLocks noChangeAspect="1"/>
          </p:cNvPicPr>
          <p:nvPr/>
        </p:nvPicPr>
        <p:blipFill>
          <a:blip r:embed="rId10"/>
          <a:stretch>
            <a:fillRect/>
          </a:stretch>
        </p:blipFill>
        <p:spPr>
          <a:xfrm>
            <a:off x="3222501" y="4965892"/>
            <a:ext cx="2596995" cy="1333592"/>
          </a:xfrm>
          <a:prstGeom prst="rect">
            <a:avLst/>
          </a:prstGeom>
        </p:spPr>
      </p:pic>
      <p:pic>
        <p:nvPicPr>
          <p:cNvPr id="29" name="Picture 28">
            <a:extLst>
              <a:ext uri="{FF2B5EF4-FFF2-40B4-BE49-F238E27FC236}">
                <a16:creationId xmlns:a16="http://schemas.microsoft.com/office/drawing/2014/main" id="{3F16E2DE-C5ED-F63E-986A-FB03AB21E3AF}"/>
              </a:ext>
            </a:extLst>
          </p:cNvPr>
          <p:cNvPicPr>
            <a:picLocks noChangeAspect="1"/>
          </p:cNvPicPr>
          <p:nvPr/>
        </p:nvPicPr>
        <p:blipFill>
          <a:blip r:embed="rId11"/>
          <a:stretch>
            <a:fillRect/>
          </a:stretch>
        </p:blipFill>
        <p:spPr>
          <a:xfrm>
            <a:off x="6096000" y="4936545"/>
            <a:ext cx="2262705" cy="1335136"/>
          </a:xfrm>
          <a:prstGeom prst="rect">
            <a:avLst/>
          </a:prstGeom>
        </p:spPr>
      </p:pic>
    </p:spTree>
    <p:extLst>
      <p:ext uri="{BB962C8B-B14F-4D97-AF65-F5344CB8AC3E}">
        <p14:creationId xmlns:p14="http://schemas.microsoft.com/office/powerpoint/2010/main" val="19472374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BCA30D-EF55-4917-B478-5922218F815E}"/>
              </a:ext>
            </a:extLst>
          </p:cNvPr>
          <p:cNvSpPr txBox="1"/>
          <p:nvPr/>
        </p:nvSpPr>
        <p:spPr>
          <a:xfrm>
            <a:off x="2551696" y="1369907"/>
            <a:ext cx="7070746" cy="3970318"/>
          </a:xfrm>
          <a:prstGeom prst="rect">
            <a:avLst/>
          </a:prstGeom>
          <a:noFill/>
        </p:spPr>
        <p:txBody>
          <a:bodyPr wrap="square" rtlCol="0">
            <a:spAutoFit/>
          </a:bodyPr>
          <a:lstStyle/>
          <a:p>
            <a:endParaRPr lang="en-US" dirty="0"/>
          </a:p>
          <a:p>
            <a:r>
              <a:rPr lang="en-US" dirty="0"/>
              <a:t>According to the Massachusetts Department of Industrial Accidents (DIA) – It’s a system in place to make sure that workers are protected by insurance  if they are injured on the job or contract a work-related illness.</a:t>
            </a:r>
          </a:p>
          <a:p>
            <a:endParaRPr lang="en-US" dirty="0"/>
          </a:p>
          <a:p>
            <a:r>
              <a:rPr lang="en-US" dirty="0"/>
              <a:t>Under M.G.L. Ch 152, Sec. 25A all employers are required to provide Workers Compensation (WC) insurance coverage to all their employees. </a:t>
            </a:r>
          </a:p>
          <a:p>
            <a:endParaRPr lang="en-US" dirty="0"/>
          </a:p>
          <a:p>
            <a:r>
              <a:rPr lang="en-US" dirty="0"/>
              <a:t>Long story short; through a process, in the end, the employer pays the employee a portion of their wages while they are injured and  covers the cost of their medical treatment for such injury</a:t>
            </a:r>
          </a:p>
          <a:p>
            <a:endParaRPr lang="en-US" dirty="0"/>
          </a:p>
          <a:p>
            <a:endParaRPr lang="en-US" dirty="0"/>
          </a:p>
          <a:p>
            <a:r>
              <a:rPr lang="en-US" dirty="0"/>
              <a:t> </a:t>
            </a:r>
          </a:p>
        </p:txBody>
      </p:sp>
    </p:spTree>
    <p:extLst>
      <p:ext uri="{BB962C8B-B14F-4D97-AF65-F5344CB8AC3E}">
        <p14:creationId xmlns:p14="http://schemas.microsoft.com/office/powerpoint/2010/main" val="3269699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BD487-4541-5A9B-DB67-1343704EB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D6302-CFA4-D35C-9C1E-A381AF211F4F}"/>
              </a:ext>
            </a:extLst>
          </p:cNvPr>
          <p:cNvSpPr>
            <a:spLocks noGrp="1"/>
          </p:cNvSpPr>
          <p:nvPr>
            <p:ph type="ctrTitle"/>
          </p:nvPr>
        </p:nvSpPr>
        <p:spPr/>
        <p:txBody>
          <a:bodyPr/>
          <a:lstStyle/>
          <a:p>
            <a:r>
              <a:rPr lang="en-US" dirty="0"/>
              <a:t>Wait, there is more math</a:t>
            </a:r>
          </a:p>
        </p:txBody>
      </p:sp>
    </p:spTree>
    <p:extLst>
      <p:ext uri="{BB962C8B-B14F-4D97-AF65-F5344CB8AC3E}">
        <p14:creationId xmlns:p14="http://schemas.microsoft.com/office/powerpoint/2010/main" val="380697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l="5622" t="32929" r="5622" b="21272"/>
          <a:stretch/>
        </p:blipFill>
        <p:spPr>
          <a:xfrm>
            <a:off x="5414212" y="4551031"/>
            <a:ext cx="1363576" cy="441158"/>
          </a:xfrm>
          <a:prstGeom prst="rect">
            <a:avLst/>
          </a:prstGeom>
        </p:spPr>
      </p:pic>
      <p:sp>
        <p:nvSpPr>
          <p:cNvPr id="2" name="TextBox 1">
            <a:extLst>
              <a:ext uri="{FF2B5EF4-FFF2-40B4-BE49-F238E27FC236}">
                <a16:creationId xmlns:a16="http://schemas.microsoft.com/office/drawing/2014/main" id="{2B5B3839-94DC-C613-048D-7048FF1090CB}"/>
              </a:ext>
            </a:extLst>
          </p:cNvPr>
          <p:cNvSpPr txBox="1"/>
          <p:nvPr/>
        </p:nvSpPr>
        <p:spPr>
          <a:xfrm>
            <a:off x="4406335" y="1394384"/>
            <a:ext cx="8313457"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rPr>
              <a:t>M.G.L. c. 32, s. 14(2)</a:t>
            </a:r>
            <a:r>
              <a:rPr lang="en-US" sz="3200" dirty="0"/>
              <a:t>§</a:t>
            </a:r>
          </a:p>
          <a:p>
            <a:endParaRPr lang="en-US" dirty="0">
              <a:solidFill>
                <a:schemeClr val="bg1"/>
              </a:solidFill>
            </a:endParaRPr>
          </a:p>
        </p:txBody>
      </p:sp>
      <p:sp>
        <p:nvSpPr>
          <p:cNvPr id="3" name="TextBox 2">
            <a:extLst>
              <a:ext uri="{FF2B5EF4-FFF2-40B4-BE49-F238E27FC236}">
                <a16:creationId xmlns:a16="http://schemas.microsoft.com/office/drawing/2014/main" id="{0D4957E3-40C9-8637-13B4-3C20C8B5310A}"/>
              </a:ext>
            </a:extLst>
          </p:cNvPr>
          <p:cNvSpPr txBox="1"/>
          <p:nvPr/>
        </p:nvSpPr>
        <p:spPr>
          <a:xfrm>
            <a:off x="1061934" y="2257944"/>
            <a:ext cx="10064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rPr>
              <a:t>Once a member is retired with a disability benefit AND is also receiving a worker's comp benefit, their Disability pension is then subject to be offset by that workers comp payment. </a:t>
            </a:r>
          </a:p>
        </p:txBody>
      </p:sp>
    </p:spTree>
    <p:extLst>
      <p:ext uri="{BB962C8B-B14F-4D97-AF65-F5344CB8AC3E}">
        <p14:creationId xmlns:p14="http://schemas.microsoft.com/office/powerpoint/2010/main" val="149589326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89B5-9C6D-F7D4-492C-F41E486CC309}"/>
              </a:ext>
            </a:extLst>
          </p:cNvPr>
          <p:cNvSpPr>
            <a:spLocks noGrp="1"/>
          </p:cNvSpPr>
          <p:nvPr>
            <p:ph type="title"/>
          </p:nvPr>
        </p:nvSpPr>
        <p:spPr>
          <a:xfrm>
            <a:off x="1295402" y="982132"/>
            <a:ext cx="2618639" cy="446618"/>
          </a:xfrm>
        </p:spPr>
        <p:txBody>
          <a:bodyPr>
            <a:normAutofit fontScale="90000"/>
          </a:bodyPr>
          <a:lstStyle/>
          <a:p>
            <a:r>
              <a:rPr lang="en-US" dirty="0"/>
              <a:t>Example</a:t>
            </a:r>
          </a:p>
        </p:txBody>
      </p:sp>
      <p:sp>
        <p:nvSpPr>
          <p:cNvPr id="4" name="TextBox 3">
            <a:extLst>
              <a:ext uri="{FF2B5EF4-FFF2-40B4-BE49-F238E27FC236}">
                <a16:creationId xmlns:a16="http://schemas.microsoft.com/office/drawing/2014/main" id="{CCFF3E13-47C1-9EAA-846B-2B27D788B2CF}"/>
              </a:ext>
            </a:extLst>
          </p:cNvPr>
          <p:cNvSpPr txBox="1"/>
          <p:nvPr/>
        </p:nvSpPr>
        <p:spPr>
          <a:xfrm>
            <a:off x="1713263" y="2449904"/>
            <a:ext cx="840179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Sally was approved for a disability pension; her pension is a monthly $3,150.</a:t>
            </a:r>
          </a:p>
          <a:p>
            <a:endParaRPr lang="en-US" dirty="0"/>
          </a:p>
          <a:p>
            <a:r>
              <a:rPr lang="en-US" dirty="0"/>
              <a:t>Sally is also receiving  workers comp for a weekly payment of $385.00</a:t>
            </a:r>
          </a:p>
          <a:p>
            <a:endParaRPr lang="en-US" dirty="0"/>
          </a:p>
          <a:p>
            <a:r>
              <a:rPr lang="en-US" dirty="0"/>
              <a:t>Due to this Sallys disability pension is subject to the following offset.</a:t>
            </a:r>
          </a:p>
          <a:p>
            <a:endParaRPr lang="en-US" dirty="0"/>
          </a:p>
          <a:p>
            <a:r>
              <a:rPr lang="en-US" dirty="0"/>
              <a:t>385 * 52 Week = 20,020 / 12 months = 1,668.33. Where Sallys pension is subject to a 1,668.33 monthly offset:</a:t>
            </a:r>
          </a:p>
          <a:p>
            <a:endParaRPr lang="en-US" dirty="0"/>
          </a:p>
          <a:p>
            <a:r>
              <a:rPr lang="en-US" dirty="0"/>
              <a:t>Pension: 2,538.00</a:t>
            </a:r>
          </a:p>
          <a:p>
            <a:r>
              <a:rPr lang="en-US" dirty="0"/>
              <a:t>Annuity: 612.00</a:t>
            </a:r>
          </a:p>
          <a:p>
            <a:r>
              <a:rPr lang="en-US" dirty="0"/>
              <a:t>Comp Offset: [1,668.33]</a:t>
            </a:r>
          </a:p>
          <a:p>
            <a:r>
              <a:rPr lang="en-US" dirty="0"/>
              <a:t>Total Monthly Check: 1,481.67</a:t>
            </a:r>
          </a:p>
          <a:p>
            <a:endParaRPr lang="en-US" dirty="0"/>
          </a:p>
          <a:p>
            <a:endParaRPr lang="en-US" dirty="0"/>
          </a:p>
        </p:txBody>
      </p:sp>
      <p:sp>
        <p:nvSpPr>
          <p:cNvPr id="5" name="TextBox 4">
            <a:extLst>
              <a:ext uri="{FF2B5EF4-FFF2-40B4-BE49-F238E27FC236}">
                <a16:creationId xmlns:a16="http://schemas.microsoft.com/office/drawing/2014/main" id="{DEB8327A-A1DE-743E-1B0D-6A8B550C6840}"/>
              </a:ext>
            </a:extLst>
          </p:cNvPr>
          <p:cNvSpPr txBox="1"/>
          <p:nvPr/>
        </p:nvSpPr>
        <p:spPr>
          <a:xfrm>
            <a:off x="9299863" y="4662302"/>
            <a:ext cx="226991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Note only pension is subject to the offset, a member must be paid their annuity</a:t>
            </a:r>
          </a:p>
        </p:txBody>
      </p:sp>
    </p:spTree>
    <p:extLst>
      <p:ext uri="{BB962C8B-B14F-4D97-AF65-F5344CB8AC3E}">
        <p14:creationId xmlns:p14="http://schemas.microsoft.com/office/powerpoint/2010/main" val="16620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019D2-2634-C635-AC62-20528EA7C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D3C8C-88A7-11E6-4EB7-577D1BC9E67D}"/>
              </a:ext>
            </a:extLst>
          </p:cNvPr>
          <p:cNvSpPr>
            <a:spLocks noGrp="1"/>
          </p:cNvSpPr>
          <p:nvPr>
            <p:ph type="title"/>
          </p:nvPr>
        </p:nvSpPr>
        <p:spPr>
          <a:xfrm>
            <a:off x="1295402" y="982132"/>
            <a:ext cx="2618639" cy="446618"/>
          </a:xfrm>
        </p:spPr>
        <p:txBody>
          <a:bodyPr>
            <a:normAutofit fontScale="90000"/>
          </a:bodyPr>
          <a:lstStyle/>
          <a:p>
            <a:r>
              <a:rPr lang="en-US" dirty="0"/>
              <a:t>Example</a:t>
            </a:r>
          </a:p>
        </p:txBody>
      </p:sp>
      <p:sp>
        <p:nvSpPr>
          <p:cNvPr id="4" name="TextBox 3">
            <a:extLst>
              <a:ext uri="{FF2B5EF4-FFF2-40B4-BE49-F238E27FC236}">
                <a16:creationId xmlns:a16="http://schemas.microsoft.com/office/drawing/2014/main" id="{9833375E-FEE0-D3A7-07B8-7BD0F7E89868}"/>
              </a:ext>
            </a:extLst>
          </p:cNvPr>
          <p:cNvSpPr txBox="1"/>
          <p:nvPr/>
        </p:nvSpPr>
        <p:spPr>
          <a:xfrm>
            <a:off x="958810" y="2399800"/>
            <a:ext cx="1027437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Jose was approved for a disability pension; her pension is a monthly $3,150.</a:t>
            </a:r>
          </a:p>
          <a:p>
            <a:endParaRPr lang="en-US" dirty="0"/>
          </a:p>
          <a:p>
            <a:r>
              <a:rPr lang="en-US" dirty="0"/>
              <a:t>Jose is also receiving  workers comp for a weekly payment of $602.00</a:t>
            </a:r>
          </a:p>
          <a:p>
            <a:endParaRPr lang="en-US" dirty="0"/>
          </a:p>
          <a:p>
            <a:r>
              <a:rPr lang="en-US" dirty="0"/>
              <a:t>Due to this Jose’ disability pension is subject to the following offset.</a:t>
            </a:r>
          </a:p>
          <a:p>
            <a:endParaRPr lang="en-US" dirty="0"/>
          </a:p>
          <a:p>
            <a:r>
              <a:rPr lang="en-US" dirty="0"/>
              <a:t>602 * 52 Week = 31,304 / 12 months = 2,608.67 Where Jose’s pension is subject to a 2,608.67 monthly offset:</a:t>
            </a:r>
          </a:p>
          <a:p>
            <a:endParaRPr lang="en-US" dirty="0"/>
          </a:p>
          <a:p>
            <a:r>
              <a:rPr lang="en-US" dirty="0"/>
              <a:t>Pension: 2,538.00</a:t>
            </a:r>
          </a:p>
          <a:p>
            <a:r>
              <a:rPr lang="en-US" dirty="0"/>
              <a:t>Annuity: 612.00</a:t>
            </a:r>
          </a:p>
          <a:p>
            <a:r>
              <a:rPr lang="en-US" dirty="0"/>
              <a:t>Comp Offset: [2,608.67]</a:t>
            </a:r>
          </a:p>
          <a:p>
            <a:r>
              <a:rPr lang="en-US" dirty="0"/>
              <a:t>Total Monthly Check: 541.33</a:t>
            </a:r>
          </a:p>
          <a:p>
            <a:endParaRPr lang="en-US" dirty="0"/>
          </a:p>
          <a:p>
            <a:endParaRPr lang="en-US" dirty="0"/>
          </a:p>
        </p:txBody>
      </p:sp>
      <p:sp>
        <p:nvSpPr>
          <p:cNvPr id="5" name="TextBox 4">
            <a:extLst>
              <a:ext uri="{FF2B5EF4-FFF2-40B4-BE49-F238E27FC236}">
                <a16:creationId xmlns:a16="http://schemas.microsoft.com/office/drawing/2014/main" id="{5FB32E38-628D-5CE5-A197-C4698F4F2ED7}"/>
              </a:ext>
            </a:extLst>
          </p:cNvPr>
          <p:cNvSpPr txBox="1"/>
          <p:nvPr/>
        </p:nvSpPr>
        <p:spPr>
          <a:xfrm>
            <a:off x="9299863" y="4662302"/>
            <a:ext cx="226991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Note only pension is subject to the offset, a member must be paid their annuity</a:t>
            </a:r>
          </a:p>
        </p:txBody>
      </p:sp>
      <p:sp>
        <p:nvSpPr>
          <p:cNvPr id="3" name="TextBox 2">
            <a:extLst>
              <a:ext uri="{FF2B5EF4-FFF2-40B4-BE49-F238E27FC236}">
                <a16:creationId xmlns:a16="http://schemas.microsoft.com/office/drawing/2014/main" id="{3ACED1C0-A6B8-7E03-F6DB-A0269338C8FB}"/>
              </a:ext>
            </a:extLst>
          </p:cNvPr>
          <p:cNvSpPr txBox="1"/>
          <p:nvPr/>
        </p:nvSpPr>
        <p:spPr>
          <a:xfrm>
            <a:off x="4877010" y="4662302"/>
            <a:ext cx="3277434" cy="2031325"/>
          </a:xfrm>
          <a:prstGeom prst="rect">
            <a:avLst/>
          </a:prstGeom>
          <a:noFill/>
        </p:spPr>
        <p:txBody>
          <a:bodyPr wrap="square" rtlCol="0">
            <a:spAutoFit/>
          </a:bodyPr>
          <a:lstStyle/>
          <a:p>
            <a:r>
              <a:rPr lang="en-US" dirty="0"/>
              <a:t>Instead:</a:t>
            </a:r>
          </a:p>
          <a:p>
            <a:r>
              <a:rPr lang="en-US" dirty="0"/>
              <a:t>Pension: 2,538.00</a:t>
            </a:r>
          </a:p>
          <a:p>
            <a:r>
              <a:rPr lang="en-US" dirty="0"/>
              <a:t>Annuity: 612.00</a:t>
            </a:r>
          </a:p>
          <a:p>
            <a:r>
              <a:rPr lang="en-US" dirty="0"/>
              <a:t>Comp Offset: [2,538.00]</a:t>
            </a:r>
          </a:p>
          <a:p>
            <a:r>
              <a:rPr lang="en-US" dirty="0"/>
              <a:t>Total Monthly Check: 612.00</a:t>
            </a:r>
          </a:p>
          <a:p>
            <a:endParaRPr lang="en-US" dirty="0"/>
          </a:p>
          <a:p>
            <a:endParaRPr lang="en-US" dirty="0"/>
          </a:p>
        </p:txBody>
      </p:sp>
      <p:sp>
        <p:nvSpPr>
          <p:cNvPr id="6" name="&quot;Not Allowed&quot; Symbol 5">
            <a:extLst>
              <a:ext uri="{FF2B5EF4-FFF2-40B4-BE49-F238E27FC236}">
                <a16:creationId xmlns:a16="http://schemas.microsoft.com/office/drawing/2014/main" id="{1D79BF94-F997-3880-B7FB-A7C517DFC489}"/>
              </a:ext>
            </a:extLst>
          </p:cNvPr>
          <p:cNvSpPr/>
          <p:nvPr/>
        </p:nvSpPr>
        <p:spPr>
          <a:xfrm>
            <a:off x="1295402" y="4557282"/>
            <a:ext cx="1558922" cy="1316394"/>
          </a:xfrm>
          <a:prstGeom prst="noSmoking">
            <a:avLst/>
          </a:prstGeom>
          <a:solidFill>
            <a:srgbClr val="ECD0D7">
              <a:alpha val="5294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54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89B5-9C6D-F7D4-492C-F41E486CC309}"/>
              </a:ext>
            </a:extLst>
          </p:cNvPr>
          <p:cNvSpPr>
            <a:spLocks noGrp="1"/>
          </p:cNvSpPr>
          <p:nvPr>
            <p:ph type="title"/>
          </p:nvPr>
        </p:nvSpPr>
        <p:spPr>
          <a:xfrm>
            <a:off x="4520331" y="1082340"/>
            <a:ext cx="3151338" cy="996980"/>
          </a:xfrm>
        </p:spPr>
        <p:txBody>
          <a:bodyPr>
            <a:normAutofit fontScale="90000"/>
          </a:bodyPr>
          <a:lstStyle/>
          <a:p>
            <a:r>
              <a:rPr lang="en-US" dirty="0"/>
              <a:t>Retro Payments</a:t>
            </a:r>
          </a:p>
        </p:txBody>
      </p:sp>
      <p:sp>
        <p:nvSpPr>
          <p:cNvPr id="3" name="TextBox 2">
            <a:extLst>
              <a:ext uri="{FF2B5EF4-FFF2-40B4-BE49-F238E27FC236}">
                <a16:creationId xmlns:a16="http://schemas.microsoft.com/office/drawing/2014/main" id="{FC2C2716-C86F-A198-0E2B-208216304C67}"/>
              </a:ext>
            </a:extLst>
          </p:cNvPr>
          <p:cNvSpPr txBox="1"/>
          <p:nvPr/>
        </p:nvSpPr>
        <p:spPr>
          <a:xfrm>
            <a:off x="2731942" y="2765342"/>
            <a:ext cx="75383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Disability Retro payments are also subject to a </a:t>
            </a:r>
            <a:r>
              <a:rPr lang="en-US"/>
              <a:t>worker's comp offset. </a:t>
            </a:r>
          </a:p>
          <a:p>
            <a:endParaRPr lang="en-US" dirty="0"/>
          </a:p>
          <a:p>
            <a:r>
              <a:rPr lang="en-US" dirty="0"/>
              <a:t>If a member's disability was awarded in June of 2024, but the retro date of retirement is May of 2022, then when calculating that retro payment, any </a:t>
            </a:r>
            <a:r>
              <a:rPr lang="en-US"/>
              <a:t>workers comp payments made during that time peroid must offset that retro payment </a:t>
            </a:r>
            <a:endParaRPr lang="en-US" dirty="0"/>
          </a:p>
        </p:txBody>
      </p:sp>
    </p:spTree>
    <p:extLst>
      <p:ext uri="{BB962C8B-B14F-4D97-AF65-F5344CB8AC3E}">
        <p14:creationId xmlns:p14="http://schemas.microsoft.com/office/powerpoint/2010/main" val="2774476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89B5-9C6D-F7D4-492C-F41E486CC309}"/>
              </a:ext>
            </a:extLst>
          </p:cNvPr>
          <p:cNvSpPr>
            <a:spLocks noGrp="1"/>
          </p:cNvSpPr>
          <p:nvPr>
            <p:ph type="title"/>
          </p:nvPr>
        </p:nvSpPr>
        <p:spPr>
          <a:xfrm>
            <a:off x="3095575" y="1033987"/>
            <a:ext cx="6217727" cy="446618"/>
          </a:xfrm>
        </p:spPr>
        <p:txBody>
          <a:bodyPr>
            <a:normAutofit fontScale="90000"/>
          </a:bodyPr>
          <a:lstStyle/>
          <a:p>
            <a:r>
              <a:rPr lang="en-US" dirty="0"/>
              <a:t>Lump Sum Settlements</a:t>
            </a:r>
          </a:p>
        </p:txBody>
      </p:sp>
      <p:sp>
        <p:nvSpPr>
          <p:cNvPr id="3" name="TextBox 2">
            <a:extLst>
              <a:ext uri="{FF2B5EF4-FFF2-40B4-BE49-F238E27FC236}">
                <a16:creationId xmlns:a16="http://schemas.microsoft.com/office/drawing/2014/main" id="{665256EE-33CC-43B9-DEE8-400DFCEB693D}"/>
              </a:ext>
            </a:extLst>
          </p:cNvPr>
          <p:cNvSpPr txBox="1"/>
          <p:nvPr/>
        </p:nvSpPr>
        <p:spPr>
          <a:xfrm>
            <a:off x="1457196" y="2508051"/>
            <a:ext cx="88020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When a disability pensioners workers comp claim settles, they are awared a lump sum payment. </a:t>
            </a:r>
          </a:p>
          <a:p>
            <a:pPr algn="ctr"/>
            <a:r>
              <a:rPr lang="en-US" dirty="0"/>
              <a:t>The Retirement Board is due a portion of that payment. </a:t>
            </a:r>
          </a:p>
          <a:p>
            <a:endParaRPr lang="en-US" dirty="0"/>
          </a:p>
        </p:txBody>
      </p:sp>
      <p:sp>
        <p:nvSpPr>
          <p:cNvPr id="4" name="TextBox 3">
            <a:extLst>
              <a:ext uri="{FF2B5EF4-FFF2-40B4-BE49-F238E27FC236}">
                <a16:creationId xmlns:a16="http://schemas.microsoft.com/office/drawing/2014/main" id="{6E9C2CC1-3C20-06B1-B9BA-2AC0AF46A286}"/>
              </a:ext>
            </a:extLst>
          </p:cNvPr>
          <p:cNvSpPr txBox="1"/>
          <p:nvPr/>
        </p:nvSpPr>
        <p:spPr>
          <a:xfrm>
            <a:off x="3886020" y="1532534"/>
            <a:ext cx="4837254" cy="523220"/>
          </a:xfrm>
          <a:prstGeom prst="rect">
            <a:avLst/>
          </a:prstGeom>
          <a:noFill/>
        </p:spPr>
        <p:txBody>
          <a:bodyPr wrap="square" rtlCol="0">
            <a:spAutoFit/>
          </a:bodyPr>
          <a:lstStyle/>
          <a:p>
            <a:r>
              <a:rPr lang="en-US" sz="2800" dirty="0"/>
              <a:t>M.G.L. Chapter 32 Section 14(2)</a:t>
            </a:r>
          </a:p>
        </p:txBody>
      </p:sp>
      <p:sp>
        <p:nvSpPr>
          <p:cNvPr id="6" name="TextBox 5">
            <a:extLst>
              <a:ext uri="{FF2B5EF4-FFF2-40B4-BE49-F238E27FC236}">
                <a16:creationId xmlns:a16="http://schemas.microsoft.com/office/drawing/2014/main" id="{D027D0BE-5869-AE91-4E83-EC597E746169}"/>
              </a:ext>
            </a:extLst>
          </p:cNvPr>
          <p:cNvSpPr txBox="1"/>
          <p:nvPr/>
        </p:nvSpPr>
        <p:spPr>
          <a:xfrm>
            <a:off x="1128264" y="3544865"/>
            <a:ext cx="9894639" cy="2492990"/>
          </a:xfrm>
          <a:prstGeom prst="rect">
            <a:avLst/>
          </a:prstGeom>
          <a:noFill/>
        </p:spPr>
        <p:txBody>
          <a:bodyPr wrap="square">
            <a:spAutoFit/>
          </a:bodyPr>
          <a:lstStyle/>
          <a:p>
            <a:r>
              <a:rPr lang="en-US" sz="1200" b="0" i="0" dirty="0">
                <a:effectLst/>
                <a:latin typeface="Raleway" pitchFamily="2" charset="0"/>
              </a:rPr>
              <a:t>(2)</a:t>
            </a:r>
            <a:r>
              <a:rPr lang="en-US" sz="1200" b="0" i="1" dirty="0">
                <a:effectLst/>
                <a:latin typeface="Raleway" pitchFamily="2" charset="0"/>
              </a:rPr>
              <a:t> Workers' Compensation Benefits Offset.</a:t>
            </a:r>
            <a:r>
              <a:rPr lang="en-US" sz="1200" b="0" i="0" dirty="0">
                <a:effectLst/>
                <a:latin typeface="Raleway" pitchFamily="2" charset="0"/>
              </a:rPr>
              <a:t> — (a) All sums of money payable under the provisions of sections thirty-one, thirty-four, thirty-four A, thirty-four B, thirty-five and thirty-five A of chapter one hundred and fifty-two directly to a retired member or to the legal representative or dependents of a deceased member on account of his death, including so much of the amount of any lump sum settlement payable under the provisions of such sections directly to any such person as is allocable to the period following the retirement or death of such member, but excluding any payments for or amounts allocable to any period prior to the date his retirement allowance became effective, shall be offset against and payable in lieu of any pension payable on his account under the provisions of section six, seven or nine by reason of the same injury, but not against his accumulated total deductions or any annuity derived therefrom. Whenever the amount of any such lump settlement is payable directly to a beneficiary, the period over which it is allocable for purposes of this section shall be determined by the actuary in a manner which is consistent with that set forth in paragraph (1)(c) of this section. If any such pension exceeds the compensation payable on account of such member under such provisions of chapter one hundred and fifty-two when both are reduced to the same periodical basis, the excess only shall be paid as a pension so long as such compensation continues. If any such pension is less than or equal to such compensation, no pension shall be paid so long as such compensation continues to be equal to or greater than such pension</a:t>
            </a:r>
            <a:endParaRPr lang="en-US" sz="1200" dirty="0"/>
          </a:p>
        </p:txBody>
      </p:sp>
    </p:spTree>
    <p:extLst>
      <p:ext uri="{BB962C8B-B14F-4D97-AF65-F5344CB8AC3E}">
        <p14:creationId xmlns:p14="http://schemas.microsoft.com/office/powerpoint/2010/main" val="2783957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D210-55FE-49F1-9550-F933972ED571}"/>
              </a:ext>
            </a:extLst>
          </p:cNvPr>
          <p:cNvSpPr>
            <a:spLocks noGrp="1"/>
          </p:cNvSpPr>
          <p:nvPr>
            <p:ph type="title"/>
          </p:nvPr>
        </p:nvSpPr>
        <p:spPr/>
        <p:txBody>
          <a:bodyPr/>
          <a:lstStyle/>
          <a:p>
            <a:r>
              <a:rPr lang="en-US" b="1" dirty="0"/>
              <a:t>Section 14A – 3rd Party Claims</a:t>
            </a:r>
          </a:p>
        </p:txBody>
      </p:sp>
      <p:sp>
        <p:nvSpPr>
          <p:cNvPr id="3" name="Content Placeholder 2">
            <a:extLst>
              <a:ext uri="{FF2B5EF4-FFF2-40B4-BE49-F238E27FC236}">
                <a16:creationId xmlns:a16="http://schemas.microsoft.com/office/drawing/2014/main" id="{FD9BD9EC-3344-4A80-45F2-5FE6D0399FE0}"/>
              </a:ext>
            </a:extLst>
          </p:cNvPr>
          <p:cNvSpPr>
            <a:spLocks noGrp="1"/>
          </p:cNvSpPr>
          <p:nvPr>
            <p:ph idx="1"/>
          </p:nvPr>
        </p:nvSpPr>
        <p:spPr>
          <a:xfrm>
            <a:off x="1295401" y="2556932"/>
            <a:ext cx="9439404" cy="1539079"/>
          </a:xfrm>
        </p:spPr>
        <p:txBody>
          <a:bodyPr/>
          <a:lstStyle/>
          <a:p>
            <a:r>
              <a:rPr lang="en-US" dirty="0"/>
              <a:t>When a member who is retired of a disability benefit also gets a settlement form a 3</a:t>
            </a:r>
            <a:r>
              <a:rPr lang="en-US" baseline="30000" dirty="0"/>
              <a:t>rd</a:t>
            </a:r>
            <a:r>
              <a:rPr lang="en-US" dirty="0"/>
              <a:t> party due to their work injury they retired from, the Board can also claim a portion of that settlement as well.   </a:t>
            </a:r>
          </a:p>
        </p:txBody>
      </p:sp>
    </p:spTree>
    <p:extLst>
      <p:ext uri="{BB962C8B-B14F-4D97-AF65-F5344CB8AC3E}">
        <p14:creationId xmlns:p14="http://schemas.microsoft.com/office/powerpoint/2010/main" val="3944160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5E3CF8B-6090-4FFC-B9BE-6FF60AEE4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42" name="Straight Connector 41">
            <a:extLst>
              <a:ext uri="{FF2B5EF4-FFF2-40B4-BE49-F238E27FC236}">
                <a16:creationId xmlns:a16="http://schemas.microsoft.com/office/drawing/2014/main" id="{F444405B-FBD8-46A8-84D6-CE72780146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3" name="Rectangle 42">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rful garland on wooden background">
            <a:extLst>
              <a:ext uri="{FF2B5EF4-FFF2-40B4-BE49-F238E27FC236}">
                <a16:creationId xmlns:a16="http://schemas.microsoft.com/office/drawing/2014/main" id="{A77DA49B-9ACB-5259-D251-511F1EFD588B}"/>
              </a:ext>
            </a:extLst>
          </p:cNvPr>
          <p:cNvPicPr>
            <a:picLocks noChangeAspect="1"/>
          </p:cNvPicPr>
          <p:nvPr/>
        </p:nvPicPr>
        <p:blipFill>
          <a:blip r:embed="rId5">
            <a:alphaModFix amt="35000"/>
            <a:extLst>
              <a:ext uri="{28A0092B-C50C-407E-A947-70E740481C1C}">
                <a14:useLocalDpi xmlns:a14="http://schemas.microsoft.com/office/drawing/2010/main" val="0"/>
              </a:ext>
            </a:extLst>
          </a:blip>
          <a:srcRect r="1" b="20000"/>
          <a:stretch>
            <a:fillRect/>
          </a:stretch>
        </p:blipFill>
        <p:spPr>
          <a:xfrm>
            <a:off x="480691" y="494555"/>
            <a:ext cx="11227442" cy="5883296"/>
          </a:xfrm>
          <a:prstGeom prst="rect">
            <a:avLst/>
          </a:prstGeom>
        </p:spPr>
      </p:pic>
      <p:grpSp>
        <p:nvGrpSpPr>
          <p:cNvPr id="45" name="Group 44">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21" name="Group 20">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31" name="Oval 30">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29" name="Oval 28">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27" name="Oval 26">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25" name="Oval 24">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1B5A1199-30B2-E44F-701A-09D686A5AFF6}"/>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b="1" dirty="0">
                <a:solidFill>
                  <a:schemeClr val="bg1"/>
                </a:solidFill>
              </a:rPr>
              <a:t>END</a:t>
            </a:r>
          </a:p>
        </p:txBody>
      </p:sp>
      <p:cxnSp>
        <p:nvCxnSpPr>
          <p:cNvPr id="46" name="Straight Connector 45">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D78ECFD-A132-726F-A0CC-EB3713CD06F6}"/>
              </a:ext>
            </a:extLst>
          </p:cNvPr>
          <p:cNvSpPr txBox="1"/>
          <p:nvPr/>
        </p:nvSpPr>
        <p:spPr>
          <a:xfrm>
            <a:off x="4797469" y="3944346"/>
            <a:ext cx="3569918" cy="646331"/>
          </a:xfrm>
          <a:prstGeom prst="rect">
            <a:avLst/>
          </a:prstGeom>
          <a:noFill/>
        </p:spPr>
        <p:txBody>
          <a:bodyPr wrap="square" rtlCol="0">
            <a:spAutoFit/>
          </a:bodyPr>
          <a:lstStyle/>
          <a:p>
            <a:r>
              <a:rPr lang="en-US" sz="3600" dirty="0">
                <a:solidFill>
                  <a:schemeClr val="bg1"/>
                </a:solidFill>
              </a:rPr>
              <a:t>THANK YOU!</a:t>
            </a:r>
          </a:p>
        </p:txBody>
      </p:sp>
      <p:sp>
        <p:nvSpPr>
          <p:cNvPr id="9" name="TextBox 8">
            <a:extLst>
              <a:ext uri="{FF2B5EF4-FFF2-40B4-BE49-F238E27FC236}">
                <a16:creationId xmlns:a16="http://schemas.microsoft.com/office/drawing/2014/main" id="{630D2C44-3375-F1A8-E8CD-6CD2E20326C7}"/>
              </a:ext>
            </a:extLst>
          </p:cNvPr>
          <p:cNvSpPr txBox="1"/>
          <p:nvPr/>
        </p:nvSpPr>
        <p:spPr>
          <a:xfrm>
            <a:off x="4597052" y="4822527"/>
            <a:ext cx="4434213" cy="369332"/>
          </a:xfrm>
          <a:prstGeom prst="rect">
            <a:avLst/>
          </a:prstGeom>
          <a:noFill/>
        </p:spPr>
        <p:txBody>
          <a:bodyPr wrap="square" rtlCol="0">
            <a:spAutoFit/>
          </a:bodyPr>
          <a:lstStyle/>
          <a:p>
            <a:r>
              <a:rPr lang="en-US" dirty="0">
                <a:solidFill>
                  <a:schemeClr val="bg1"/>
                </a:solidFill>
              </a:rPr>
              <a:t>POSKEL@WORCESTERMA.GOV</a:t>
            </a:r>
          </a:p>
        </p:txBody>
      </p:sp>
    </p:spTree>
    <p:extLst>
      <p:ext uri="{BB962C8B-B14F-4D97-AF65-F5344CB8AC3E}">
        <p14:creationId xmlns:p14="http://schemas.microsoft.com/office/powerpoint/2010/main" val="426716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A9CB9-F531-48D3-A506-95FE2534D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D39BF5-DFD4-40A5-8009-2EA1391AB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91" y="494556"/>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a:scene3d>
            <a:camera prst="orthographicFront"/>
            <a:lightRig rig="twoPt" dir="t"/>
          </a:scene3d>
          <a:sp3d>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DE486DAF-D8EA-9849-5F7E-455598C71DC1}"/>
              </a:ext>
            </a:extLst>
          </p:cNvPr>
          <p:cNvPicPr>
            <a:picLocks noChangeAspect="1"/>
          </p:cNvPicPr>
          <p:nvPr/>
        </p:nvPicPr>
        <p:blipFill rotWithShape="1">
          <a:blip r:embed="rId4">
            <a:alphaModFix amt="35000"/>
          </a:blip>
          <a:srcRect t="6843" r="1" b="1"/>
          <a:stretch/>
        </p:blipFill>
        <p:spPr>
          <a:xfrm>
            <a:off x="480691" y="494555"/>
            <a:ext cx="11227442" cy="5883296"/>
          </a:xfrm>
          <a:prstGeom prst="rect">
            <a:avLst/>
          </a:prstGeom>
        </p:spPr>
      </p:pic>
      <p:grpSp>
        <p:nvGrpSpPr>
          <p:cNvPr id="7" name="Group 6">
            <a:extLst>
              <a:ext uri="{FF2B5EF4-FFF2-40B4-BE49-F238E27FC236}">
                <a16:creationId xmlns:a16="http://schemas.microsoft.com/office/drawing/2014/main" id="{3A0F723F-8F96-43F7-9D99-0D837624E1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020" y="577316"/>
            <a:ext cx="11056826" cy="5728876"/>
            <a:chOff x="574020" y="519524"/>
            <a:chExt cx="11056826" cy="5728876"/>
          </a:xfrm>
        </p:grpSpPr>
        <p:grpSp>
          <p:nvGrpSpPr>
            <p:cNvPr id="15" name="Group 14">
              <a:extLst>
                <a:ext uri="{FF2B5EF4-FFF2-40B4-BE49-F238E27FC236}">
                  <a16:creationId xmlns:a16="http://schemas.microsoft.com/office/drawing/2014/main" id="{F1B4D856-F364-4DDD-BC91-4D024A8252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75937" y="519524"/>
              <a:ext cx="246888" cy="246888"/>
              <a:chOff x="582041" y="6001512"/>
              <a:chExt cx="246888" cy="246888"/>
            </a:xfrm>
          </p:grpSpPr>
          <p:sp useBgFill="1">
            <p:nvSpPr>
              <p:cNvPr id="25" name="Oval 24">
                <a:extLst>
                  <a:ext uri="{FF2B5EF4-FFF2-40B4-BE49-F238E27FC236}">
                    <a16:creationId xmlns:a16="http://schemas.microsoft.com/office/drawing/2014/main" id="{72F1CBC0-365A-4E91-A63B-B7599EDED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49879"/>
                <a:ext cx="155448" cy="155448"/>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38">
                <a:extLst>
                  <a:ext uri="{FF2B5EF4-FFF2-40B4-BE49-F238E27FC236}">
                    <a16:creationId xmlns:a16="http://schemas.microsoft.com/office/drawing/2014/main" id="{BE55A32E-C79F-4FD7-8BA4-7F3613D7B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041"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B22DCA41-FD40-45D5-A909-60754B5804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83958" y="6001512"/>
              <a:ext cx="246888" cy="246888"/>
              <a:chOff x="590062" y="6001512"/>
              <a:chExt cx="246888" cy="246888"/>
            </a:xfrm>
          </p:grpSpPr>
          <p:sp useBgFill="1">
            <p:nvSpPr>
              <p:cNvPr id="23" name="Oval 22">
                <a:extLst>
                  <a:ext uri="{FF2B5EF4-FFF2-40B4-BE49-F238E27FC236}">
                    <a16:creationId xmlns:a16="http://schemas.microsoft.com/office/drawing/2014/main" id="{03F3D55A-B20B-496C-B8DC-9E0C593E9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42"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36">
                <a:extLst>
                  <a:ext uri="{FF2B5EF4-FFF2-40B4-BE49-F238E27FC236}">
                    <a16:creationId xmlns:a16="http://schemas.microsoft.com/office/drawing/2014/main" id="{60221C8D-9A7A-4F34-AEE0-CF6BE6A4F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062"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B7419ED5-1433-4FFB-A272-D18229B04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519524"/>
              <a:ext cx="246888" cy="246888"/>
              <a:chOff x="574020" y="6001512"/>
              <a:chExt cx="246888" cy="246888"/>
            </a:xfrm>
          </p:grpSpPr>
          <p:sp useBgFill="1">
            <p:nvSpPr>
              <p:cNvPr id="21" name="Oval 20">
                <a:extLst>
                  <a:ext uri="{FF2B5EF4-FFF2-40B4-BE49-F238E27FC236}">
                    <a16:creationId xmlns:a16="http://schemas.microsoft.com/office/drawing/2014/main" id="{8CBEE95B-136E-45DC-90DC-5E7C76EB4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46304" cy="146304"/>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34">
                <a:extLst>
                  <a:ext uri="{FF2B5EF4-FFF2-40B4-BE49-F238E27FC236}">
                    <a16:creationId xmlns:a16="http://schemas.microsoft.com/office/drawing/2014/main" id="{7A142A39-09DE-427E-98BE-AB81BBA21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a:extLst>
                <a:ext uri="{FF2B5EF4-FFF2-40B4-BE49-F238E27FC236}">
                  <a16:creationId xmlns:a16="http://schemas.microsoft.com/office/drawing/2014/main" id="{C6260297-94CB-4B81-B325-16CE9D23D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4020" y="6001512"/>
              <a:ext cx="246888" cy="246888"/>
              <a:chOff x="574020" y="6001512"/>
              <a:chExt cx="246888" cy="246888"/>
            </a:xfrm>
          </p:grpSpPr>
          <p:sp useBgFill="1">
            <p:nvSpPr>
              <p:cNvPr id="19" name="Oval 18">
                <a:extLst>
                  <a:ext uri="{FF2B5EF4-FFF2-40B4-BE49-F238E27FC236}">
                    <a16:creationId xmlns:a16="http://schemas.microsoft.com/office/drawing/2014/main" id="{2CFE29B2-BBC3-4B31-9C8A-D8378E5C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2300" y="6057900"/>
                <a:ext cx="139700" cy="139700"/>
              </a:xfrm>
              <a:prstGeom prst="ellipse">
                <a:avLst/>
              </a:prstGeom>
              <a:ln>
                <a:noFill/>
              </a:ln>
              <a:effectLst>
                <a:innerShdw blurRad="50800">
                  <a:schemeClr val="tx1">
                    <a:alpha val="6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32">
                <a:extLst>
                  <a:ext uri="{FF2B5EF4-FFF2-40B4-BE49-F238E27FC236}">
                    <a16:creationId xmlns:a16="http://schemas.microsoft.com/office/drawing/2014/main" id="{9A38BB73-EDDD-49D1-A06C-2B793E000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4020" y="6001512"/>
                <a:ext cx="246888" cy="246888"/>
              </a:xfrm>
              <a:prstGeom prst="donut">
                <a:avLst>
                  <a:gd name="adj" fmla="val 26304"/>
                </a:avLst>
              </a:prstGeom>
              <a:gradFill>
                <a:gsLst>
                  <a:gs pos="20000">
                    <a:srgbClr val="949494"/>
                  </a:gs>
                  <a:gs pos="30000">
                    <a:srgbClr val="B2B2B2"/>
                  </a:gs>
                  <a:gs pos="51000">
                    <a:srgbClr val="E0DEDE">
                      <a:lumMod val="92000"/>
                    </a:srgbClr>
                  </a:gs>
                  <a:gs pos="8000">
                    <a:schemeClr val="bg1">
                      <a:lumMod val="41000"/>
                      <a:lumOff val="59000"/>
                    </a:schemeClr>
                  </a:gs>
                  <a:gs pos="89000">
                    <a:srgbClr val="7A7A7A"/>
                  </a:gs>
                </a:gsLst>
                <a:lin ang="3600000" scaled="0"/>
              </a:gradFill>
              <a:ln>
                <a:noFill/>
              </a:ln>
              <a:effectLst>
                <a:outerShdw blurRad="63500" sx="101000" sy="101000" algn="ctr" rotWithShape="0">
                  <a:prstClr val="black">
                    <a:alpha val="48000"/>
                  </a:prstClr>
                </a:outerShdw>
              </a:effectLst>
              <a:scene3d>
                <a:camera prst="orthographicFront"/>
                <a:lightRig rig="threePt" dir="t">
                  <a:rot lat="0" lon="0" rev="21360000"/>
                </a:lightRig>
              </a:scene3d>
              <a:sp3d>
                <a:bevelT w="19050" h="31750"/>
                <a:contourClr>
                  <a:srgbClr val="F1F1F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Title 1">
            <a:extLst>
              <a:ext uri="{FF2B5EF4-FFF2-40B4-BE49-F238E27FC236}">
                <a16:creationId xmlns:a16="http://schemas.microsoft.com/office/drawing/2014/main" id="{323DF3BC-CAD8-4A0B-857C-B93D31907328}"/>
              </a:ext>
            </a:extLst>
          </p:cNvPr>
          <p:cNvSpPr>
            <a:spLocks noGrp="1"/>
          </p:cNvSpPr>
          <p:nvPr>
            <p:ph type="ctrTitle"/>
          </p:nvPr>
        </p:nvSpPr>
        <p:spPr>
          <a:xfrm>
            <a:off x="2224403" y="1113698"/>
            <a:ext cx="8229600" cy="2345264"/>
          </a:xfrm>
        </p:spPr>
        <p:txBody>
          <a:bodyPr>
            <a:normAutofit/>
          </a:bodyPr>
          <a:lstStyle/>
          <a:p>
            <a:r>
              <a:rPr lang="en-US" sz="7200">
                <a:solidFill>
                  <a:schemeClr val="bg1"/>
                </a:solidFill>
              </a:rPr>
              <a:t>Why do I care?</a:t>
            </a:r>
          </a:p>
        </p:txBody>
      </p:sp>
      <p:sp>
        <p:nvSpPr>
          <p:cNvPr id="3" name="Subtitle 2">
            <a:extLst>
              <a:ext uri="{FF2B5EF4-FFF2-40B4-BE49-F238E27FC236}">
                <a16:creationId xmlns:a16="http://schemas.microsoft.com/office/drawing/2014/main" id="{DEA05097-D9A7-418C-84DB-5BA87FF17CD5}"/>
              </a:ext>
            </a:extLst>
          </p:cNvPr>
          <p:cNvSpPr>
            <a:spLocks noGrp="1"/>
          </p:cNvSpPr>
          <p:nvPr>
            <p:ph type="subTitle" idx="1"/>
          </p:nvPr>
        </p:nvSpPr>
        <p:spPr>
          <a:xfrm>
            <a:off x="2453003" y="3729894"/>
            <a:ext cx="7772400" cy="1320802"/>
          </a:xfrm>
        </p:spPr>
        <p:txBody>
          <a:bodyPr>
            <a:normAutofit/>
          </a:bodyPr>
          <a:lstStyle/>
          <a:p>
            <a:r>
              <a:rPr lang="en-US">
                <a:solidFill>
                  <a:schemeClr val="bg1"/>
                </a:solidFill>
              </a:rPr>
              <a:t>Its not my job - We only handle members retirements </a:t>
            </a:r>
          </a:p>
        </p:txBody>
      </p:sp>
      <p:cxnSp>
        <p:nvCxnSpPr>
          <p:cNvPr id="27" name="Straight Connector 26">
            <a:extLst>
              <a:ext uri="{FF2B5EF4-FFF2-40B4-BE49-F238E27FC236}">
                <a16:creationId xmlns:a16="http://schemas.microsoft.com/office/drawing/2014/main" id="{9135029A-5B59-4B80-8F56-B7BB132D67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4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B9A6A-8584-4E29-8739-0447FA12D665}"/>
              </a:ext>
            </a:extLst>
          </p:cNvPr>
          <p:cNvSpPr/>
          <p:nvPr/>
        </p:nvSpPr>
        <p:spPr>
          <a:xfrm>
            <a:off x="3403803" y="2356354"/>
            <a:ext cx="5253426" cy="923330"/>
          </a:xfrm>
          <a:prstGeom prst="rect">
            <a:avLst/>
          </a:prstGeom>
          <a:noFill/>
        </p:spPr>
        <p:txBody>
          <a:bodyPr wrap="none" lIns="91440" tIns="45720" rIns="91440" bIns="45720">
            <a:prstTxWarp prst="textArchUp">
              <a:avLst/>
            </a:prstTxWarp>
            <a:spAutoFit/>
          </a:bodyPr>
          <a:lstStyle/>
          <a:p>
            <a:pPr algn="ctr"/>
            <a:r>
              <a:rPr lang="en-US" sz="5400" dirty="0">
                <a:ln w="0"/>
                <a:effectLst>
                  <a:outerShdw blurRad="38100" dist="19050" dir="2700000" algn="tl" rotWithShape="0">
                    <a:schemeClr val="dk1">
                      <a:alpha val="40000"/>
                    </a:schemeClr>
                  </a:outerShdw>
                </a:effectLst>
              </a:rPr>
              <a:t>Creditable</a:t>
            </a:r>
            <a:r>
              <a:rPr lang="en-US" sz="5400" dirty="0">
                <a:ln w="0"/>
                <a:effectLst>
                  <a:glow rad="101600">
                    <a:schemeClr val="accent4">
                      <a:satMod val="175000"/>
                      <a:alpha val="40000"/>
                    </a:schemeClr>
                  </a:glow>
                  <a:outerShdw blurRad="38100" dist="19050" dir="2700000" algn="tl" rotWithShape="0">
                    <a:schemeClr val="dk1">
                      <a:alpha val="40000"/>
                    </a:schemeClr>
                  </a:outerShdw>
                </a:effectLst>
              </a:rPr>
              <a:t> </a:t>
            </a:r>
            <a:r>
              <a:rPr lang="en-US" sz="5400" dirty="0">
                <a:ln w="0"/>
                <a:effectLst>
                  <a:outerShdw blurRad="38100" dist="19050" dir="2700000" algn="tl" rotWithShape="0">
                    <a:schemeClr val="dk1">
                      <a:alpha val="40000"/>
                    </a:schemeClr>
                  </a:outerShdw>
                </a:effectLst>
              </a:rPr>
              <a:t>Service</a:t>
            </a:r>
          </a:p>
        </p:txBody>
      </p:sp>
      <p:sp>
        <p:nvSpPr>
          <p:cNvPr id="6" name="TextBox 5">
            <a:extLst>
              <a:ext uri="{FF2B5EF4-FFF2-40B4-BE49-F238E27FC236}">
                <a16:creationId xmlns:a16="http://schemas.microsoft.com/office/drawing/2014/main" id="{3CDEBCB7-9E55-4855-8D64-2826CBDEC2E6}"/>
              </a:ext>
            </a:extLst>
          </p:cNvPr>
          <p:cNvSpPr txBox="1"/>
          <p:nvPr/>
        </p:nvSpPr>
        <p:spPr>
          <a:xfrm>
            <a:off x="1730121" y="3890105"/>
            <a:ext cx="8339328" cy="1200329"/>
          </a:xfrm>
          <a:prstGeom prst="rect">
            <a:avLst/>
          </a:prstGeom>
          <a:noFill/>
        </p:spPr>
        <p:txBody>
          <a:bodyPr wrap="square" rtlCol="0">
            <a:spAutoFit/>
          </a:bodyPr>
          <a:lstStyle/>
          <a:p>
            <a:pPr algn="ctr"/>
            <a:r>
              <a:rPr lang="en-US" dirty="0"/>
              <a:t>Section 34 = Total Temporary = Full Creditable Service</a:t>
            </a:r>
          </a:p>
          <a:p>
            <a:pPr algn="ctr"/>
            <a:r>
              <a:rPr lang="en-US" dirty="0"/>
              <a:t>Section 34a = Total Permanent = Full Creditable Service</a:t>
            </a:r>
          </a:p>
          <a:p>
            <a:pPr algn="ctr"/>
            <a:r>
              <a:rPr lang="en-US" dirty="0"/>
              <a:t>Section 35 =Partial  = No Service!</a:t>
            </a:r>
          </a:p>
          <a:p>
            <a:endParaRPr lang="en-US" dirty="0"/>
          </a:p>
        </p:txBody>
      </p:sp>
    </p:spTree>
    <p:extLst>
      <p:ext uri="{BB962C8B-B14F-4D97-AF65-F5344CB8AC3E}">
        <p14:creationId xmlns:p14="http://schemas.microsoft.com/office/powerpoint/2010/main" val="105341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2F22F-D945-9036-2F8B-1DCBC3A294E6}"/>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Common Questions</a:t>
            </a:r>
          </a:p>
        </p:txBody>
      </p:sp>
      <p:graphicFrame>
        <p:nvGraphicFramePr>
          <p:cNvPr id="5" name="Content Placeholder 2">
            <a:extLst>
              <a:ext uri="{FF2B5EF4-FFF2-40B4-BE49-F238E27FC236}">
                <a16:creationId xmlns:a16="http://schemas.microsoft.com/office/drawing/2014/main" id="{D5E88049-A3EF-FFDC-3F0E-B7B257262BB0}"/>
              </a:ext>
            </a:extLst>
          </p:cNvPr>
          <p:cNvGraphicFramePr>
            <a:graphicFrameLocks noGrp="1"/>
          </p:cNvGraphicFramePr>
          <p:nvPr>
            <p:ph idx="1"/>
            <p:extLst>
              <p:ext uri="{D42A27DB-BD31-4B8C-83A1-F6EECF244321}">
                <p14:modId xmlns:p14="http://schemas.microsoft.com/office/powerpoint/2010/main" val="134142733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43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A639AC4-B296-4F3F-8080-626154D70E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24" name="Straight Connector 23">
            <a:extLst>
              <a:ext uri="{FF2B5EF4-FFF2-40B4-BE49-F238E27FC236}">
                <a16:creationId xmlns:a16="http://schemas.microsoft.com/office/drawing/2014/main" id="{172F4560-9994-45CF-A1D6-E83E1A530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6" name="Rectangle 25">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250C4E-831B-419E-AFFF-314820C484A9}"/>
              </a:ext>
            </a:extLst>
          </p:cNvPr>
          <p:cNvSpPr>
            <a:spLocks noGrp="1"/>
          </p:cNvSpPr>
          <p:nvPr>
            <p:ph type="ctrTitle"/>
          </p:nvPr>
        </p:nvSpPr>
        <p:spPr>
          <a:xfrm>
            <a:off x="1301355" y="267757"/>
            <a:ext cx="9601196" cy="1368252"/>
          </a:xfrm>
        </p:spPr>
        <p:txBody>
          <a:bodyPr vert="horz" lIns="91440" tIns="45720" rIns="91440" bIns="45720" rtlCol="0" anchor="ctr">
            <a:normAutofit/>
          </a:bodyPr>
          <a:lstStyle/>
          <a:p>
            <a:r>
              <a:rPr lang="en-US" sz="4400" dirty="0"/>
              <a:t>Example:</a:t>
            </a:r>
          </a:p>
        </p:txBody>
      </p:sp>
      <p:sp>
        <p:nvSpPr>
          <p:cNvPr id="4" name="TextBox 3">
            <a:extLst>
              <a:ext uri="{FF2B5EF4-FFF2-40B4-BE49-F238E27FC236}">
                <a16:creationId xmlns:a16="http://schemas.microsoft.com/office/drawing/2014/main" id="{78CC8FDD-161C-49D5-8955-623ED0D1D042}"/>
              </a:ext>
            </a:extLst>
          </p:cNvPr>
          <p:cNvSpPr txBox="1"/>
          <p:nvPr/>
        </p:nvSpPr>
        <p:spPr>
          <a:xfrm>
            <a:off x="1473995" y="1741354"/>
            <a:ext cx="3153962" cy="3318936"/>
          </a:xfrm>
          <a:prstGeom prst="rect">
            <a:avLst/>
          </a:prstGeom>
        </p:spPr>
        <p:txBody>
          <a:bodyPr vert="horz" lIns="91440" tIns="45720" rIns="91440" bIns="45720" rtlCol="0" anchor="t">
            <a:normAutofit lnSpcReduction="10000"/>
          </a:bodyPr>
          <a:lstStyle/>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Dave is a DPW worker, his recent salary is below:           </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Jan -4,500 </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Feb – 4,500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Mar – 4,500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April – 4,600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May – 2,200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June – 0.00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July -0.0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Aug – 2,900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Sept – 4,600</a:t>
            </a:r>
          </a:p>
          <a:p>
            <a:pPr defTabSz="457200">
              <a:lnSpc>
                <a:spcPct val="90000"/>
              </a:lnSpc>
              <a:spcBef>
                <a:spcPct val="20000"/>
              </a:spcBef>
              <a:spcAft>
                <a:spcPts val="600"/>
              </a:spcAft>
              <a:buClr>
                <a:schemeClr val="accent1"/>
              </a:buClr>
              <a:buSzPct val="115000"/>
              <a:buFont typeface="Arial"/>
              <a:buChar char="•"/>
            </a:pPr>
            <a:r>
              <a:rPr lang="en-US" sz="1300" dirty="0">
                <a:solidFill>
                  <a:schemeClr val="tx1">
                    <a:lumMod val="85000"/>
                    <a:lumOff val="15000"/>
                  </a:schemeClr>
                </a:solidFill>
              </a:rPr>
              <a:t>Oct – 4,600</a:t>
            </a:r>
          </a:p>
          <a:p>
            <a:pPr defTabSz="457200">
              <a:lnSpc>
                <a:spcPct val="90000"/>
              </a:lnSpc>
              <a:spcBef>
                <a:spcPct val="20000"/>
              </a:spcBef>
              <a:spcAft>
                <a:spcPts val="600"/>
              </a:spcAft>
              <a:buClr>
                <a:schemeClr val="accent1"/>
              </a:buClr>
              <a:buSzPct val="115000"/>
              <a:buFont typeface="Arial"/>
              <a:buChar char="•"/>
            </a:pPr>
            <a:endParaRPr lang="en-US" sz="1300" dirty="0">
              <a:solidFill>
                <a:schemeClr val="tx1">
                  <a:lumMod val="85000"/>
                  <a:lumOff val="15000"/>
                </a:schemeClr>
              </a:solidFill>
            </a:endParaRPr>
          </a:p>
        </p:txBody>
      </p:sp>
      <p:pic>
        <p:nvPicPr>
          <p:cNvPr id="5" name="Graphic 4" descr="Bulldozer with solid fill">
            <a:extLst>
              <a:ext uri="{FF2B5EF4-FFF2-40B4-BE49-F238E27FC236}">
                <a16:creationId xmlns:a16="http://schemas.microsoft.com/office/drawing/2014/main" id="{A8446CE5-46E3-BDF4-F0B1-8CA0E07D1B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39425" y="4995863"/>
            <a:ext cx="914400" cy="914400"/>
          </a:xfrm>
          <a:prstGeom prst="rect">
            <a:avLst/>
          </a:prstGeom>
        </p:spPr>
      </p:pic>
      <p:pic>
        <p:nvPicPr>
          <p:cNvPr id="6" name="Graphic 5" descr="Wheelbarrow with solid fill">
            <a:extLst>
              <a:ext uri="{FF2B5EF4-FFF2-40B4-BE49-F238E27FC236}">
                <a16:creationId xmlns:a16="http://schemas.microsoft.com/office/drawing/2014/main" id="{E1F580B3-7895-CC38-047B-E290C9495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77551" y="5603081"/>
            <a:ext cx="914400" cy="914400"/>
          </a:xfrm>
          <a:prstGeom prst="rect">
            <a:avLst/>
          </a:prstGeom>
        </p:spPr>
      </p:pic>
      <p:pic>
        <p:nvPicPr>
          <p:cNvPr id="7" name="Graphic 6" descr="Jackhammer with solid fill">
            <a:extLst>
              <a:ext uri="{FF2B5EF4-FFF2-40B4-BE49-F238E27FC236}">
                <a16:creationId xmlns:a16="http://schemas.microsoft.com/office/drawing/2014/main" id="{A35617FB-BA6E-2A4A-F502-7B563F616A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9145" y="715566"/>
            <a:ext cx="509588" cy="509588"/>
          </a:xfrm>
          <a:prstGeom prst="rect">
            <a:avLst/>
          </a:prstGeom>
        </p:spPr>
      </p:pic>
      <p:pic>
        <p:nvPicPr>
          <p:cNvPr id="8" name="Graphic 7" descr="Traffic cone with solid fill">
            <a:extLst>
              <a:ext uri="{FF2B5EF4-FFF2-40B4-BE49-F238E27FC236}">
                <a16:creationId xmlns:a16="http://schemas.microsoft.com/office/drawing/2014/main" id="{82C1BB4B-2F1D-3A62-8A36-AF37FFE431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73879" y="5454253"/>
            <a:ext cx="914400" cy="914400"/>
          </a:xfrm>
          <a:prstGeom prst="rect">
            <a:avLst/>
          </a:prstGeom>
        </p:spPr>
      </p:pic>
      <p:pic>
        <p:nvPicPr>
          <p:cNvPr id="10" name="Graphic 9" descr="Construction worker male outline">
            <a:extLst>
              <a:ext uri="{FF2B5EF4-FFF2-40B4-BE49-F238E27FC236}">
                <a16:creationId xmlns:a16="http://schemas.microsoft.com/office/drawing/2014/main" id="{CC564E9D-1B70-9ACB-6456-733622927E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7238" y="691753"/>
            <a:ext cx="914400" cy="914400"/>
          </a:xfrm>
          <a:prstGeom prst="rect">
            <a:avLst/>
          </a:prstGeom>
        </p:spPr>
      </p:pic>
      <p:sp>
        <p:nvSpPr>
          <p:cNvPr id="12" name="Rectangle: Rounded Corners 11">
            <a:extLst>
              <a:ext uri="{FF2B5EF4-FFF2-40B4-BE49-F238E27FC236}">
                <a16:creationId xmlns:a16="http://schemas.microsoft.com/office/drawing/2014/main" id="{9405B72C-0A91-F6A0-AE24-77413B9B3266}"/>
              </a:ext>
            </a:extLst>
          </p:cNvPr>
          <p:cNvSpPr/>
          <p:nvPr/>
        </p:nvSpPr>
        <p:spPr>
          <a:xfrm>
            <a:off x="1446610" y="2952750"/>
            <a:ext cx="1160858" cy="139898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A8E71A6-1083-AB3F-60BE-44D966A01F07}"/>
              </a:ext>
            </a:extLst>
          </p:cNvPr>
          <p:cNvCxnSpPr/>
          <p:nvPr/>
        </p:nvCxnSpPr>
        <p:spPr>
          <a:xfrm flipH="1">
            <a:off x="2618184" y="3019424"/>
            <a:ext cx="1198961" cy="5631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35595C-3C0A-73FF-3D06-B1FC78823F88}"/>
              </a:ext>
            </a:extLst>
          </p:cNvPr>
          <p:cNvSpPr txBox="1"/>
          <p:nvPr/>
        </p:nvSpPr>
        <p:spPr>
          <a:xfrm>
            <a:off x="3214687" y="2667000"/>
            <a:ext cx="1726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Salary drops</a:t>
            </a:r>
          </a:p>
        </p:txBody>
      </p:sp>
      <p:sp>
        <p:nvSpPr>
          <p:cNvPr id="18" name="TextBox 17">
            <a:extLst>
              <a:ext uri="{FF2B5EF4-FFF2-40B4-BE49-F238E27FC236}">
                <a16:creationId xmlns:a16="http://schemas.microsoft.com/office/drawing/2014/main" id="{85C569AE-CF1F-BE8F-C3F2-C2463B03C747}"/>
              </a:ext>
            </a:extLst>
          </p:cNvPr>
          <p:cNvSpPr txBox="1"/>
          <p:nvPr/>
        </p:nvSpPr>
        <p:spPr>
          <a:xfrm>
            <a:off x="5328675" y="2862136"/>
            <a:ext cx="37147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He was on workers comp, Section 34 from 05/15 to 08/15</a:t>
            </a:r>
          </a:p>
        </p:txBody>
      </p:sp>
      <p:pic>
        <p:nvPicPr>
          <p:cNvPr id="19" name="Graphic 18" descr="Speaker phone with solid fill">
            <a:extLst>
              <a:ext uri="{FF2B5EF4-FFF2-40B4-BE49-F238E27FC236}">
                <a16:creationId xmlns:a16="http://schemas.microsoft.com/office/drawing/2014/main" id="{3A29D586-0016-D488-728A-792ABF29D11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537596" y="2287064"/>
            <a:ext cx="575072" cy="575072"/>
          </a:xfrm>
          <a:prstGeom prst="rect">
            <a:avLst/>
          </a:prstGeom>
        </p:spPr>
      </p:pic>
      <p:sp>
        <p:nvSpPr>
          <p:cNvPr id="20" name="TextBox 19">
            <a:extLst>
              <a:ext uri="{FF2B5EF4-FFF2-40B4-BE49-F238E27FC236}">
                <a16:creationId xmlns:a16="http://schemas.microsoft.com/office/drawing/2014/main" id="{75E1023E-C543-3B0D-4770-623E1E0D2829}"/>
              </a:ext>
            </a:extLst>
          </p:cNvPr>
          <p:cNvSpPr txBox="1"/>
          <p:nvPr/>
        </p:nvSpPr>
        <p:spPr>
          <a:xfrm>
            <a:off x="8338478" y="2004304"/>
            <a:ext cx="3512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Gets full service for that period </a:t>
            </a:r>
          </a:p>
        </p:txBody>
      </p:sp>
      <p:pic>
        <p:nvPicPr>
          <p:cNvPr id="17" name="Picture 16">
            <a:extLst>
              <a:ext uri="{FF2B5EF4-FFF2-40B4-BE49-F238E27FC236}">
                <a16:creationId xmlns:a16="http://schemas.microsoft.com/office/drawing/2014/main" id="{5B01931A-E3C0-41C9-4DBA-B9D61186B531}"/>
              </a:ext>
            </a:extLst>
          </p:cNvPr>
          <p:cNvPicPr>
            <a:picLocks noChangeAspect="1"/>
          </p:cNvPicPr>
          <p:nvPr/>
        </p:nvPicPr>
        <p:blipFill>
          <a:blip r:embed="rId17"/>
          <a:stretch>
            <a:fillRect/>
          </a:stretch>
        </p:blipFill>
        <p:spPr>
          <a:xfrm>
            <a:off x="764547" y="5471103"/>
            <a:ext cx="9190269" cy="564765"/>
          </a:xfrm>
          <a:prstGeom prst="rect">
            <a:avLst/>
          </a:prstGeom>
        </p:spPr>
      </p:pic>
      <p:sp>
        <p:nvSpPr>
          <p:cNvPr id="9" name="Explosion: 8 Points 8">
            <a:extLst>
              <a:ext uri="{FF2B5EF4-FFF2-40B4-BE49-F238E27FC236}">
                <a16:creationId xmlns:a16="http://schemas.microsoft.com/office/drawing/2014/main" id="{1F8042BD-294E-4388-3952-6599A9FC6E3A}"/>
              </a:ext>
            </a:extLst>
          </p:cNvPr>
          <p:cNvSpPr/>
          <p:nvPr/>
        </p:nvSpPr>
        <p:spPr>
          <a:xfrm>
            <a:off x="6074705" y="1703764"/>
            <a:ext cx="1726406" cy="1143638"/>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D25591-5ACF-B67C-D37F-66CECEA6ECC6}"/>
              </a:ext>
            </a:extLst>
          </p:cNvPr>
          <p:cNvSpPr txBox="1"/>
          <p:nvPr/>
        </p:nvSpPr>
        <p:spPr>
          <a:xfrm>
            <a:off x="6478574" y="2111254"/>
            <a:ext cx="907621" cy="369332"/>
          </a:xfrm>
          <a:prstGeom prst="rect">
            <a:avLst/>
          </a:prstGeom>
          <a:noFill/>
        </p:spPr>
        <p:txBody>
          <a:bodyPr wrap="none" rtlCol="0">
            <a:spAutoFit/>
          </a:bodyPr>
          <a:lstStyle/>
          <a:p>
            <a:r>
              <a:rPr lang="en-US" dirty="0"/>
              <a:t>Call HR</a:t>
            </a:r>
          </a:p>
        </p:txBody>
      </p:sp>
      <p:pic>
        <p:nvPicPr>
          <p:cNvPr id="13" name="Picture 12">
            <a:extLst>
              <a:ext uri="{FF2B5EF4-FFF2-40B4-BE49-F238E27FC236}">
                <a16:creationId xmlns:a16="http://schemas.microsoft.com/office/drawing/2014/main" id="{2BACE031-AAD8-1ECD-9FEE-53ECF657D6E4}"/>
              </a:ext>
            </a:extLst>
          </p:cNvPr>
          <p:cNvPicPr>
            <a:picLocks noChangeAspect="1"/>
          </p:cNvPicPr>
          <p:nvPr/>
        </p:nvPicPr>
        <p:blipFill>
          <a:blip r:embed="rId18"/>
          <a:stretch>
            <a:fillRect/>
          </a:stretch>
        </p:blipFill>
        <p:spPr>
          <a:xfrm>
            <a:off x="1396169" y="2052747"/>
            <a:ext cx="6249272" cy="3229426"/>
          </a:xfrm>
          <a:prstGeom prst="rect">
            <a:avLst/>
          </a:prstGeom>
        </p:spPr>
      </p:pic>
    </p:spTree>
    <p:extLst>
      <p:ext uri="{BB962C8B-B14F-4D97-AF65-F5344CB8AC3E}">
        <p14:creationId xmlns:p14="http://schemas.microsoft.com/office/powerpoint/2010/main" val="1185771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8" grpId="0"/>
      <p:bldP spid="20" grpId="0"/>
      <p:bldP spid="9"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6DD7-7B00-415E-9C7B-0B404B291899}"/>
              </a:ext>
            </a:extLst>
          </p:cNvPr>
          <p:cNvSpPr>
            <a:spLocks noGrp="1"/>
          </p:cNvSpPr>
          <p:nvPr>
            <p:ph type="ctrTitle"/>
          </p:nvPr>
        </p:nvSpPr>
        <p:spPr/>
        <p:txBody>
          <a:bodyPr/>
          <a:lstStyle/>
          <a:p>
            <a:r>
              <a:rPr lang="en-US" dirty="0"/>
              <a:t>Wait, there is more</a:t>
            </a:r>
          </a:p>
        </p:txBody>
      </p:sp>
    </p:spTree>
    <p:extLst>
      <p:ext uri="{BB962C8B-B14F-4D97-AF65-F5344CB8AC3E}">
        <p14:creationId xmlns:p14="http://schemas.microsoft.com/office/powerpoint/2010/main" val="405746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29A6-F42B-B0B0-A742-FBD3195CA626}"/>
              </a:ext>
            </a:extLst>
          </p:cNvPr>
          <p:cNvSpPr>
            <a:spLocks noGrp="1"/>
          </p:cNvSpPr>
          <p:nvPr>
            <p:ph type="title"/>
          </p:nvPr>
        </p:nvSpPr>
        <p:spPr>
          <a:xfrm>
            <a:off x="1514477" y="563032"/>
            <a:ext cx="9286871" cy="560917"/>
          </a:xfrm>
        </p:spPr>
        <p:txBody>
          <a:bodyPr>
            <a:normAutofit fontScale="90000"/>
          </a:bodyPr>
          <a:lstStyle/>
          <a:p>
            <a:r>
              <a:rPr lang="en-US" dirty="0"/>
              <a:t>Example</a:t>
            </a:r>
          </a:p>
        </p:txBody>
      </p:sp>
      <p:pic>
        <p:nvPicPr>
          <p:cNvPr id="5" name="Graphic 4" descr="Construction worker male outline">
            <a:extLst>
              <a:ext uri="{FF2B5EF4-FFF2-40B4-BE49-F238E27FC236}">
                <a16:creationId xmlns:a16="http://schemas.microsoft.com/office/drawing/2014/main" id="{04A879D7-E9F0-E921-865B-A474ED137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4652" y="564032"/>
            <a:ext cx="602673" cy="602673"/>
          </a:xfrm>
          <a:prstGeom prst="rect">
            <a:avLst/>
          </a:prstGeom>
        </p:spPr>
      </p:pic>
      <p:pic>
        <p:nvPicPr>
          <p:cNvPr id="7" name="Picture 6">
            <a:extLst>
              <a:ext uri="{FF2B5EF4-FFF2-40B4-BE49-F238E27FC236}">
                <a16:creationId xmlns:a16="http://schemas.microsoft.com/office/drawing/2014/main" id="{EBF97AE9-A1E8-1746-C86D-AE840CCA2EBE}"/>
              </a:ext>
            </a:extLst>
          </p:cNvPr>
          <p:cNvPicPr>
            <a:picLocks noChangeAspect="1"/>
          </p:cNvPicPr>
          <p:nvPr/>
        </p:nvPicPr>
        <p:blipFill>
          <a:blip r:embed="rId5"/>
          <a:stretch>
            <a:fillRect/>
          </a:stretch>
        </p:blipFill>
        <p:spPr>
          <a:xfrm>
            <a:off x="709256" y="1243006"/>
            <a:ext cx="4880264" cy="4379769"/>
          </a:xfrm>
          <a:prstGeom prst="rect">
            <a:avLst/>
          </a:prstGeom>
        </p:spPr>
      </p:pic>
      <p:sp>
        <p:nvSpPr>
          <p:cNvPr id="10" name="Oval 9">
            <a:extLst>
              <a:ext uri="{FF2B5EF4-FFF2-40B4-BE49-F238E27FC236}">
                <a16:creationId xmlns:a16="http://schemas.microsoft.com/office/drawing/2014/main" id="{DA7BF838-830B-9621-4F51-0DC9E26E2B23}"/>
              </a:ext>
            </a:extLst>
          </p:cNvPr>
          <p:cNvSpPr/>
          <p:nvPr/>
        </p:nvSpPr>
        <p:spPr>
          <a:xfrm>
            <a:off x="2291994" y="2693644"/>
            <a:ext cx="1267557" cy="14727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A020A-C9CD-29CA-EDE7-797123B842E3}"/>
              </a:ext>
            </a:extLst>
          </p:cNvPr>
          <p:cNvPicPr>
            <a:picLocks noChangeAspect="1"/>
          </p:cNvPicPr>
          <p:nvPr/>
        </p:nvPicPr>
        <p:blipFill>
          <a:blip r:embed="rId6"/>
          <a:stretch>
            <a:fillRect/>
          </a:stretch>
        </p:blipFill>
        <p:spPr>
          <a:xfrm>
            <a:off x="6012107" y="2191850"/>
            <a:ext cx="2600325" cy="2562225"/>
          </a:xfrm>
          <a:prstGeom prst="rect">
            <a:avLst/>
          </a:prstGeom>
        </p:spPr>
      </p:pic>
    </p:spTree>
    <p:extLst>
      <p:ext uri="{BB962C8B-B14F-4D97-AF65-F5344CB8AC3E}">
        <p14:creationId xmlns:p14="http://schemas.microsoft.com/office/powerpoint/2010/main" val="218898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5e3143c-24ba-49c9-bac8-d0a47677a041" xsi:nil="true"/>
    <SharedWithUsers xmlns="ccc557fc-a74a-4238-bc33-1c9fa3cc269b">
      <UserInfo>
        <DisplayName/>
        <AccountId xsi:nil="true"/>
        <AccountType/>
      </UserInfo>
    </SharedWithUsers>
    <lcf76f155ced4ddcb4097134ff3c332f xmlns="75e3143c-24ba-49c9-bac8-d0a47677a041">
      <Terms xmlns="http://schemas.microsoft.com/office/infopath/2007/PartnerControls"/>
    </lcf76f155ced4ddcb4097134ff3c332f>
    <TaxCatchAll xmlns="ccc557fc-a74a-4238-bc33-1c9fa3cc26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01F3A70B4E814AB30AA8BF50596E1D" ma:contentTypeVersion="14" ma:contentTypeDescription="Create a new document." ma:contentTypeScope="" ma:versionID="a383b60cce923c1c60e9fca1a06e25ed">
  <xsd:schema xmlns:xsd="http://www.w3.org/2001/XMLSchema" xmlns:xs="http://www.w3.org/2001/XMLSchema" xmlns:p="http://schemas.microsoft.com/office/2006/metadata/properties" xmlns:ns2="75e3143c-24ba-49c9-bac8-d0a47677a041" xmlns:ns3="ccc557fc-a74a-4238-bc33-1c9fa3cc269b" targetNamespace="http://schemas.microsoft.com/office/2006/metadata/properties" ma:root="true" ma:fieldsID="40476a775b91730e5f3d73e46ca45dfc" ns2:_="" ns3:_="">
    <xsd:import namespace="75e3143c-24ba-49c9-bac8-d0a47677a041"/>
    <xsd:import namespace="ccc557fc-a74a-4238-bc33-1c9fa3cc26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3143c-24ba-49c9-bac8-d0a47677a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4dc4fa-548a-47ef-9450-c218d156a6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557fc-a74a-4238-bc33-1c9fa3cc26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bb8451b-de8a-4d3a-86c2-6a6377f88d6c}" ma:internalName="TaxCatchAll" ma:showField="CatchAllData" ma:web="ccc557fc-a74a-4238-bc33-1c9fa3cc2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23BDD5-BE82-4E7A-9930-6085517FA6B7}">
  <ds:schemaRefs>
    <ds:schemaRef ds:uri="http://schemas.microsoft.com/office/2006/metadata/properties"/>
    <ds:schemaRef ds:uri="http://schemas.microsoft.com/office/infopath/2007/PartnerControls"/>
    <ds:schemaRef ds:uri="75e3143c-24ba-49c9-bac8-d0a47677a041"/>
    <ds:schemaRef ds:uri="ccc557fc-a74a-4238-bc33-1c9fa3cc269b"/>
  </ds:schemaRefs>
</ds:datastoreItem>
</file>

<file path=customXml/itemProps2.xml><?xml version="1.0" encoding="utf-8"?>
<ds:datastoreItem xmlns:ds="http://schemas.openxmlformats.org/officeDocument/2006/customXml" ds:itemID="{D4A13124-48F3-4D2D-9A6A-59C8BF069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3143c-24ba-49c9-bac8-d0a47677a041"/>
    <ds:schemaRef ds:uri="ccc557fc-a74a-4238-bc33-1c9fa3cc2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BF2615-436C-4E78-B484-F38B27E20B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TotalTime>
  <Words>3983</Words>
  <Application>Microsoft Office PowerPoint</Application>
  <PresentationFormat>Widescreen</PresentationFormat>
  <Paragraphs>353</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Abadi</vt:lpstr>
      <vt:lpstr>Arial</vt:lpstr>
      <vt:lpstr>Bradley Hand ITC</vt:lpstr>
      <vt:lpstr>Calibri</vt:lpstr>
      <vt:lpstr>Garamond</vt:lpstr>
      <vt:lpstr>Raleway</vt:lpstr>
      <vt:lpstr>Symbol</vt:lpstr>
      <vt:lpstr>Organic</vt:lpstr>
      <vt:lpstr>Workers Comp</vt:lpstr>
      <vt:lpstr>Workers Comp What is it?</vt:lpstr>
      <vt:lpstr>PowerPoint Presentation</vt:lpstr>
      <vt:lpstr>Why do I care?</vt:lpstr>
      <vt:lpstr>PowerPoint Presentation</vt:lpstr>
      <vt:lpstr>Common Questions</vt:lpstr>
      <vt:lpstr>Example:</vt:lpstr>
      <vt:lpstr>Wait, there is more</vt:lpstr>
      <vt:lpstr>Example</vt:lpstr>
      <vt:lpstr>PowerPoint Presentation</vt:lpstr>
      <vt:lpstr>Example</vt:lpstr>
      <vt:lpstr>Example</vt:lpstr>
      <vt:lpstr>Not everything is black and white</vt:lpstr>
      <vt:lpstr>Supplemented Time</vt:lpstr>
      <vt:lpstr>PowerPoint Presentation</vt:lpstr>
      <vt:lpstr>Example</vt:lpstr>
      <vt:lpstr>Example</vt:lpstr>
      <vt:lpstr>Not everything is black and white</vt:lpstr>
      <vt:lpstr>PowerPoint Presentation</vt:lpstr>
      <vt:lpstr>PowerPoint Presentation</vt:lpstr>
      <vt:lpstr>Summary </vt:lpstr>
      <vt:lpstr>Wait, there is even more</vt:lpstr>
      <vt:lpstr>Disability Basic </vt:lpstr>
      <vt:lpstr>Workers Comp Deductions</vt:lpstr>
      <vt:lpstr>Workers Comp Deductions</vt:lpstr>
      <vt:lpstr>PowerPoint Presentation</vt:lpstr>
      <vt:lpstr>PowerPoint Presentation</vt:lpstr>
      <vt:lpstr>PowerPoint Presentation</vt:lpstr>
      <vt:lpstr>PowerPoint Presentation</vt:lpstr>
      <vt:lpstr>Wait, there is more math</vt:lpstr>
      <vt:lpstr>PowerPoint Presentation</vt:lpstr>
      <vt:lpstr>Example</vt:lpstr>
      <vt:lpstr>Example</vt:lpstr>
      <vt:lpstr>Retro Payments</vt:lpstr>
      <vt:lpstr>Lump Sum Settlements</vt:lpstr>
      <vt:lpstr>Section 14A – 3rd Party Claims</vt:lpstr>
      <vt:lpstr>END</vt:lpstr>
    </vt:vector>
  </TitlesOfParts>
  <Company>City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Poske, Lisa</dc:creator>
  <cp:lastModifiedBy>Poske, Lisa</cp:lastModifiedBy>
  <cp:revision>616</cp:revision>
  <dcterms:created xsi:type="dcterms:W3CDTF">2024-01-04T14:23:22Z</dcterms:created>
  <dcterms:modified xsi:type="dcterms:W3CDTF">2025-12-09T04:41:15Z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0x0101002C01F3A70B4E814AB30AA8BF50596E1D</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