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46" r:id="rId1"/>
  </p:sldMasterIdLst>
  <p:notesMasterIdLst>
    <p:notesMasterId r:id="rId16"/>
  </p:notesMasterIdLst>
  <p:handoutMasterIdLst>
    <p:handoutMasterId r:id="rId17"/>
  </p:handoutMasterIdLst>
  <p:sldIdLst>
    <p:sldId id="290" r:id="rId2"/>
    <p:sldId id="382" r:id="rId3"/>
    <p:sldId id="389" r:id="rId4"/>
    <p:sldId id="384" r:id="rId5"/>
    <p:sldId id="406" r:id="rId6"/>
    <p:sldId id="316" r:id="rId7"/>
    <p:sldId id="347" r:id="rId8"/>
    <p:sldId id="396" r:id="rId9"/>
    <p:sldId id="305" r:id="rId10"/>
    <p:sldId id="395" r:id="rId11"/>
    <p:sldId id="404" r:id="rId12"/>
    <p:sldId id="387" r:id="rId13"/>
    <p:sldId id="386" r:id="rId14"/>
    <p:sldId id="405" r:id="rId15"/>
  </p:sldIdLst>
  <p:sldSz cx="12192000" cy="6858000"/>
  <p:notesSz cx="7315200" cy="96012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Roboto" panose="02000000000000000000" pitchFamily="2"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7CB829-DEE0-4067-8ED1-0C368017386A}">
          <p14:sldIdLst>
            <p14:sldId id="290"/>
          </p14:sldIdLst>
        </p14:section>
        <p14:section name="Threat landscape" id="{C3C0B274-9178-40CA-832D-B2584B6BE0BE}">
          <p14:sldIdLst>
            <p14:sldId id="382"/>
            <p14:sldId id="389"/>
            <p14:sldId id="384"/>
            <p14:sldId id="406"/>
          </p14:sldIdLst>
        </p14:section>
        <p14:section name="the cost of risk" id="{58A908DB-7239-4F5A-89CF-8CBDAC8D821D}">
          <p14:sldIdLst>
            <p14:sldId id="316"/>
            <p14:sldId id="347"/>
            <p14:sldId id="396"/>
            <p14:sldId id="305"/>
            <p14:sldId id="395"/>
          </p14:sldIdLst>
        </p14:section>
        <p14:section name="Cyber Policy Structure" id="{8EC275E0-EB58-4DFA-9EF3-83F45E5FE12F}">
          <p14:sldIdLst>
            <p14:sldId id="404"/>
            <p14:sldId id="387"/>
            <p14:sldId id="386"/>
            <p14:sldId id="405"/>
          </p14:sldIdLst>
        </p14:section>
        <p14:section name="FINAL" id="{1F6937B1-1F85-4BB7-BD21-46F8856769FA}">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es, Erin" initials="JE" lastIdx="13" clrIdx="0">
    <p:extLst>
      <p:ext uri="{19B8F6BF-5375-455C-9EA6-DF929625EA0E}">
        <p15:presenceInfo xmlns:p15="http://schemas.microsoft.com/office/powerpoint/2012/main" userId="Jones, Er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6F"/>
    <a:srgbClr val="002E45"/>
    <a:srgbClr val="FF1144"/>
    <a:srgbClr val="BDBDC0"/>
    <a:srgbClr val="CCCCCC"/>
    <a:srgbClr val="B3B3B3"/>
    <a:srgbClr val="FFCC00"/>
    <a:srgbClr val="F0F0F0"/>
    <a:srgbClr val="E1E1E2"/>
    <a:srgbClr val="E1E1E4"/>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7" autoAdjust="0"/>
    <p:restoredTop sz="83256" autoAdjust="0"/>
  </p:normalViewPr>
  <p:slideViewPr>
    <p:cSldViewPr snapToGrid="0" snapToObjects="1">
      <p:cViewPr varScale="1">
        <p:scale>
          <a:sx n="82" d="100"/>
          <a:sy n="82" d="100"/>
        </p:scale>
        <p:origin x="547" y="67"/>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698" cy="481875"/>
          </a:xfrm>
          <a:prstGeom prst="rect">
            <a:avLst/>
          </a:prstGeom>
        </p:spPr>
        <p:txBody>
          <a:bodyPr vert="horz" lIns="95564" tIns="47782" rIns="95564" bIns="47782" rtlCol="0"/>
          <a:lstStyle>
            <a:lvl1pPr algn="l">
              <a:defRPr sz="1300"/>
            </a:lvl1pPr>
          </a:lstStyle>
          <a:p>
            <a:endParaRPr lang="en-US"/>
          </a:p>
        </p:txBody>
      </p:sp>
      <p:sp>
        <p:nvSpPr>
          <p:cNvPr id="3" name="Date Placeholder 2"/>
          <p:cNvSpPr>
            <a:spLocks noGrp="1"/>
          </p:cNvSpPr>
          <p:nvPr>
            <p:ph type="dt" sz="quarter" idx="1"/>
          </p:nvPr>
        </p:nvSpPr>
        <p:spPr>
          <a:xfrm>
            <a:off x="4143832" y="0"/>
            <a:ext cx="3169698" cy="481875"/>
          </a:xfrm>
          <a:prstGeom prst="rect">
            <a:avLst/>
          </a:prstGeom>
        </p:spPr>
        <p:txBody>
          <a:bodyPr vert="horz" lIns="95564" tIns="47782" rIns="95564" bIns="47782" rtlCol="0"/>
          <a:lstStyle>
            <a:lvl1pPr algn="r">
              <a:defRPr sz="1300"/>
            </a:lvl1pPr>
          </a:lstStyle>
          <a:p>
            <a:fld id="{34282A8D-9B38-4AAF-8420-339DF87836ED}" type="datetimeFigureOut">
              <a:rPr lang="en-US" smtClean="0"/>
              <a:t>10/6/2022</a:t>
            </a:fld>
            <a:endParaRPr lang="en-US"/>
          </a:p>
        </p:txBody>
      </p:sp>
      <p:sp>
        <p:nvSpPr>
          <p:cNvPr id="4" name="Footer Placeholder 3"/>
          <p:cNvSpPr>
            <a:spLocks noGrp="1"/>
          </p:cNvSpPr>
          <p:nvPr>
            <p:ph type="ftr" sz="quarter" idx="2"/>
          </p:nvPr>
        </p:nvSpPr>
        <p:spPr>
          <a:xfrm>
            <a:off x="0" y="9119325"/>
            <a:ext cx="3169698" cy="481875"/>
          </a:xfrm>
          <a:prstGeom prst="rect">
            <a:avLst/>
          </a:prstGeom>
        </p:spPr>
        <p:txBody>
          <a:bodyPr vert="horz" lIns="95564" tIns="47782" rIns="95564" bIns="47782" rtlCol="0" anchor="b"/>
          <a:lstStyle>
            <a:lvl1pPr algn="l">
              <a:defRPr sz="1300"/>
            </a:lvl1pPr>
          </a:lstStyle>
          <a:p>
            <a:endParaRPr lang="en-US"/>
          </a:p>
        </p:txBody>
      </p:sp>
      <p:sp>
        <p:nvSpPr>
          <p:cNvPr id="5" name="Slide Number Placeholder 4"/>
          <p:cNvSpPr>
            <a:spLocks noGrp="1"/>
          </p:cNvSpPr>
          <p:nvPr>
            <p:ph type="sldNum" sz="quarter" idx="3"/>
          </p:nvPr>
        </p:nvSpPr>
        <p:spPr>
          <a:xfrm>
            <a:off x="4143832" y="9119325"/>
            <a:ext cx="3169698" cy="481875"/>
          </a:xfrm>
          <a:prstGeom prst="rect">
            <a:avLst/>
          </a:prstGeom>
        </p:spPr>
        <p:txBody>
          <a:bodyPr vert="horz" lIns="95564" tIns="47782" rIns="95564" bIns="47782" rtlCol="0" anchor="b"/>
          <a:lstStyle>
            <a:lvl1pPr algn="r">
              <a:defRPr sz="1300"/>
            </a:lvl1pPr>
          </a:lstStyle>
          <a:p>
            <a:fld id="{D0BA5CB2-C4A1-463D-B764-AD7BD8FCAF85}" type="slidenum">
              <a:rPr lang="en-US" smtClean="0"/>
              <a:t>‹#›</a:t>
            </a:fld>
            <a:endParaRPr lang="en-US"/>
          </a:p>
        </p:txBody>
      </p:sp>
    </p:spTree>
    <p:extLst>
      <p:ext uri="{BB962C8B-B14F-4D97-AF65-F5344CB8AC3E}">
        <p14:creationId xmlns:p14="http://schemas.microsoft.com/office/powerpoint/2010/main" val="2302061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63" tIns="48332" rIns="96663" bIns="48332" rtlCol="0"/>
          <a:lstStyle>
            <a:lvl1pPr algn="l">
              <a:defRPr sz="13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63" tIns="48332" rIns="96663" bIns="48332" rtlCol="0"/>
          <a:lstStyle>
            <a:lvl1pPr algn="r">
              <a:defRPr sz="1300"/>
            </a:lvl1pPr>
          </a:lstStyle>
          <a:p>
            <a:fld id="{7FE0C8B8-DC49-AF4B-BFDF-A3EDF09626E2}" type="datetimeFigureOut">
              <a:rPr lang="en-US" smtClean="0"/>
              <a:t>10/6/2022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3" tIns="48332" rIns="96663" bIns="48332" rtlCol="0" anchor="ctr"/>
          <a:lstStyle/>
          <a:p>
            <a:endParaRPr lang="en-U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63" tIns="48332" rIns="96663" bIns="483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63" tIns="48332" rIns="96663" bIns="48332"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63" tIns="48332" rIns="96663" bIns="48332" rtlCol="0" anchor="b"/>
          <a:lstStyle>
            <a:lvl1pPr algn="r">
              <a:defRPr sz="1300"/>
            </a:lvl1pPr>
          </a:lstStyle>
          <a:p>
            <a:fld id="{57A94358-F540-2C45-8874-A93C6432F8DE}" type="slidenum">
              <a:rPr lang="en-US" smtClean="0"/>
              <a:t>‹#›</a:t>
            </a:fld>
            <a:endParaRPr lang="en-US"/>
          </a:p>
        </p:txBody>
      </p:sp>
    </p:spTree>
    <p:extLst>
      <p:ext uri="{BB962C8B-B14F-4D97-AF65-F5344CB8AC3E}">
        <p14:creationId xmlns:p14="http://schemas.microsoft.com/office/powerpoint/2010/main" val="1186878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A94358-F540-2C45-8874-A93C6432F8DE}" type="slidenum">
              <a:rPr lang="en-US" smtClean="0"/>
              <a:t>1</a:t>
            </a:fld>
            <a:endParaRPr lang="en-US"/>
          </a:p>
        </p:txBody>
      </p:sp>
    </p:spTree>
    <p:extLst>
      <p:ext uri="{BB962C8B-B14F-4D97-AF65-F5344CB8AC3E}">
        <p14:creationId xmlns:p14="http://schemas.microsoft.com/office/powerpoint/2010/main" val="133761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A94358-F540-2C45-8874-A93C6432F8DE}" type="slidenum">
              <a:rPr lang="en-US" smtClean="0"/>
              <a:t>3</a:t>
            </a:fld>
            <a:endParaRPr lang="en-US"/>
          </a:p>
        </p:txBody>
      </p:sp>
    </p:spTree>
    <p:extLst>
      <p:ext uri="{BB962C8B-B14F-4D97-AF65-F5344CB8AC3E}">
        <p14:creationId xmlns:p14="http://schemas.microsoft.com/office/powerpoint/2010/main" val="86468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94358-F540-2C45-8874-A93C6432F8DE}" type="slidenum">
              <a:rPr lang="en-US" smtClean="0"/>
              <a:t>6</a:t>
            </a:fld>
            <a:endParaRPr lang="en-US"/>
          </a:p>
        </p:txBody>
      </p:sp>
    </p:spTree>
    <p:extLst>
      <p:ext uri="{BB962C8B-B14F-4D97-AF65-F5344CB8AC3E}">
        <p14:creationId xmlns:p14="http://schemas.microsoft.com/office/powerpoint/2010/main" val="2226695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A94358-F540-2C45-8874-A93C6432F8DE}" type="slidenum">
              <a:rPr lang="en-US" smtClean="0"/>
              <a:t>7</a:t>
            </a:fld>
            <a:endParaRPr lang="en-US"/>
          </a:p>
        </p:txBody>
      </p:sp>
    </p:spTree>
    <p:extLst>
      <p:ext uri="{BB962C8B-B14F-4D97-AF65-F5344CB8AC3E}">
        <p14:creationId xmlns:p14="http://schemas.microsoft.com/office/powerpoint/2010/main" val="3901614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30">
              <a:defRPr/>
            </a:pPr>
            <a:endParaRPr lang="en-US" spc="-31" dirty="0"/>
          </a:p>
          <a:p>
            <a:endParaRPr lang="en-US" dirty="0"/>
          </a:p>
          <a:p>
            <a:endParaRPr lang="en-US" dirty="0"/>
          </a:p>
        </p:txBody>
      </p:sp>
      <p:sp>
        <p:nvSpPr>
          <p:cNvPr id="4" name="Slide Number Placeholder 3"/>
          <p:cNvSpPr>
            <a:spLocks noGrp="1"/>
          </p:cNvSpPr>
          <p:nvPr>
            <p:ph type="sldNum" sz="quarter" idx="10"/>
          </p:nvPr>
        </p:nvSpPr>
        <p:spPr/>
        <p:txBody>
          <a:bodyPr/>
          <a:lstStyle/>
          <a:p>
            <a:fld id="{57A94358-F540-2C45-8874-A93C6432F8DE}" type="slidenum">
              <a:rPr lang="en-US" smtClean="0"/>
              <a:t>12</a:t>
            </a:fld>
            <a:endParaRPr lang="en-US"/>
          </a:p>
        </p:txBody>
      </p:sp>
    </p:spTree>
    <p:extLst>
      <p:ext uri="{BB962C8B-B14F-4D97-AF65-F5344CB8AC3E}">
        <p14:creationId xmlns:p14="http://schemas.microsoft.com/office/powerpoint/2010/main" val="4093289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A94358-F540-2C45-8874-A93C6432F8DE}" type="slidenum">
              <a:rPr lang="en-US" smtClean="0"/>
              <a:t>13</a:t>
            </a:fld>
            <a:endParaRPr lang="en-US"/>
          </a:p>
        </p:txBody>
      </p:sp>
    </p:spTree>
    <p:extLst>
      <p:ext uri="{BB962C8B-B14F-4D97-AF65-F5344CB8AC3E}">
        <p14:creationId xmlns:p14="http://schemas.microsoft.com/office/powerpoint/2010/main" val="2142381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2.bin"/><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oleObject" Target="../embeddings/oleObject3.bin"/><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4.bin"/><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CE08A1-C5E9-4984-BD61-841F642E305C}"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F26007-9F70-5146-8F11-6951556F9078}" type="slidenum">
              <a:rPr lang="en-US" smtClean="0"/>
              <a:pPr/>
              <a:t>‹#›</a:t>
            </a:fld>
            <a:endParaRPr lang="en-US" dirty="0"/>
          </a:p>
        </p:txBody>
      </p:sp>
    </p:spTree>
    <p:extLst>
      <p:ext uri="{BB962C8B-B14F-4D97-AF65-F5344CB8AC3E}">
        <p14:creationId xmlns:p14="http://schemas.microsoft.com/office/powerpoint/2010/main" val="321474124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CE08A1-C5E9-4984-BD61-841F642E305C}"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F26007-9F70-5146-8F11-6951556F9078}" type="slidenum">
              <a:rPr lang="en-US" smtClean="0"/>
              <a:pPr/>
              <a:t>‹#›</a:t>
            </a:fld>
            <a:endParaRPr lang="en-US" dirty="0"/>
          </a:p>
        </p:txBody>
      </p:sp>
    </p:spTree>
    <p:extLst>
      <p:ext uri="{BB962C8B-B14F-4D97-AF65-F5344CB8AC3E}">
        <p14:creationId xmlns:p14="http://schemas.microsoft.com/office/powerpoint/2010/main" val="154501869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CE08A1-C5E9-4984-BD61-841F642E305C}"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F26007-9F70-5146-8F11-6951556F9078}" type="slidenum">
              <a:rPr lang="en-US" smtClean="0"/>
              <a:pPr/>
              <a:t>‹#›</a:t>
            </a:fld>
            <a:endParaRPr lang="en-US" dirty="0"/>
          </a:p>
        </p:txBody>
      </p:sp>
    </p:spTree>
    <p:extLst>
      <p:ext uri="{BB962C8B-B14F-4D97-AF65-F5344CB8AC3E}">
        <p14:creationId xmlns:p14="http://schemas.microsoft.com/office/powerpoint/2010/main" val="380609913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3F26007-9F70-5146-8F11-6951556F9078}" type="slidenum">
              <a:rPr lang="en-US" smtClean="0"/>
              <a:pPr/>
              <a:t>‹#›</a:t>
            </a:fld>
            <a:endParaRPr lang="en-US" dirty="0"/>
          </a:p>
        </p:txBody>
      </p:sp>
    </p:spTree>
    <p:extLst>
      <p:ext uri="{BB962C8B-B14F-4D97-AF65-F5344CB8AC3E}">
        <p14:creationId xmlns:p14="http://schemas.microsoft.com/office/powerpoint/2010/main" val="333798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73100" y="2648691"/>
            <a:ext cx="10845800" cy="952254"/>
          </a:xfrm>
        </p:spPr>
        <p:txBody>
          <a:bodyPr/>
          <a:lstStyle>
            <a:lvl1pPr algn="ctr">
              <a:defRPr sz="6000" baseline="0">
                <a:solidFill>
                  <a:schemeClr val="bg2"/>
                </a:solidFill>
              </a:defRPr>
            </a:lvl1pPr>
          </a:lstStyle>
          <a:p>
            <a:r>
              <a:rPr lang="en-US" dirty="0"/>
              <a:t>Enter divider title</a:t>
            </a:r>
          </a:p>
        </p:txBody>
      </p:sp>
      <p:sp>
        <p:nvSpPr>
          <p:cNvPr id="2" name="Footer Placeholder 1"/>
          <p:cNvSpPr>
            <a:spLocks noGrp="1"/>
          </p:cNvSpPr>
          <p:nvPr>
            <p:ph type="ftr" sz="quarter" idx="10"/>
          </p:nvPr>
        </p:nvSpPr>
        <p:spPr/>
        <p:txBody>
          <a:bodyPr/>
          <a:lstStyle>
            <a:lvl1pPr>
              <a:defRPr>
                <a:solidFill>
                  <a:srgbClr val="FF194A"/>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rgbClr val="FF194A"/>
                </a:solidFill>
              </a:defRPr>
            </a:lvl1pPr>
          </a:lstStyle>
          <a:p>
            <a:fld id="{83F26007-9F70-5146-8F11-6951556F9078}" type="slidenum">
              <a:rPr lang="en-US" smtClean="0"/>
              <a:pPr/>
              <a:t>‹#›</a:t>
            </a:fld>
            <a:endParaRPr lang="en-US" dirty="0"/>
          </a:p>
        </p:txBody>
      </p:sp>
      <p:graphicFrame>
        <p:nvGraphicFramePr>
          <p:cNvPr id="6" name="Object 5">
            <a:extLst>
              <a:ext uri="{FF2B5EF4-FFF2-40B4-BE49-F238E27FC236}">
                <a16:creationId xmlns:a16="http://schemas.microsoft.com/office/drawing/2014/main" id="{0AD484C4-1ECC-40A1-93CE-B705403C3A64}"/>
              </a:ext>
            </a:extLst>
          </p:cNvPr>
          <p:cNvGraphicFramePr>
            <a:graphicFrameLocks noChangeAspect="1"/>
          </p:cNvGraphicFramePr>
          <p:nvPr userDrawn="1">
            <p:extLst>
              <p:ext uri="{D42A27DB-BD31-4B8C-83A1-F6EECF244321}">
                <p14:modId xmlns:p14="http://schemas.microsoft.com/office/powerpoint/2010/main" val="727564067"/>
              </p:ext>
            </p:extLst>
          </p:nvPr>
        </p:nvGraphicFramePr>
        <p:xfrm>
          <a:off x="-1" y="-6746"/>
          <a:ext cx="12182845" cy="6864747"/>
        </p:xfrm>
        <a:graphic>
          <a:graphicData uri="http://schemas.openxmlformats.org/presentationml/2006/ole">
            <mc:AlternateContent xmlns:mc="http://schemas.openxmlformats.org/markup-compatibility/2006">
              <mc:Choice xmlns:v="urn:schemas-microsoft-com:vml" Requires="v">
                <p:oleObj name="Image" r:id="rId2" imgW="16253640" imgH="9142560" progId="Photoshop.Image.13">
                  <p:embed/>
                </p:oleObj>
              </mc:Choice>
              <mc:Fallback>
                <p:oleObj name="Image" r:id="rId2" imgW="16253640" imgH="9142560" progId="Photoshop.Image.13">
                  <p:embed/>
                  <p:pic>
                    <p:nvPicPr>
                      <p:cNvPr id="6" name="Object 5">
                        <a:extLst>
                          <a:ext uri="{FF2B5EF4-FFF2-40B4-BE49-F238E27FC236}">
                            <a16:creationId xmlns:a16="http://schemas.microsoft.com/office/drawing/2014/main" id="{0AD484C4-1ECC-40A1-93CE-B705403C3A64}"/>
                          </a:ext>
                        </a:extLst>
                      </p:cNvPr>
                      <p:cNvPicPr/>
                      <p:nvPr/>
                    </p:nvPicPr>
                    <p:blipFill>
                      <a:blip r:embed="rId3"/>
                      <a:stretch>
                        <a:fillRect/>
                      </a:stretch>
                    </p:blipFill>
                    <p:spPr>
                      <a:xfrm>
                        <a:off x="-1" y="-6746"/>
                        <a:ext cx="12182845" cy="6864747"/>
                      </a:xfrm>
                      <a:prstGeom prst="rect">
                        <a:avLst/>
                      </a:prstGeom>
                    </p:spPr>
                  </p:pic>
                </p:oleObj>
              </mc:Fallback>
            </mc:AlternateContent>
          </a:graphicData>
        </a:graphic>
      </p:graphicFrame>
    </p:spTree>
    <p:extLst>
      <p:ext uri="{BB962C8B-B14F-4D97-AF65-F5344CB8AC3E}">
        <p14:creationId xmlns:p14="http://schemas.microsoft.com/office/powerpoint/2010/main" val="2840779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3F26007-9F70-5146-8F11-6951556F9078}"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graphicFrame>
        <p:nvGraphicFramePr>
          <p:cNvPr id="6" name="Object 5">
            <a:extLst>
              <a:ext uri="{FF2B5EF4-FFF2-40B4-BE49-F238E27FC236}">
                <a16:creationId xmlns:a16="http://schemas.microsoft.com/office/drawing/2014/main" id="{9F5BDFD7-3777-4507-B248-258B967B2015}"/>
              </a:ext>
            </a:extLst>
          </p:cNvPr>
          <p:cNvGraphicFramePr>
            <a:graphicFrameLocks noChangeAspect="1"/>
          </p:cNvGraphicFramePr>
          <p:nvPr userDrawn="1">
            <p:extLst>
              <p:ext uri="{D42A27DB-BD31-4B8C-83A1-F6EECF244321}">
                <p14:modId xmlns:p14="http://schemas.microsoft.com/office/powerpoint/2010/main" val="2642095030"/>
              </p:ext>
            </p:extLst>
          </p:nvPr>
        </p:nvGraphicFramePr>
        <p:xfrm>
          <a:off x="0" y="-6746"/>
          <a:ext cx="12182844" cy="6864746"/>
        </p:xfrm>
        <a:graphic>
          <a:graphicData uri="http://schemas.openxmlformats.org/presentationml/2006/ole">
            <mc:AlternateContent xmlns:mc="http://schemas.openxmlformats.org/markup-compatibility/2006">
              <mc:Choice xmlns:v="urn:schemas-microsoft-com:vml" Requires="v">
                <p:oleObj name="Image" r:id="rId2" imgW="16253640" imgH="9142560" progId="Photoshop.Image.13">
                  <p:embed/>
                </p:oleObj>
              </mc:Choice>
              <mc:Fallback>
                <p:oleObj name="Image" r:id="rId2" imgW="16253640" imgH="9142560" progId="Photoshop.Image.13">
                  <p:embed/>
                  <p:pic>
                    <p:nvPicPr>
                      <p:cNvPr id="6" name="Object 5">
                        <a:extLst>
                          <a:ext uri="{FF2B5EF4-FFF2-40B4-BE49-F238E27FC236}">
                            <a16:creationId xmlns:a16="http://schemas.microsoft.com/office/drawing/2014/main" id="{9F5BDFD7-3777-4507-B248-258B967B2015}"/>
                          </a:ext>
                        </a:extLst>
                      </p:cNvPr>
                      <p:cNvPicPr/>
                      <p:nvPr/>
                    </p:nvPicPr>
                    <p:blipFill>
                      <a:blip r:embed="rId3"/>
                      <a:stretch>
                        <a:fillRect/>
                      </a:stretch>
                    </p:blipFill>
                    <p:spPr>
                      <a:xfrm>
                        <a:off x="0" y="-6746"/>
                        <a:ext cx="12182844" cy="6864746"/>
                      </a:xfrm>
                      <a:prstGeom prst="rect">
                        <a:avLst/>
                      </a:prstGeom>
                    </p:spPr>
                  </p:pic>
                </p:oleObj>
              </mc:Fallback>
            </mc:AlternateContent>
          </a:graphicData>
        </a:graphic>
      </p:graphicFrame>
    </p:spTree>
    <p:extLst>
      <p:ext uri="{BB962C8B-B14F-4D97-AF65-F5344CB8AC3E}">
        <p14:creationId xmlns:p14="http://schemas.microsoft.com/office/powerpoint/2010/main" val="283032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rgbClr val="FF194A"/>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rgbClr val="FF194A"/>
                </a:solidFill>
              </a:defRPr>
            </a:lvl1pPr>
          </a:lstStyle>
          <a:p>
            <a:fld id="{83F26007-9F70-5146-8F11-6951556F9078}" type="slidenum">
              <a:rPr lang="en-US" smtClean="0"/>
              <a:pPr/>
              <a:t>‹#›</a:t>
            </a:fld>
            <a:endParaRPr lang="en-US" dirty="0"/>
          </a:p>
        </p:txBody>
      </p:sp>
      <p:sp>
        <p:nvSpPr>
          <p:cNvPr id="7" name="Title 2"/>
          <p:cNvSpPr>
            <a:spLocks noGrp="1"/>
          </p:cNvSpPr>
          <p:nvPr>
            <p:ph type="title" hasCustomPrompt="1"/>
          </p:nvPr>
        </p:nvSpPr>
        <p:spPr>
          <a:xfrm>
            <a:off x="673100" y="2648691"/>
            <a:ext cx="10845800" cy="952254"/>
          </a:xfrm>
        </p:spPr>
        <p:txBody>
          <a:bodyPr/>
          <a:lstStyle>
            <a:lvl1pPr algn="ctr">
              <a:defRPr sz="6000" baseline="0">
                <a:solidFill>
                  <a:schemeClr val="bg2"/>
                </a:solidFill>
              </a:defRPr>
            </a:lvl1pPr>
          </a:lstStyle>
          <a:p>
            <a:r>
              <a:rPr lang="en-US" dirty="0"/>
              <a:t>Enter divider title</a:t>
            </a:r>
          </a:p>
        </p:txBody>
      </p:sp>
      <p:graphicFrame>
        <p:nvGraphicFramePr>
          <p:cNvPr id="8" name="Object 7">
            <a:extLst>
              <a:ext uri="{FF2B5EF4-FFF2-40B4-BE49-F238E27FC236}">
                <a16:creationId xmlns:a16="http://schemas.microsoft.com/office/drawing/2014/main" id="{CF86D122-C468-43D9-9935-259C68692AC6}"/>
              </a:ext>
            </a:extLst>
          </p:cNvPr>
          <p:cNvGraphicFramePr>
            <a:graphicFrameLocks noChangeAspect="1"/>
          </p:cNvGraphicFramePr>
          <p:nvPr userDrawn="1">
            <p:extLst>
              <p:ext uri="{D42A27DB-BD31-4B8C-83A1-F6EECF244321}">
                <p14:modId xmlns:p14="http://schemas.microsoft.com/office/powerpoint/2010/main" val="748692405"/>
              </p:ext>
            </p:extLst>
          </p:nvPr>
        </p:nvGraphicFramePr>
        <p:xfrm>
          <a:off x="-1" y="-6746"/>
          <a:ext cx="12182845" cy="6864747"/>
        </p:xfrm>
        <a:graphic>
          <a:graphicData uri="http://schemas.openxmlformats.org/presentationml/2006/ole">
            <mc:AlternateContent xmlns:mc="http://schemas.openxmlformats.org/markup-compatibility/2006">
              <mc:Choice xmlns:v="urn:schemas-microsoft-com:vml" Requires="v">
                <p:oleObj name="Image" r:id="rId2" imgW="16253640" imgH="9142560" progId="Photoshop.Image.13">
                  <p:embed/>
                </p:oleObj>
              </mc:Choice>
              <mc:Fallback>
                <p:oleObj name="Image" r:id="rId2" imgW="16253640" imgH="9142560" progId="Photoshop.Image.13">
                  <p:embed/>
                  <p:pic>
                    <p:nvPicPr>
                      <p:cNvPr id="8" name="Object 7">
                        <a:extLst>
                          <a:ext uri="{FF2B5EF4-FFF2-40B4-BE49-F238E27FC236}">
                            <a16:creationId xmlns:a16="http://schemas.microsoft.com/office/drawing/2014/main" id="{CF86D122-C468-43D9-9935-259C68692AC6}"/>
                          </a:ext>
                        </a:extLst>
                      </p:cNvPr>
                      <p:cNvPicPr/>
                      <p:nvPr/>
                    </p:nvPicPr>
                    <p:blipFill>
                      <a:blip r:embed="rId3"/>
                      <a:stretch>
                        <a:fillRect/>
                      </a:stretch>
                    </p:blipFill>
                    <p:spPr>
                      <a:xfrm>
                        <a:off x="-1" y="-6746"/>
                        <a:ext cx="12182845" cy="6864747"/>
                      </a:xfrm>
                      <a:prstGeom prst="rect">
                        <a:avLst/>
                      </a:prstGeom>
                    </p:spPr>
                  </p:pic>
                </p:oleObj>
              </mc:Fallback>
            </mc:AlternateContent>
          </a:graphicData>
        </a:graphic>
      </p:graphicFrame>
    </p:spTree>
    <p:extLst>
      <p:ext uri="{BB962C8B-B14F-4D97-AF65-F5344CB8AC3E}">
        <p14:creationId xmlns:p14="http://schemas.microsoft.com/office/powerpoint/2010/main" val="3198102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z="800">
                <a:solidFill>
                  <a:srgbClr val="FF194A"/>
                </a:solidFill>
              </a:defRPr>
            </a:lvl1pPr>
          </a:lstStyle>
          <a:p>
            <a:endParaRPr lang="en-US" dirty="0"/>
          </a:p>
        </p:txBody>
      </p:sp>
      <p:sp>
        <p:nvSpPr>
          <p:cNvPr id="4" name="Slide Number Placeholder 3"/>
          <p:cNvSpPr>
            <a:spLocks noGrp="1"/>
          </p:cNvSpPr>
          <p:nvPr>
            <p:ph type="sldNum" sz="quarter" idx="11"/>
          </p:nvPr>
        </p:nvSpPr>
        <p:spPr/>
        <p:txBody>
          <a:bodyPr/>
          <a:lstStyle/>
          <a:p>
            <a:fld id="{83F26007-9F70-5146-8F11-6951556F9078}" type="slidenum">
              <a:rPr lang="en-US" smtClean="0"/>
              <a:pPr/>
              <a:t>‹#›</a:t>
            </a:fld>
            <a:endParaRPr lang="en-US" dirty="0"/>
          </a:p>
        </p:txBody>
      </p:sp>
      <p:sp>
        <p:nvSpPr>
          <p:cNvPr id="8" name="Title 7">
            <a:extLst>
              <a:ext uri="{FF2B5EF4-FFF2-40B4-BE49-F238E27FC236}">
                <a16:creationId xmlns:a16="http://schemas.microsoft.com/office/drawing/2014/main" id="{0C04660E-BD6A-44D0-966C-6AE29AEA96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319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CE08A1-C5E9-4984-BD61-841F642E305C}"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F26007-9F70-5146-8F11-6951556F9078}" type="slidenum">
              <a:rPr lang="en-US" smtClean="0"/>
              <a:pPr/>
              <a:t>‹#›</a:t>
            </a:fld>
            <a:endParaRPr lang="en-US" dirty="0"/>
          </a:p>
        </p:txBody>
      </p:sp>
    </p:spTree>
    <p:extLst>
      <p:ext uri="{BB962C8B-B14F-4D97-AF65-F5344CB8AC3E}">
        <p14:creationId xmlns:p14="http://schemas.microsoft.com/office/powerpoint/2010/main" val="87207597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CE08A1-C5E9-4984-BD61-841F642E305C}"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F26007-9F70-5146-8F11-6951556F9078}" type="slidenum">
              <a:rPr lang="en-US" smtClean="0"/>
              <a:pPr/>
              <a:t>‹#›</a:t>
            </a:fld>
            <a:endParaRPr lang="en-US" dirty="0"/>
          </a:p>
        </p:txBody>
      </p:sp>
    </p:spTree>
    <p:extLst>
      <p:ext uri="{BB962C8B-B14F-4D97-AF65-F5344CB8AC3E}">
        <p14:creationId xmlns:p14="http://schemas.microsoft.com/office/powerpoint/2010/main" val="24288038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CE08A1-C5E9-4984-BD61-841F642E305C}"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F26007-9F70-5146-8F11-6951556F9078}" type="slidenum">
              <a:rPr lang="en-US" smtClean="0"/>
              <a:pPr/>
              <a:t>‹#›</a:t>
            </a:fld>
            <a:endParaRPr lang="en-US" dirty="0"/>
          </a:p>
        </p:txBody>
      </p:sp>
    </p:spTree>
    <p:extLst>
      <p:ext uri="{BB962C8B-B14F-4D97-AF65-F5344CB8AC3E}">
        <p14:creationId xmlns:p14="http://schemas.microsoft.com/office/powerpoint/2010/main" val="235814516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CE08A1-C5E9-4984-BD61-841F642E305C}" type="datetimeFigureOut">
              <a:rPr lang="en-US" smtClean="0"/>
              <a:t>10/6/2022</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3F26007-9F70-5146-8F11-6951556F9078}" type="slidenum">
              <a:rPr lang="en-US" smtClean="0"/>
              <a:pPr/>
              <a:t>‹#›</a:t>
            </a:fld>
            <a:endParaRPr lang="en-US" dirty="0"/>
          </a:p>
        </p:txBody>
      </p:sp>
    </p:spTree>
    <p:extLst>
      <p:ext uri="{BB962C8B-B14F-4D97-AF65-F5344CB8AC3E}">
        <p14:creationId xmlns:p14="http://schemas.microsoft.com/office/powerpoint/2010/main" val="215057985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CE08A1-C5E9-4984-BD61-841F642E305C}" type="datetimeFigureOut">
              <a:rPr lang="en-US" smtClean="0"/>
              <a:t>10/6/2022</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F26007-9F70-5146-8F11-6951556F9078}" type="slidenum">
              <a:rPr lang="en-US" smtClean="0"/>
              <a:pPr/>
              <a:t>‹#›</a:t>
            </a:fld>
            <a:endParaRPr lang="en-US" dirty="0"/>
          </a:p>
        </p:txBody>
      </p:sp>
    </p:spTree>
    <p:extLst>
      <p:ext uri="{BB962C8B-B14F-4D97-AF65-F5344CB8AC3E}">
        <p14:creationId xmlns:p14="http://schemas.microsoft.com/office/powerpoint/2010/main" val="278186079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CE08A1-C5E9-4984-BD61-841F642E305C}" type="datetimeFigureOut">
              <a:rPr lang="en-US" smtClean="0"/>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6C1A67-B5D9-46A8-9BFC-7100A4F733C9}" type="slidenum">
              <a:rPr lang="en-US" smtClean="0"/>
              <a:t>‹#›</a:t>
            </a:fld>
            <a:endParaRPr lang="en-US"/>
          </a:p>
        </p:txBody>
      </p:sp>
    </p:spTree>
    <p:extLst>
      <p:ext uri="{BB962C8B-B14F-4D97-AF65-F5344CB8AC3E}">
        <p14:creationId xmlns:p14="http://schemas.microsoft.com/office/powerpoint/2010/main" val="3269094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CE08A1-C5E9-4984-BD61-841F642E305C}"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F26007-9F70-5146-8F11-6951556F9078}" type="slidenum">
              <a:rPr lang="en-US" smtClean="0"/>
              <a:pPr/>
              <a:t>‹#›</a:t>
            </a:fld>
            <a:endParaRPr lang="en-US" dirty="0"/>
          </a:p>
        </p:txBody>
      </p:sp>
    </p:spTree>
    <p:extLst>
      <p:ext uri="{BB962C8B-B14F-4D97-AF65-F5344CB8AC3E}">
        <p14:creationId xmlns:p14="http://schemas.microsoft.com/office/powerpoint/2010/main" val="150054162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CE08A1-C5E9-4984-BD61-841F642E305C}"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F26007-9F70-5146-8F11-6951556F9078}" type="slidenum">
              <a:rPr lang="en-US" smtClean="0"/>
              <a:pPr/>
              <a:t>‹#›</a:t>
            </a:fld>
            <a:endParaRPr lang="en-US" dirty="0"/>
          </a:p>
        </p:txBody>
      </p:sp>
    </p:spTree>
    <p:extLst>
      <p:ext uri="{BB962C8B-B14F-4D97-AF65-F5344CB8AC3E}">
        <p14:creationId xmlns:p14="http://schemas.microsoft.com/office/powerpoint/2010/main" val="184114469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E08A1-C5E9-4984-BD61-841F642E305C}" type="datetimeFigureOut">
              <a:rPr lang="en-US" smtClean="0"/>
              <a:t>10/6/2022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26007-9F70-5146-8F11-6951556F9078}" type="slidenum">
              <a:rPr lang="en-US" smtClean="0"/>
              <a:pPr/>
              <a:t>‹#›</a:t>
            </a:fld>
            <a:endParaRPr lang="en-US" dirty="0"/>
          </a:p>
        </p:txBody>
      </p:sp>
      <p:graphicFrame>
        <p:nvGraphicFramePr>
          <p:cNvPr id="7" name="Object 6">
            <a:extLst>
              <a:ext uri="{FF2B5EF4-FFF2-40B4-BE49-F238E27FC236}">
                <a16:creationId xmlns:a16="http://schemas.microsoft.com/office/drawing/2014/main" id="{86297338-B105-47EC-B829-A94732ADBB57}"/>
              </a:ext>
            </a:extLst>
          </p:cNvPr>
          <p:cNvGraphicFramePr>
            <a:graphicFrameLocks noChangeAspect="1"/>
          </p:cNvGraphicFramePr>
          <p:nvPr userDrawn="1">
            <p:extLst>
              <p:ext uri="{D42A27DB-BD31-4B8C-83A1-F6EECF244321}">
                <p14:modId xmlns:p14="http://schemas.microsoft.com/office/powerpoint/2010/main" val="3012006138"/>
              </p:ext>
            </p:extLst>
          </p:nvPr>
        </p:nvGraphicFramePr>
        <p:xfrm>
          <a:off x="0" y="0"/>
          <a:ext cx="12182845" cy="6858000"/>
        </p:xfrm>
        <a:graphic>
          <a:graphicData uri="http://schemas.openxmlformats.org/presentationml/2006/ole">
            <mc:AlternateContent xmlns:mc="http://schemas.openxmlformats.org/markup-compatibility/2006">
              <mc:Choice xmlns:v="urn:schemas-microsoft-com:vml" Requires="v">
                <p:oleObj name="Image" r:id="rId18" imgW="16253640" imgH="9142560" progId="Photoshop.Image.13">
                  <p:embed/>
                </p:oleObj>
              </mc:Choice>
              <mc:Fallback>
                <p:oleObj name="Image" r:id="rId18" imgW="16253640" imgH="9142560" progId="Photoshop.Image.13">
                  <p:embed/>
                  <p:pic>
                    <p:nvPicPr>
                      <p:cNvPr id="7" name="Object 6">
                        <a:extLst>
                          <a:ext uri="{FF2B5EF4-FFF2-40B4-BE49-F238E27FC236}">
                            <a16:creationId xmlns:a16="http://schemas.microsoft.com/office/drawing/2014/main" id="{86297338-B105-47EC-B829-A94732ADBB57}"/>
                          </a:ext>
                        </a:extLst>
                      </p:cNvPr>
                      <p:cNvPicPr/>
                      <p:nvPr/>
                    </p:nvPicPr>
                    <p:blipFill>
                      <a:blip r:embed="rId19"/>
                      <a:stretch>
                        <a:fillRect/>
                      </a:stretch>
                    </p:blipFill>
                    <p:spPr>
                      <a:xfrm>
                        <a:off x="0" y="0"/>
                        <a:ext cx="12182845" cy="6858000"/>
                      </a:xfrm>
                      <a:prstGeom prst="rect">
                        <a:avLst/>
                      </a:prstGeom>
                    </p:spPr>
                  </p:pic>
                </p:oleObj>
              </mc:Fallback>
            </mc:AlternateContent>
          </a:graphicData>
        </a:graphic>
      </p:graphicFrame>
    </p:spTree>
    <p:extLst>
      <p:ext uri="{BB962C8B-B14F-4D97-AF65-F5344CB8AC3E}">
        <p14:creationId xmlns:p14="http://schemas.microsoft.com/office/powerpoint/2010/main" val="82680931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693"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7AD534DF-56C9-40FC-992B-D4589E0DFE6B}"/>
              </a:ext>
            </a:extLst>
          </p:cNvPr>
          <p:cNvGraphicFramePr>
            <a:graphicFrameLocks noChangeAspect="1"/>
          </p:cNvGraphicFramePr>
          <p:nvPr>
            <p:extLst>
              <p:ext uri="{D42A27DB-BD31-4B8C-83A1-F6EECF244321}">
                <p14:modId xmlns:p14="http://schemas.microsoft.com/office/powerpoint/2010/main" val="1834372124"/>
              </p:ext>
            </p:extLst>
          </p:nvPr>
        </p:nvGraphicFramePr>
        <p:xfrm>
          <a:off x="0" y="-6746"/>
          <a:ext cx="12182844" cy="6864746"/>
        </p:xfrm>
        <a:graphic>
          <a:graphicData uri="http://schemas.openxmlformats.org/presentationml/2006/ole">
            <mc:AlternateContent xmlns:mc="http://schemas.openxmlformats.org/markup-compatibility/2006">
              <mc:Choice xmlns:v="urn:schemas-microsoft-com:vml" Requires="v">
                <p:oleObj name="Image" r:id="rId3" imgW="16253640" imgH="9142560" progId="Photoshop.Image.13">
                  <p:embed/>
                </p:oleObj>
              </mc:Choice>
              <mc:Fallback>
                <p:oleObj name="Image" r:id="rId3" imgW="16253640" imgH="9142560" progId="Photoshop.Image.13">
                  <p:embed/>
                  <p:pic>
                    <p:nvPicPr>
                      <p:cNvPr id="8" name="Object 7">
                        <a:extLst>
                          <a:ext uri="{FF2B5EF4-FFF2-40B4-BE49-F238E27FC236}">
                            <a16:creationId xmlns:a16="http://schemas.microsoft.com/office/drawing/2014/main" id="{7AD534DF-56C9-40FC-992B-D4589E0DFE6B}"/>
                          </a:ext>
                        </a:extLst>
                      </p:cNvPr>
                      <p:cNvPicPr/>
                      <p:nvPr/>
                    </p:nvPicPr>
                    <p:blipFill>
                      <a:blip r:embed="rId4"/>
                      <a:stretch>
                        <a:fillRect/>
                      </a:stretch>
                    </p:blipFill>
                    <p:spPr>
                      <a:xfrm>
                        <a:off x="0" y="-6746"/>
                        <a:ext cx="12182844" cy="6864746"/>
                      </a:xfrm>
                      <a:prstGeom prst="rect">
                        <a:avLst/>
                      </a:prstGeom>
                    </p:spPr>
                  </p:pic>
                </p:oleObj>
              </mc:Fallback>
            </mc:AlternateContent>
          </a:graphicData>
        </a:graphic>
      </p:graphicFrame>
      <p:sp>
        <p:nvSpPr>
          <p:cNvPr id="5" name="Title 4"/>
          <p:cNvSpPr>
            <a:spLocks noGrp="1"/>
          </p:cNvSpPr>
          <p:nvPr>
            <p:ph type="title"/>
          </p:nvPr>
        </p:nvSpPr>
        <p:spPr>
          <a:xfrm>
            <a:off x="990352" y="2849352"/>
            <a:ext cx="4685234" cy="412275"/>
          </a:xfrm>
        </p:spPr>
        <p:txBody>
          <a:bodyPr>
            <a:normAutofit fontScale="90000"/>
          </a:bodyPr>
          <a:lstStyle/>
          <a:p>
            <a:r>
              <a:rPr lang="en-US" sz="3600" dirty="0"/>
              <a:t>Discussion topics</a:t>
            </a:r>
          </a:p>
        </p:txBody>
      </p:sp>
      <p:sp>
        <p:nvSpPr>
          <p:cNvPr id="3" name="TextBox 2"/>
          <p:cNvSpPr txBox="1"/>
          <p:nvPr/>
        </p:nvSpPr>
        <p:spPr>
          <a:xfrm>
            <a:off x="6524440" y="2552550"/>
            <a:ext cx="5015917" cy="2345270"/>
          </a:xfrm>
          <a:prstGeom prst="rect">
            <a:avLst/>
          </a:prstGeom>
          <a:noFill/>
        </p:spPr>
        <p:txBody>
          <a:bodyPr wrap="square" lIns="0" tIns="0" rIns="0" bIns="0" rtlCol="0">
            <a:noAutofit/>
          </a:bodyPr>
          <a:lstStyle/>
          <a:p>
            <a:pPr marL="514350" indent="-514350">
              <a:spcAft>
                <a:spcPts val="600"/>
              </a:spcAft>
              <a:buFont typeface="+mj-lt"/>
              <a:buAutoNum type="romanUcPeriod"/>
            </a:pPr>
            <a:r>
              <a:rPr lang="en-US" dirty="0">
                <a:solidFill>
                  <a:schemeClr val="bg2"/>
                </a:solidFill>
              </a:rPr>
              <a:t>Cyber Exposures</a:t>
            </a:r>
          </a:p>
          <a:p>
            <a:pPr marL="514350" indent="-514350">
              <a:spcAft>
                <a:spcPts val="600"/>
              </a:spcAft>
              <a:buFont typeface="+mj-lt"/>
              <a:buAutoNum type="romanUcPeriod"/>
            </a:pPr>
            <a:r>
              <a:rPr lang="en-US" dirty="0">
                <a:solidFill>
                  <a:schemeClr val="bg2"/>
                </a:solidFill>
              </a:rPr>
              <a:t>Cost of Risk &amp; Claims Examples</a:t>
            </a:r>
          </a:p>
          <a:p>
            <a:pPr marL="514350" indent="-514350">
              <a:spcAft>
                <a:spcPts val="600"/>
              </a:spcAft>
              <a:buFont typeface="+mj-lt"/>
              <a:buAutoNum type="romanUcPeriod"/>
            </a:pPr>
            <a:r>
              <a:rPr lang="en-US" dirty="0">
                <a:solidFill>
                  <a:schemeClr val="bg2"/>
                </a:solidFill>
              </a:rPr>
              <a:t>Cyber Policy - Structure </a:t>
            </a:r>
            <a:endParaRPr lang="en-US" spc="-30" dirty="0">
              <a:solidFill>
                <a:schemeClr val="bg2"/>
              </a:solidFill>
            </a:endParaRPr>
          </a:p>
          <a:p>
            <a:pPr marL="514350" indent="-514350">
              <a:spcAft>
                <a:spcPts val="600"/>
              </a:spcAft>
              <a:buFont typeface="+mj-lt"/>
              <a:buAutoNum type="romanUcPeriod"/>
            </a:pPr>
            <a:r>
              <a:rPr lang="en-US" spc="-30" dirty="0">
                <a:solidFill>
                  <a:schemeClr val="bg2"/>
                </a:solidFill>
              </a:rPr>
              <a:t>Controls – Insurance Perspective</a:t>
            </a:r>
            <a:endParaRPr lang="en-US" dirty="0">
              <a:solidFill>
                <a:schemeClr val="bg2"/>
              </a:solidFill>
            </a:endParaRPr>
          </a:p>
        </p:txBody>
      </p:sp>
    </p:spTree>
    <p:extLst>
      <p:ext uri="{BB962C8B-B14F-4D97-AF65-F5344CB8AC3E}">
        <p14:creationId xmlns:p14="http://schemas.microsoft.com/office/powerpoint/2010/main" val="2431685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499" y="365125"/>
            <a:ext cx="11042301" cy="1325563"/>
          </a:xfrm>
        </p:spPr>
        <p:txBody>
          <a:bodyPr/>
          <a:lstStyle/>
          <a:p>
            <a:r>
              <a:rPr lang="en-US" dirty="0"/>
              <a:t>The cost of risk </a:t>
            </a:r>
            <a:r>
              <a:rPr lang="en-US" b="0" dirty="0"/>
              <a:t>| business continuity</a:t>
            </a:r>
          </a:p>
        </p:txBody>
      </p:sp>
      <p:graphicFrame>
        <p:nvGraphicFramePr>
          <p:cNvPr id="5" name="Table 4"/>
          <p:cNvGraphicFramePr>
            <a:graphicFrameLocks noGrp="1"/>
          </p:cNvGraphicFramePr>
          <p:nvPr>
            <p:extLst>
              <p:ext uri="{D42A27DB-BD31-4B8C-83A1-F6EECF244321}">
                <p14:modId xmlns:p14="http://schemas.microsoft.com/office/powerpoint/2010/main" val="3138132243"/>
              </p:ext>
            </p:extLst>
          </p:nvPr>
        </p:nvGraphicFramePr>
        <p:xfrm>
          <a:off x="441811" y="1315022"/>
          <a:ext cx="10856810" cy="2965572"/>
        </p:xfrm>
        <a:graphic>
          <a:graphicData uri="http://schemas.openxmlformats.org/drawingml/2006/table">
            <a:tbl>
              <a:tblPr firstRow="1" bandRow="1">
                <a:tableStyleId>{5C22544A-7EE6-4342-B048-85BDC9FD1C3A}</a:tableStyleId>
              </a:tblPr>
              <a:tblGrid>
                <a:gridCol w="4642655">
                  <a:extLst>
                    <a:ext uri="{9D8B030D-6E8A-4147-A177-3AD203B41FA5}">
                      <a16:colId xmlns:a16="http://schemas.microsoft.com/office/drawing/2014/main" val="1048140022"/>
                    </a:ext>
                  </a:extLst>
                </a:gridCol>
                <a:gridCol w="6214155">
                  <a:extLst>
                    <a:ext uri="{9D8B030D-6E8A-4147-A177-3AD203B41FA5}">
                      <a16:colId xmlns:a16="http://schemas.microsoft.com/office/drawing/2014/main" val="4253169627"/>
                    </a:ext>
                  </a:extLst>
                </a:gridCol>
              </a:tblGrid>
              <a:tr h="410390">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solidFill>
                            <a:schemeClr val="tx1"/>
                          </a:solidFill>
                          <a:latin typeface="+mn-lt"/>
                          <a:cs typeface="Arial"/>
                        </a:rPr>
                        <a:t>Investigation/Computer Forensics Fees</a:t>
                      </a:r>
                    </a:p>
                  </a:txBody>
                  <a:tcPr marL="45720" marR="45720">
                    <a:lnL w="12700" cmpd="sng">
                      <a:noFill/>
                    </a:lnL>
                    <a:lnR w="3175" cap="flat" cmpd="sng" algn="ctr">
                      <a:solidFill>
                        <a:schemeClr val="tx2"/>
                      </a:solidFill>
                      <a:prstDash val="solid"/>
                      <a:round/>
                      <a:headEnd type="none" w="med" len="med"/>
                      <a:tailEnd type="none" w="med" len="med"/>
                    </a:lnR>
                    <a:lnT w="12700" cmpd="sng">
                      <a:noFill/>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spc="-40" dirty="0">
                          <a:solidFill>
                            <a:schemeClr val="tx1"/>
                          </a:solidFill>
                          <a:latin typeface="+mn-lt"/>
                        </a:rPr>
                        <a:t>$300 - $700</a:t>
                      </a:r>
                      <a:r>
                        <a:rPr lang="en-US" sz="1400" b="0" spc="-40" baseline="0" dirty="0">
                          <a:solidFill>
                            <a:schemeClr val="tx1"/>
                          </a:solidFill>
                          <a:latin typeface="+mn-lt"/>
                        </a:rPr>
                        <a:t> per </a:t>
                      </a:r>
                      <a:r>
                        <a:rPr lang="en-US" sz="1400" b="0" spc="-40" dirty="0">
                          <a:solidFill>
                            <a:schemeClr val="tx1"/>
                          </a:solidFill>
                          <a:latin typeface="+mn-lt"/>
                        </a:rPr>
                        <a:t>hour</a:t>
                      </a:r>
                    </a:p>
                  </a:txBody>
                  <a:tcPr marR="45720">
                    <a:lnL w="3175" cap="flat" cmpd="sng" algn="ctr">
                      <a:solidFill>
                        <a:schemeClr val="tx2"/>
                      </a:solidFill>
                      <a:prstDash val="solid"/>
                      <a:round/>
                      <a:headEnd type="none" w="med" len="med"/>
                      <a:tailEnd type="none" w="med" len="med"/>
                    </a:lnL>
                    <a:lnR w="12700" cmpd="sng">
                      <a:noFill/>
                    </a:lnR>
                    <a:lnT w="12700" cmpd="sng">
                      <a:noFill/>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452154"/>
                  </a:ext>
                </a:extLst>
              </a:tr>
              <a:tr h="410390">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solidFill>
                            <a:schemeClr val="tx1"/>
                          </a:solidFill>
                          <a:latin typeface="+mn-lt"/>
                          <a:cs typeface="Arial"/>
                        </a:rPr>
                        <a:t>Cyber Extortion Ransom Demands</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spc="-40" dirty="0">
                          <a:solidFill>
                            <a:schemeClr val="tx1"/>
                          </a:solidFill>
                          <a:latin typeface="+mn-lt"/>
                        </a:rPr>
                        <a:t>Soaring to 7-figures</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0654869"/>
                  </a:ext>
                </a:extLst>
              </a:tr>
              <a:tr h="503232">
                <a:tc>
                  <a:txBody>
                    <a:bodyPr/>
                    <a:lstStyle/>
                    <a:p>
                      <a:r>
                        <a:rPr lang="en-US" sz="1400" b="1" spc="-40" dirty="0">
                          <a:solidFill>
                            <a:schemeClr val="tx1"/>
                          </a:solidFill>
                          <a:latin typeface="+mn-lt"/>
                        </a:rPr>
                        <a:t>Business Interruption Losses</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spc="-40" dirty="0">
                          <a:solidFill>
                            <a:schemeClr val="tx1"/>
                          </a:solidFill>
                          <a:latin typeface="+mn-lt"/>
                        </a:rPr>
                        <a:t>Income lost and extra expenses experienced during downtime</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099984"/>
                  </a:ext>
                </a:extLst>
              </a:tr>
              <a:tr h="410390">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solidFill>
                            <a:schemeClr val="tx1"/>
                          </a:solidFill>
                          <a:latin typeface="+mn-lt"/>
                          <a:cs typeface="Arial"/>
                        </a:rPr>
                        <a:t>Data Restoration Expenses</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0" spc="-40" dirty="0">
                          <a:solidFill>
                            <a:schemeClr val="tx1"/>
                          </a:solidFill>
                          <a:latin typeface="+mn-lt"/>
                          <a:cs typeface="Arial"/>
                        </a:rPr>
                        <a:t>$200 + per hour (Or worse if data cannot be recovered)</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135658"/>
                  </a:ext>
                </a:extLst>
              </a:tr>
              <a:tr h="410390">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solidFill>
                            <a:schemeClr val="tx1"/>
                          </a:solidFill>
                          <a:latin typeface="+mn-lt"/>
                          <a:cs typeface="Arial"/>
                        </a:rPr>
                        <a:t>Hardware Bricking/Replacement</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spc="-40" dirty="0">
                          <a:solidFill>
                            <a:schemeClr val="tx1"/>
                          </a:solidFill>
                          <a:latin typeface="+mn-lt"/>
                          <a:cs typeface="Arial"/>
                        </a:rPr>
                        <a:t>Cost of new servers, desktops, or other bricked equipment</a:t>
                      </a:r>
                      <a:endParaRPr lang="en-US" sz="1400" b="0" spc="-40" dirty="0">
                        <a:solidFill>
                          <a:schemeClr val="tx1"/>
                        </a:solidFill>
                        <a:latin typeface="+mn-lt"/>
                      </a:endParaRP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567325"/>
                  </a:ext>
                </a:extLst>
              </a:tr>
              <a:tr h="410390">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solidFill>
                            <a:schemeClr val="tx1"/>
                          </a:solidFill>
                          <a:latin typeface="+mn-lt"/>
                          <a:cs typeface="Arial"/>
                        </a:rPr>
                        <a:t>Reputational Harm / Customer Attrition</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0" spc="-40" dirty="0">
                          <a:solidFill>
                            <a:schemeClr val="tx1"/>
                          </a:solidFill>
                          <a:latin typeface="+mn-lt"/>
                          <a:cs typeface="Arial"/>
                        </a:rPr>
                        <a:t>Income lost in the months following a network recovery due to angered customers</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87799"/>
                  </a:ext>
                </a:extLst>
              </a:tr>
              <a:tr h="410390">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solidFill>
                            <a:schemeClr val="tx1"/>
                          </a:solidFill>
                          <a:latin typeface="+mn-lt"/>
                          <a:cs typeface="Arial"/>
                        </a:rPr>
                        <a:t>Utility / Toll Fraud, </a:t>
                      </a:r>
                      <a:r>
                        <a:rPr lang="en-US" sz="1400" b="1" spc="-40" dirty="0" err="1">
                          <a:solidFill>
                            <a:schemeClr val="tx1"/>
                          </a:solidFill>
                          <a:latin typeface="+mn-lt"/>
                          <a:cs typeface="Arial"/>
                        </a:rPr>
                        <a:t>Cryptojacking</a:t>
                      </a:r>
                      <a:endParaRPr lang="en-US" sz="1400" b="1" spc="-40" dirty="0">
                        <a:solidFill>
                          <a:schemeClr val="tx1"/>
                        </a:solidFill>
                        <a:latin typeface="+mn-lt"/>
                        <a:cs typeface="Arial"/>
                      </a:endParaRP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0" spc="-40" dirty="0">
                          <a:solidFill>
                            <a:schemeClr val="tx1"/>
                          </a:solidFill>
                          <a:latin typeface="+mn-lt"/>
                          <a:cs typeface="Arial"/>
                        </a:rPr>
                        <a:t>Unauthorized use of telephone systems or cloud computing environments</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3373142"/>
                  </a:ext>
                </a:extLst>
              </a:tr>
            </a:tbl>
          </a:graphicData>
        </a:graphic>
      </p:graphicFrame>
    </p:spTree>
    <p:extLst>
      <p:ext uri="{BB962C8B-B14F-4D97-AF65-F5344CB8AC3E}">
        <p14:creationId xmlns:p14="http://schemas.microsoft.com/office/powerpoint/2010/main" val="194286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2440941"/>
            <a:ext cx="10845800" cy="1292859"/>
          </a:xfrm>
        </p:spPr>
        <p:txBody>
          <a:bodyPr/>
          <a:lstStyle/>
          <a:p>
            <a:r>
              <a:rPr lang="en-US" dirty="0"/>
              <a:t>Cyber Policy</a:t>
            </a:r>
          </a:p>
        </p:txBody>
      </p:sp>
      <p:sp>
        <p:nvSpPr>
          <p:cNvPr id="6" name="TextBox 5"/>
          <p:cNvSpPr txBox="1"/>
          <p:nvPr/>
        </p:nvSpPr>
        <p:spPr>
          <a:xfrm>
            <a:off x="2760137" y="3619643"/>
            <a:ext cx="6620933" cy="829733"/>
          </a:xfrm>
          <a:prstGeom prst="rect">
            <a:avLst/>
          </a:prstGeom>
          <a:noFill/>
        </p:spPr>
        <p:txBody>
          <a:bodyPr wrap="square" lIns="0" tIns="0" rIns="0" bIns="0" rtlCol="0">
            <a:noAutofit/>
          </a:bodyPr>
          <a:lstStyle/>
          <a:p>
            <a:pPr algn="ctr"/>
            <a:r>
              <a:rPr lang="en-US" sz="3200" spc="-30" dirty="0">
                <a:solidFill>
                  <a:schemeClr val="bg2"/>
                </a:solidFill>
                <a:latin typeface="+mj-lt"/>
                <a:cs typeface="Arial Nova Light" panose="020B0304020202020204" pitchFamily="34" charset="0"/>
              </a:rPr>
              <a:t>Structure</a:t>
            </a:r>
          </a:p>
        </p:txBody>
      </p:sp>
      <p:cxnSp>
        <p:nvCxnSpPr>
          <p:cNvPr id="7" name="Straight Connector 6"/>
          <p:cNvCxnSpPr/>
          <p:nvPr/>
        </p:nvCxnSpPr>
        <p:spPr>
          <a:xfrm>
            <a:off x="2010162" y="3530307"/>
            <a:ext cx="8229600" cy="0"/>
          </a:xfrm>
          <a:prstGeom prst="line">
            <a:avLst/>
          </a:prstGeom>
          <a:ln w="3175">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4972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7870379" y="3429000"/>
            <a:ext cx="3321610" cy="1839684"/>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5" name="Rounded Rectangle 24"/>
          <p:cNvSpPr/>
          <p:nvPr/>
        </p:nvSpPr>
        <p:spPr>
          <a:xfrm>
            <a:off x="4324180" y="3429000"/>
            <a:ext cx="3321610" cy="1839684"/>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6" name="Rounded Rectangle 25"/>
          <p:cNvSpPr/>
          <p:nvPr/>
        </p:nvSpPr>
        <p:spPr>
          <a:xfrm>
            <a:off x="790010" y="3429000"/>
            <a:ext cx="3321610" cy="1839684"/>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3" name="Rounded Rectangle 22"/>
          <p:cNvSpPr/>
          <p:nvPr/>
        </p:nvSpPr>
        <p:spPr>
          <a:xfrm>
            <a:off x="7870379" y="1589315"/>
            <a:ext cx="3321610" cy="1706543"/>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2" name="Rounded Rectangle 21"/>
          <p:cNvSpPr/>
          <p:nvPr/>
        </p:nvSpPr>
        <p:spPr>
          <a:xfrm>
            <a:off x="4324180" y="1589316"/>
            <a:ext cx="3321610" cy="1706542"/>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0" name="Rounded Rectangle 9"/>
          <p:cNvSpPr/>
          <p:nvPr/>
        </p:nvSpPr>
        <p:spPr>
          <a:xfrm>
            <a:off x="790010" y="1589316"/>
            <a:ext cx="3321610" cy="1706542"/>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 name="Title 1"/>
          <p:cNvSpPr>
            <a:spLocks noGrp="1"/>
          </p:cNvSpPr>
          <p:nvPr>
            <p:ph type="title"/>
          </p:nvPr>
        </p:nvSpPr>
        <p:spPr/>
        <p:txBody>
          <a:bodyPr/>
          <a:lstStyle/>
          <a:p>
            <a:r>
              <a:rPr lang="en-US" dirty="0"/>
              <a:t>Cyber policy structure </a:t>
            </a:r>
            <a:r>
              <a:rPr lang="en-US" b="0" dirty="0"/>
              <a:t>| GENERAL COVERAGES</a:t>
            </a:r>
          </a:p>
        </p:txBody>
      </p:sp>
      <p:sp>
        <p:nvSpPr>
          <p:cNvPr id="5" name="TextBox 4"/>
          <p:cNvSpPr txBox="1"/>
          <p:nvPr/>
        </p:nvSpPr>
        <p:spPr>
          <a:xfrm>
            <a:off x="970163" y="1778591"/>
            <a:ext cx="3021140" cy="1229638"/>
          </a:xfrm>
          <a:prstGeom prst="rect">
            <a:avLst/>
          </a:prstGeom>
          <a:noFill/>
        </p:spPr>
        <p:txBody>
          <a:bodyPr wrap="square" lIns="0" tIns="0" rIns="0" bIns="0" rtlCol="0">
            <a:noAutofit/>
          </a:bodyPr>
          <a:lstStyle/>
          <a:p>
            <a:pPr lvl="0"/>
            <a:r>
              <a:rPr lang="en-US" sz="1400" b="1" spc="-30" dirty="0">
                <a:solidFill>
                  <a:schemeClr val="accent2">
                    <a:lumMod val="75000"/>
                  </a:schemeClr>
                </a:solidFill>
                <a:latin typeface="HelveticaNeueLT Std Cn"/>
              </a:rPr>
              <a:t>BREACH COSTS </a:t>
            </a:r>
          </a:p>
          <a:p>
            <a:pPr lvl="0"/>
            <a:r>
              <a:rPr lang="en-US" sz="1400" spc="-30" dirty="0">
                <a:solidFill>
                  <a:srgbClr val="000000"/>
                </a:solidFill>
              </a:rPr>
              <a:t>Covers forensic costs to identify and confirm the breach, notification costs, credit protection services fees, crisis management and public relations costs.</a:t>
            </a:r>
          </a:p>
        </p:txBody>
      </p:sp>
      <p:sp>
        <p:nvSpPr>
          <p:cNvPr id="6" name="TextBox 5"/>
          <p:cNvSpPr txBox="1"/>
          <p:nvPr/>
        </p:nvSpPr>
        <p:spPr>
          <a:xfrm>
            <a:off x="970163" y="3588131"/>
            <a:ext cx="2924887" cy="1305416"/>
          </a:xfrm>
          <a:prstGeom prst="rect">
            <a:avLst/>
          </a:prstGeom>
          <a:noFill/>
        </p:spPr>
        <p:txBody>
          <a:bodyPr wrap="square" lIns="0" tIns="0" rIns="0" bIns="0" rtlCol="0">
            <a:noAutofit/>
          </a:bodyPr>
          <a:lstStyle/>
          <a:p>
            <a:r>
              <a:rPr lang="en-US" sz="1400" b="1" spc="-30" dirty="0">
                <a:solidFill>
                  <a:schemeClr val="accent2">
                    <a:lumMod val="75000"/>
                  </a:schemeClr>
                </a:solidFill>
                <a:latin typeface="+mj-lt"/>
              </a:rPr>
              <a:t>PRIVACY &amp; NETWORK SECURITY  </a:t>
            </a:r>
          </a:p>
          <a:p>
            <a:r>
              <a:rPr lang="en-US" sz="1400" spc="-30" dirty="0"/>
              <a:t>Covers defense costs, judgements, settlements, and regulatory fines/penalties </a:t>
            </a:r>
            <a:r>
              <a:rPr lang="en-US" sz="1400" dirty="0"/>
              <a:t>arising from network security and data breach events</a:t>
            </a:r>
            <a:r>
              <a:rPr lang="en-US" sz="1400" spc="-30" dirty="0"/>
              <a:t>. </a:t>
            </a:r>
          </a:p>
        </p:txBody>
      </p:sp>
      <p:sp>
        <p:nvSpPr>
          <p:cNvPr id="16" name="TextBox 15"/>
          <p:cNvSpPr txBox="1"/>
          <p:nvPr/>
        </p:nvSpPr>
        <p:spPr>
          <a:xfrm>
            <a:off x="4520369" y="1789029"/>
            <a:ext cx="2656189" cy="1398259"/>
          </a:xfrm>
          <a:prstGeom prst="rect">
            <a:avLst/>
          </a:prstGeom>
          <a:noFill/>
        </p:spPr>
        <p:txBody>
          <a:bodyPr wrap="square" lIns="0" tIns="0" rIns="0" bIns="0" rtlCol="0">
            <a:noAutofit/>
          </a:bodyPr>
          <a:lstStyle/>
          <a:p>
            <a:r>
              <a:rPr lang="en-US" sz="1400" b="1" spc="-30" dirty="0">
                <a:solidFill>
                  <a:schemeClr val="accent2">
                    <a:lumMod val="75000"/>
                  </a:schemeClr>
                </a:solidFill>
                <a:latin typeface="+mj-lt"/>
              </a:rPr>
              <a:t>CYBER BUSINESS INTERRUPTION</a:t>
            </a:r>
          </a:p>
          <a:p>
            <a:r>
              <a:rPr lang="en-US" sz="1400" spc="-30" dirty="0"/>
              <a:t>Covers financial loss, such as business income when network-dependent revenue is interrupted.</a:t>
            </a:r>
          </a:p>
          <a:p>
            <a:r>
              <a:rPr lang="en-US" sz="1100" spc="-30" dirty="0"/>
              <a:t>*Coverage variations discussed further</a:t>
            </a:r>
          </a:p>
        </p:txBody>
      </p:sp>
      <p:sp>
        <p:nvSpPr>
          <p:cNvPr id="17" name="TextBox 16"/>
          <p:cNvSpPr txBox="1"/>
          <p:nvPr/>
        </p:nvSpPr>
        <p:spPr>
          <a:xfrm>
            <a:off x="8008166" y="1794633"/>
            <a:ext cx="2780071" cy="1117343"/>
          </a:xfrm>
          <a:prstGeom prst="rect">
            <a:avLst/>
          </a:prstGeom>
          <a:noFill/>
        </p:spPr>
        <p:txBody>
          <a:bodyPr wrap="square" lIns="0" tIns="0" rIns="0" bIns="0" rtlCol="0">
            <a:noAutofit/>
          </a:bodyPr>
          <a:lstStyle/>
          <a:p>
            <a:r>
              <a:rPr lang="en-US" sz="1400" b="1" spc="-30" dirty="0">
                <a:solidFill>
                  <a:schemeClr val="accent2">
                    <a:lumMod val="75000"/>
                  </a:schemeClr>
                </a:solidFill>
                <a:latin typeface="+mj-lt"/>
              </a:rPr>
              <a:t>DATA RESTORATION</a:t>
            </a:r>
          </a:p>
          <a:p>
            <a:r>
              <a:rPr lang="en-US" sz="1400" spc="-30" dirty="0"/>
              <a:t>Covers the costs to recreate or repair damaged or destroyed data, systems or programs.</a:t>
            </a:r>
          </a:p>
        </p:txBody>
      </p:sp>
      <p:sp>
        <p:nvSpPr>
          <p:cNvPr id="18" name="TextBox 17"/>
          <p:cNvSpPr txBox="1"/>
          <p:nvPr/>
        </p:nvSpPr>
        <p:spPr>
          <a:xfrm>
            <a:off x="4520369" y="3592586"/>
            <a:ext cx="2940275" cy="1211180"/>
          </a:xfrm>
          <a:prstGeom prst="rect">
            <a:avLst/>
          </a:prstGeom>
          <a:noFill/>
        </p:spPr>
        <p:txBody>
          <a:bodyPr wrap="square" lIns="0" tIns="0" rIns="0" bIns="0" rtlCol="0">
            <a:noAutofit/>
          </a:bodyPr>
          <a:lstStyle/>
          <a:p>
            <a:pPr lvl="0"/>
            <a:r>
              <a:rPr lang="en-US" sz="1400" b="1" spc="-30" dirty="0">
                <a:solidFill>
                  <a:schemeClr val="accent2">
                    <a:lumMod val="75000"/>
                  </a:schemeClr>
                </a:solidFill>
                <a:latin typeface="HelveticaNeueLT Std Cn"/>
              </a:rPr>
              <a:t>CYBER EXTORTION</a:t>
            </a:r>
          </a:p>
          <a:p>
            <a:pPr lvl="0"/>
            <a:r>
              <a:rPr lang="en-US" sz="1400" spc="-30" dirty="0">
                <a:solidFill>
                  <a:srgbClr val="000000"/>
                </a:solidFill>
              </a:rPr>
              <a:t>Covers the response costs and financial payments associated with network-based ransom demands.</a:t>
            </a:r>
          </a:p>
        </p:txBody>
      </p:sp>
      <p:sp>
        <p:nvSpPr>
          <p:cNvPr id="21" name="TextBox 20"/>
          <p:cNvSpPr txBox="1"/>
          <p:nvPr/>
        </p:nvSpPr>
        <p:spPr>
          <a:xfrm>
            <a:off x="8008167" y="3588131"/>
            <a:ext cx="2997548" cy="1215635"/>
          </a:xfrm>
          <a:prstGeom prst="rect">
            <a:avLst/>
          </a:prstGeom>
          <a:noFill/>
        </p:spPr>
        <p:txBody>
          <a:bodyPr wrap="square" lIns="0" tIns="0" rIns="0" bIns="0" rtlCol="0">
            <a:noAutofit/>
          </a:bodyPr>
          <a:lstStyle/>
          <a:p>
            <a:r>
              <a:rPr lang="en-US" sz="1400" b="1" spc="-30" dirty="0">
                <a:solidFill>
                  <a:schemeClr val="accent2">
                    <a:lumMod val="75000"/>
                  </a:schemeClr>
                </a:solidFill>
                <a:latin typeface="+mj-lt"/>
              </a:rPr>
              <a:t>MULTIMEDIA LIABILITY</a:t>
            </a:r>
          </a:p>
          <a:p>
            <a:r>
              <a:rPr lang="en-US" sz="1400" spc="-30" dirty="0"/>
              <a:t>Covers the costs to defend and resolve claims related to online content, such as copyright / trademark infringement.</a:t>
            </a:r>
          </a:p>
        </p:txBody>
      </p:sp>
    </p:spTree>
    <p:extLst>
      <p:ext uri="{BB962C8B-B14F-4D97-AF65-F5344CB8AC3E}">
        <p14:creationId xmlns:p14="http://schemas.microsoft.com/office/powerpoint/2010/main" val="69712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3" grpId="0" animBg="1"/>
      <p:bldP spid="22" grpId="0" animBg="1"/>
      <p:bldP spid="10" grpId="0" animBg="1"/>
      <p:bldP spid="5" grpId="0"/>
      <p:bldP spid="6" grpId="0"/>
      <p:bldP spid="16" grpId="0"/>
      <p:bldP spid="17" grpId="0"/>
      <p:bldP spid="18"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6089823" y="3490651"/>
            <a:ext cx="2743200" cy="1828800"/>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3195452" y="3490651"/>
            <a:ext cx="2743200" cy="1828800"/>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289049" y="3490651"/>
            <a:ext cx="2743200" cy="1828800"/>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6089823" y="1538361"/>
            <a:ext cx="2743200" cy="1828800"/>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3195452" y="1538361"/>
            <a:ext cx="2743200" cy="1828800"/>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89049" y="1538361"/>
            <a:ext cx="2743200" cy="1828800"/>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Cyber policy structure </a:t>
            </a:r>
            <a:r>
              <a:rPr lang="en-US" b="0" dirty="0"/>
              <a:t>I Additional Coverages</a:t>
            </a:r>
            <a:endParaRPr lang="en-US" dirty="0"/>
          </a:p>
        </p:txBody>
      </p:sp>
      <p:sp>
        <p:nvSpPr>
          <p:cNvPr id="19" name="Rounded Rectangle 18"/>
          <p:cNvSpPr/>
          <p:nvPr/>
        </p:nvSpPr>
        <p:spPr>
          <a:xfrm>
            <a:off x="8985104" y="3490651"/>
            <a:ext cx="2743200" cy="1828800"/>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8985104" y="1538361"/>
            <a:ext cx="2743200" cy="1828800"/>
          </a:xfrm>
          <a:prstGeom prst="roundRect">
            <a:avLst>
              <a:gd name="adj" fmla="val 2785"/>
            </a:avLst>
          </a:prstGeom>
          <a:solidFill>
            <a:srgbClr val="F0F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258035" y="1731001"/>
            <a:ext cx="2415211" cy="1468797"/>
          </a:xfrm>
          <a:prstGeom prst="rect">
            <a:avLst/>
          </a:prstGeom>
          <a:noFill/>
        </p:spPr>
        <p:txBody>
          <a:bodyPr wrap="square" lIns="0" tIns="0" rIns="0" bIns="0" rtlCol="0">
            <a:noAutofit/>
          </a:bodyPr>
          <a:lstStyle/>
          <a:p>
            <a:r>
              <a:rPr lang="en-US" sz="1400" b="1" spc="-30" dirty="0">
                <a:solidFill>
                  <a:schemeClr val="accent2">
                    <a:lumMod val="75000"/>
                  </a:schemeClr>
                </a:solidFill>
                <a:latin typeface="+mj-lt"/>
              </a:rPr>
              <a:t>DEPENDENT BUSINESS INTERRUPTION</a:t>
            </a:r>
          </a:p>
          <a:p>
            <a:r>
              <a:rPr lang="en-US" sz="1400" spc="-30" dirty="0"/>
              <a:t>Malicious event triggers a business interruption event at a dependent IT provider (cloud/ hosting, software, etc.).</a:t>
            </a:r>
          </a:p>
        </p:txBody>
      </p:sp>
      <p:sp>
        <p:nvSpPr>
          <p:cNvPr id="30" name="TextBox 29"/>
          <p:cNvSpPr txBox="1"/>
          <p:nvPr/>
        </p:nvSpPr>
        <p:spPr>
          <a:xfrm>
            <a:off x="438064" y="1731001"/>
            <a:ext cx="2435510" cy="1280302"/>
          </a:xfrm>
          <a:prstGeom prst="rect">
            <a:avLst/>
          </a:prstGeom>
          <a:noFill/>
        </p:spPr>
        <p:txBody>
          <a:bodyPr wrap="square" lIns="0" tIns="0" rIns="0" bIns="0" rtlCol="0">
            <a:noAutofit/>
          </a:bodyPr>
          <a:lstStyle/>
          <a:p>
            <a:r>
              <a:rPr lang="en-US" sz="1400" b="1" spc="-30" dirty="0">
                <a:solidFill>
                  <a:schemeClr val="accent2">
                    <a:lumMod val="75000"/>
                  </a:schemeClr>
                </a:solidFill>
                <a:latin typeface="+mj-lt"/>
              </a:rPr>
              <a:t>SYSTEM FAILURE</a:t>
            </a:r>
          </a:p>
          <a:p>
            <a:r>
              <a:rPr lang="en-US" sz="1400" spc="-30" dirty="0"/>
              <a:t>Non-malicious trigger business interruption coverage.</a:t>
            </a:r>
          </a:p>
        </p:txBody>
      </p:sp>
      <p:sp>
        <p:nvSpPr>
          <p:cNvPr id="31" name="TextBox 30"/>
          <p:cNvSpPr txBox="1"/>
          <p:nvPr/>
        </p:nvSpPr>
        <p:spPr>
          <a:xfrm>
            <a:off x="3309087" y="1731001"/>
            <a:ext cx="2150961" cy="1547857"/>
          </a:xfrm>
          <a:prstGeom prst="rect">
            <a:avLst/>
          </a:prstGeom>
          <a:noFill/>
        </p:spPr>
        <p:txBody>
          <a:bodyPr wrap="square" lIns="0" tIns="0" rIns="0" bIns="0" rtlCol="0">
            <a:noAutofit/>
          </a:bodyPr>
          <a:lstStyle/>
          <a:p>
            <a:r>
              <a:rPr lang="en-US" sz="1400" b="1" spc="-30" dirty="0">
                <a:solidFill>
                  <a:schemeClr val="accent2">
                    <a:lumMod val="75000"/>
                  </a:schemeClr>
                </a:solidFill>
                <a:latin typeface="+mj-lt"/>
              </a:rPr>
              <a:t>DEPENDENT SYSTEM FAILURE</a:t>
            </a:r>
          </a:p>
          <a:p>
            <a:r>
              <a:rPr lang="en-US" sz="1400" spc="-30" dirty="0"/>
              <a:t>Non-malicious trigger business interruption coverage for an event at a dependent IT provider.</a:t>
            </a:r>
          </a:p>
          <a:p>
            <a:endParaRPr lang="en-US" sz="1400" spc="-30" dirty="0"/>
          </a:p>
        </p:txBody>
      </p:sp>
      <p:sp>
        <p:nvSpPr>
          <p:cNvPr id="32" name="TextBox 31"/>
          <p:cNvSpPr txBox="1"/>
          <p:nvPr/>
        </p:nvSpPr>
        <p:spPr>
          <a:xfrm>
            <a:off x="9137806" y="1731001"/>
            <a:ext cx="2348172" cy="1061845"/>
          </a:xfrm>
          <a:prstGeom prst="rect">
            <a:avLst/>
          </a:prstGeom>
          <a:noFill/>
        </p:spPr>
        <p:txBody>
          <a:bodyPr wrap="square" lIns="0" tIns="0" rIns="0" bIns="0" rtlCol="0">
            <a:noAutofit/>
          </a:bodyPr>
          <a:lstStyle/>
          <a:p>
            <a:r>
              <a:rPr lang="en-US" sz="1400" b="1" spc="-30" dirty="0">
                <a:solidFill>
                  <a:schemeClr val="accent2">
                    <a:lumMod val="75000"/>
                  </a:schemeClr>
                </a:solidFill>
                <a:latin typeface="+mj-lt"/>
              </a:rPr>
              <a:t>SOCIAL ENGINEERING</a:t>
            </a:r>
          </a:p>
          <a:p>
            <a:r>
              <a:rPr lang="en-US" sz="1400" spc="-30" dirty="0"/>
              <a:t>Ensure no call-backs, check for coverage of ‘other property’ and scope of who’s funds are covered.</a:t>
            </a:r>
          </a:p>
        </p:txBody>
      </p:sp>
      <p:sp>
        <p:nvSpPr>
          <p:cNvPr id="33" name="TextBox 32"/>
          <p:cNvSpPr txBox="1"/>
          <p:nvPr/>
        </p:nvSpPr>
        <p:spPr>
          <a:xfrm>
            <a:off x="438064" y="3675837"/>
            <a:ext cx="2435510" cy="1530034"/>
          </a:xfrm>
          <a:prstGeom prst="rect">
            <a:avLst/>
          </a:prstGeom>
          <a:noFill/>
        </p:spPr>
        <p:txBody>
          <a:bodyPr wrap="square" lIns="0" tIns="0" rIns="0" bIns="0" rtlCol="0">
            <a:noAutofit/>
          </a:bodyPr>
          <a:lstStyle/>
          <a:p>
            <a:r>
              <a:rPr lang="en-US" sz="1400" b="1" spc="-30" dirty="0">
                <a:solidFill>
                  <a:schemeClr val="accent2">
                    <a:lumMod val="75000"/>
                  </a:schemeClr>
                </a:solidFill>
                <a:latin typeface="+mj-lt"/>
              </a:rPr>
              <a:t>CLIENT ACCOUNT/INVOICE MANIPULATION COVERAGE</a:t>
            </a:r>
          </a:p>
          <a:p>
            <a:r>
              <a:rPr lang="en-US" sz="1400" spc="-30" dirty="0"/>
              <a:t>Third-party social engineering coverage triggered by fraudulent invoices being sent from insured’s e-mail.</a:t>
            </a:r>
          </a:p>
          <a:p>
            <a:endParaRPr lang="en-US" sz="1400" spc="-30" dirty="0"/>
          </a:p>
          <a:p>
            <a:endParaRPr lang="en-US" sz="1400" spc="-30" dirty="0"/>
          </a:p>
        </p:txBody>
      </p:sp>
      <p:sp>
        <p:nvSpPr>
          <p:cNvPr id="34" name="TextBox 33"/>
          <p:cNvSpPr txBox="1"/>
          <p:nvPr/>
        </p:nvSpPr>
        <p:spPr>
          <a:xfrm>
            <a:off x="9137806" y="3675837"/>
            <a:ext cx="2563604" cy="1671967"/>
          </a:xfrm>
          <a:prstGeom prst="rect">
            <a:avLst/>
          </a:prstGeom>
          <a:noFill/>
        </p:spPr>
        <p:txBody>
          <a:bodyPr wrap="square" lIns="0" tIns="0" rIns="0" bIns="0" rtlCol="0">
            <a:noAutofit/>
          </a:bodyPr>
          <a:lstStyle/>
          <a:p>
            <a:r>
              <a:rPr lang="en-US" sz="1400" b="1" spc="-30" dirty="0">
                <a:solidFill>
                  <a:schemeClr val="accent2">
                    <a:lumMod val="75000"/>
                  </a:schemeClr>
                </a:solidFill>
                <a:latin typeface="+mj-lt"/>
              </a:rPr>
              <a:t>Non-Breach Data Laws</a:t>
            </a:r>
          </a:p>
          <a:p>
            <a:r>
              <a:rPr lang="en-US" sz="1400" spc="-30" dirty="0"/>
              <a:t>Newer coverage available to cover claims arising from the misuse of data, rather than the breach of data (CCPA).</a:t>
            </a:r>
          </a:p>
        </p:txBody>
      </p:sp>
      <p:sp>
        <p:nvSpPr>
          <p:cNvPr id="35" name="TextBox 34"/>
          <p:cNvSpPr txBox="1"/>
          <p:nvPr/>
        </p:nvSpPr>
        <p:spPr>
          <a:xfrm>
            <a:off x="3309087" y="3675837"/>
            <a:ext cx="2415211" cy="1870239"/>
          </a:xfrm>
          <a:prstGeom prst="rect">
            <a:avLst/>
          </a:prstGeom>
          <a:noFill/>
        </p:spPr>
        <p:txBody>
          <a:bodyPr wrap="square" lIns="0" tIns="0" rIns="0" bIns="0" rtlCol="0">
            <a:noAutofit/>
          </a:bodyPr>
          <a:lstStyle/>
          <a:p>
            <a:r>
              <a:rPr lang="en-US" sz="1400" b="1" spc="-30" dirty="0">
                <a:solidFill>
                  <a:schemeClr val="accent2">
                    <a:lumMod val="75000"/>
                  </a:schemeClr>
                </a:solidFill>
                <a:latin typeface="+mj-lt"/>
              </a:rPr>
              <a:t>FUNDS HELD IN ESCROW </a:t>
            </a:r>
          </a:p>
          <a:p>
            <a:r>
              <a:rPr lang="en-US" sz="1400" b="1" spc="-30" dirty="0">
                <a:solidFill>
                  <a:schemeClr val="accent2">
                    <a:lumMod val="75000"/>
                  </a:schemeClr>
                </a:solidFill>
                <a:latin typeface="+mj-lt"/>
              </a:rPr>
              <a:t>(SOCIAL ENGINEERING / PHISHING)</a:t>
            </a:r>
          </a:p>
          <a:p>
            <a:r>
              <a:rPr lang="en-US" sz="1400" spc="-30" dirty="0"/>
              <a:t>Some policy forms only cover ‘your’ funds, not the funds of others in your possession.</a:t>
            </a:r>
          </a:p>
        </p:txBody>
      </p:sp>
      <p:sp>
        <p:nvSpPr>
          <p:cNvPr id="21" name="TextBox 20">
            <a:extLst>
              <a:ext uri="{FF2B5EF4-FFF2-40B4-BE49-F238E27FC236}">
                <a16:creationId xmlns:a16="http://schemas.microsoft.com/office/drawing/2014/main" id="{66A5130B-7A6C-459E-A621-BC613E678AB8}"/>
              </a:ext>
            </a:extLst>
          </p:cNvPr>
          <p:cNvSpPr txBox="1"/>
          <p:nvPr/>
        </p:nvSpPr>
        <p:spPr>
          <a:xfrm>
            <a:off x="6243435" y="3675836"/>
            <a:ext cx="2563604" cy="1671967"/>
          </a:xfrm>
          <a:prstGeom prst="rect">
            <a:avLst/>
          </a:prstGeom>
          <a:noFill/>
        </p:spPr>
        <p:txBody>
          <a:bodyPr wrap="square" lIns="0" tIns="0" rIns="0" bIns="0" rtlCol="0">
            <a:noAutofit/>
          </a:bodyPr>
          <a:lstStyle/>
          <a:p>
            <a:r>
              <a:rPr lang="en-US" sz="1400" b="1" spc="-30" dirty="0">
                <a:solidFill>
                  <a:schemeClr val="accent2">
                    <a:lumMod val="75000"/>
                  </a:schemeClr>
                </a:solidFill>
                <a:latin typeface="+mj-lt"/>
              </a:rPr>
              <a:t>UTILITY FRAUD</a:t>
            </a:r>
          </a:p>
          <a:p>
            <a:r>
              <a:rPr lang="en-US" sz="1400" spc="-30" dirty="0"/>
              <a:t>Telephone toll fraud, </a:t>
            </a:r>
            <a:r>
              <a:rPr lang="en-US" sz="1400" spc="-30" dirty="0" err="1"/>
              <a:t>Cryptojacking</a:t>
            </a:r>
            <a:r>
              <a:rPr lang="en-US" sz="1400" spc="-30" dirty="0"/>
              <a:t>; Unauthorized use of your systems.</a:t>
            </a:r>
          </a:p>
        </p:txBody>
      </p:sp>
    </p:spTree>
    <p:extLst>
      <p:ext uri="{BB962C8B-B14F-4D97-AF65-F5344CB8AC3E}">
        <p14:creationId xmlns:p14="http://schemas.microsoft.com/office/powerpoint/2010/main" val="24255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3" grpId="0" animBg="1"/>
      <p:bldP spid="22" grpId="0" animBg="1"/>
      <p:bldP spid="10" grpId="0" animBg="1"/>
      <p:bldP spid="19" grpId="0" animBg="1"/>
      <p:bldP spid="20" grpId="0" animBg="1"/>
      <p:bldP spid="29" grpId="0"/>
      <p:bldP spid="30" grpId="0"/>
      <p:bldP spid="31" grpId="0"/>
      <p:bldP spid="32" grpId="0"/>
      <p:bldP spid="33" grpId="0"/>
      <p:bldP spid="34" grpId="0"/>
      <p:bldP spid="35"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1F91A-7A7E-44FB-84D2-6A1FC6512344}"/>
              </a:ext>
            </a:extLst>
          </p:cNvPr>
          <p:cNvSpPr>
            <a:spLocks noGrp="1"/>
          </p:cNvSpPr>
          <p:nvPr>
            <p:ph type="title"/>
          </p:nvPr>
        </p:nvSpPr>
        <p:spPr/>
        <p:txBody>
          <a:bodyPr>
            <a:normAutofit/>
          </a:bodyPr>
          <a:lstStyle/>
          <a:p>
            <a:r>
              <a:rPr lang="en-US" dirty="0"/>
              <a:t>Controls/Loss Prevention – Insurance U/W Perspective</a:t>
            </a:r>
          </a:p>
        </p:txBody>
      </p:sp>
      <p:sp>
        <p:nvSpPr>
          <p:cNvPr id="4" name="Content Placeholder 3">
            <a:extLst>
              <a:ext uri="{FF2B5EF4-FFF2-40B4-BE49-F238E27FC236}">
                <a16:creationId xmlns:a16="http://schemas.microsoft.com/office/drawing/2014/main" id="{DC7F0BC3-2946-4FDC-8F59-73EA3DF1FC50}"/>
              </a:ext>
            </a:extLst>
          </p:cNvPr>
          <p:cNvSpPr>
            <a:spLocks noGrp="1"/>
          </p:cNvSpPr>
          <p:nvPr>
            <p:ph idx="1"/>
          </p:nvPr>
        </p:nvSpPr>
        <p:spPr/>
        <p:txBody>
          <a:bodyPr>
            <a:normAutofit/>
          </a:bodyPr>
          <a:lstStyle/>
          <a:p>
            <a:r>
              <a:rPr lang="en-US" sz="2000" dirty="0"/>
              <a:t>Remote Desktop Protocol (Estimate half of Ransomware events stem from open RDP ports)</a:t>
            </a:r>
          </a:p>
          <a:p>
            <a:pPr lvl="1"/>
            <a:r>
              <a:rPr lang="en-US" sz="2000" dirty="0"/>
              <a:t>Unused ports closed</a:t>
            </a:r>
          </a:p>
          <a:p>
            <a:pPr lvl="1"/>
            <a:r>
              <a:rPr lang="en-US" sz="2000" dirty="0"/>
              <a:t>Open ports protected with MFA</a:t>
            </a:r>
          </a:p>
          <a:p>
            <a:r>
              <a:rPr lang="en-US" sz="2000" dirty="0">
                <a:highlight>
                  <a:srgbClr val="FFFF00"/>
                </a:highlight>
              </a:rPr>
              <a:t>MFA – Multi Factor Authentication </a:t>
            </a:r>
            <a:r>
              <a:rPr lang="en-US" sz="2000" dirty="0"/>
              <a:t>(thumbprint, text, phone token, </a:t>
            </a:r>
            <a:r>
              <a:rPr lang="en-US" sz="2000" dirty="0" err="1"/>
              <a:t>etc</a:t>
            </a:r>
            <a:r>
              <a:rPr lang="en-US" sz="2000" dirty="0"/>
              <a:t>). Network access, email access, software access.</a:t>
            </a:r>
          </a:p>
          <a:p>
            <a:r>
              <a:rPr lang="en-US" sz="2000" dirty="0"/>
              <a:t>Data management strategy – store and segregate by sensitivity of data. </a:t>
            </a:r>
          </a:p>
          <a:p>
            <a:pPr lvl="1"/>
            <a:r>
              <a:rPr lang="en-US" sz="1600" dirty="0"/>
              <a:t>Multiple servers and redundancy in client data. One breach should not wipe out all data in one spot. </a:t>
            </a:r>
          </a:p>
          <a:p>
            <a:pPr lvl="1"/>
            <a:r>
              <a:rPr lang="en-US" sz="1600" dirty="0"/>
              <a:t>If outsourcing data management, put proper controls in place for access and segregation. </a:t>
            </a:r>
          </a:p>
          <a:p>
            <a:r>
              <a:rPr lang="en-US" sz="2000" dirty="0"/>
              <a:t>Endpoint Detection and Response (EDR) monitor any device connected to a network (doors and windows to a network). Can contain malicious activity to one device. </a:t>
            </a:r>
          </a:p>
          <a:p>
            <a:r>
              <a:rPr lang="en-US" sz="2000" dirty="0"/>
              <a:t>Regular backups. Daily and segregation. 3-2-1. 3 Copies, 2 devices/media types, 1 off premises. </a:t>
            </a:r>
          </a:p>
          <a:p>
            <a:r>
              <a:rPr lang="en-US" sz="2000" dirty="0"/>
              <a:t>Attitude toward risk management. One person accountable? Open to suggestions? </a:t>
            </a:r>
          </a:p>
          <a:p>
            <a:endParaRPr lang="en-US" sz="2000" dirty="0"/>
          </a:p>
        </p:txBody>
      </p:sp>
      <p:sp>
        <p:nvSpPr>
          <p:cNvPr id="3" name="Slide Number Placeholder 2">
            <a:extLst>
              <a:ext uri="{FF2B5EF4-FFF2-40B4-BE49-F238E27FC236}">
                <a16:creationId xmlns:a16="http://schemas.microsoft.com/office/drawing/2014/main" id="{4AE2D414-FF3F-445B-8C66-B764D414AE57}"/>
              </a:ext>
            </a:extLst>
          </p:cNvPr>
          <p:cNvSpPr>
            <a:spLocks noGrp="1"/>
          </p:cNvSpPr>
          <p:nvPr>
            <p:ph type="sldNum" sz="quarter" idx="12"/>
          </p:nvPr>
        </p:nvSpPr>
        <p:spPr/>
        <p:txBody>
          <a:bodyPr/>
          <a:lstStyle/>
          <a:p>
            <a:fld id="{83F26007-9F70-5146-8F11-6951556F9078}" type="slidenum">
              <a:rPr lang="en-US" smtClean="0"/>
              <a:pPr/>
              <a:t>14</a:t>
            </a:fld>
            <a:endParaRPr lang="en-US" dirty="0"/>
          </a:p>
        </p:txBody>
      </p:sp>
    </p:spTree>
    <p:extLst>
      <p:ext uri="{BB962C8B-B14F-4D97-AF65-F5344CB8AC3E}">
        <p14:creationId xmlns:p14="http://schemas.microsoft.com/office/powerpoint/2010/main" val="3084270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Cyber Exposures</a:t>
            </a:r>
          </a:p>
        </p:txBody>
      </p:sp>
    </p:spTree>
    <p:extLst>
      <p:ext uri="{BB962C8B-B14F-4D97-AF65-F5344CB8AC3E}">
        <p14:creationId xmlns:p14="http://schemas.microsoft.com/office/powerpoint/2010/main" val="4112008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30CA63C-CE9D-42E6-ADC1-DE5D86302390}"/>
              </a:ext>
            </a:extLst>
          </p:cNvPr>
          <p:cNvSpPr/>
          <p:nvPr/>
        </p:nvSpPr>
        <p:spPr>
          <a:xfrm>
            <a:off x="5667970" y="760165"/>
            <a:ext cx="6524030" cy="5640636"/>
          </a:xfrm>
          <a:prstGeom prst="rect">
            <a:avLst/>
          </a:prstGeom>
          <a:solidFill>
            <a:schemeClr val="bg1">
              <a:alpha val="9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ounded Rectangle 35"/>
          <p:cNvSpPr/>
          <p:nvPr/>
        </p:nvSpPr>
        <p:spPr>
          <a:xfrm>
            <a:off x="6080350" y="3173574"/>
            <a:ext cx="5362349" cy="1371600"/>
          </a:xfrm>
          <a:prstGeom prst="roundRect">
            <a:avLst>
              <a:gd name="adj" fmla="val 1578"/>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6080351" y="4780665"/>
            <a:ext cx="5362348" cy="1371600"/>
          </a:xfrm>
          <a:prstGeom prst="roundRect">
            <a:avLst>
              <a:gd name="adj" fmla="val 1578"/>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Threat landscape </a:t>
            </a:r>
            <a:r>
              <a:rPr lang="en-US" b="0" dirty="0"/>
              <a:t>| risks &amp; exposures</a:t>
            </a:r>
          </a:p>
        </p:txBody>
      </p:sp>
      <p:sp>
        <p:nvSpPr>
          <p:cNvPr id="26" name="Rounded Rectangle 25"/>
          <p:cNvSpPr/>
          <p:nvPr/>
        </p:nvSpPr>
        <p:spPr>
          <a:xfrm>
            <a:off x="6080351" y="1605612"/>
            <a:ext cx="5362348" cy="1371600"/>
          </a:xfrm>
          <a:prstGeom prst="roundRect">
            <a:avLst>
              <a:gd name="adj" fmla="val 1578"/>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6524139" y="1743105"/>
            <a:ext cx="4257553" cy="541921"/>
          </a:xfrm>
          <a:prstGeom prst="rect">
            <a:avLst/>
          </a:prstGeom>
          <a:noFill/>
        </p:spPr>
        <p:txBody>
          <a:bodyPr wrap="square" lIns="0" tIns="0" rIns="0" bIns="0" rtlCol="0">
            <a:noAutofit/>
          </a:bodyPr>
          <a:lstStyle/>
          <a:p>
            <a:pPr>
              <a:lnSpc>
                <a:spcPct val="95000"/>
              </a:lnSpc>
            </a:pPr>
            <a:r>
              <a:rPr lang="en-US" sz="1600" b="1" spc="-30" dirty="0">
                <a:solidFill>
                  <a:schemeClr val="accent2">
                    <a:lumMod val="75000"/>
                  </a:schemeClr>
                </a:solidFill>
                <a:latin typeface="+mj-lt"/>
                <a:cs typeface="Arial Nova Light" panose="020B0304020202020204" pitchFamily="34" charset="0"/>
              </a:rPr>
              <a:t>Data Loss &amp; Extortion</a:t>
            </a:r>
          </a:p>
        </p:txBody>
      </p:sp>
      <p:sp>
        <p:nvSpPr>
          <p:cNvPr id="28" name="TextBox 27"/>
          <p:cNvSpPr txBox="1"/>
          <p:nvPr/>
        </p:nvSpPr>
        <p:spPr>
          <a:xfrm>
            <a:off x="6540918" y="2007639"/>
            <a:ext cx="4901781" cy="933643"/>
          </a:xfrm>
          <a:prstGeom prst="rect">
            <a:avLst/>
          </a:prstGeom>
          <a:noFill/>
        </p:spPr>
        <p:txBody>
          <a:bodyPr wrap="square" lIns="0" tIns="0" rIns="0" bIns="0" rtlCol="0">
            <a:noAutofit/>
          </a:bodyPr>
          <a:lstStyle/>
          <a:p>
            <a:r>
              <a:rPr lang="en-US" sz="1300" spc="-30" dirty="0">
                <a:cs typeface="Arial Nova Light" panose="020B0304020202020204" pitchFamily="34" charset="0"/>
              </a:rPr>
              <a:t>Computer Forensics Expenses</a:t>
            </a:r>
          </a:p>
          <a:p>
            <a:r>
              <a:rPr lang="en-US" sz="1300" spc="-30" dirty="0">
                <a:cs typeface="Arial Nova Light" panose="020B0304020202020204" pitchFamily="34" charset="0"/>
              </a:rPr>
              <a:t>Cyber Extortion / Ransomware Payments</a:t>
            </a:r>
          </a:p>
          <a:p>
            <a:r>
              <a:rPr lang="en-US" sz="1300" spc="-30" dirty="0">
                <a:cs typeface="Arial Nova Light" panose="020B0304020202020204" pitchFamily="34" charset="0"/>
              </a:rPr>
              <a:t>Data loss and Restoration</a:t>
            </a:r>
          </a:p>
          <a:p>
            <a:endParaRPr lang="en-US" sz="1300" spc="-30" dirty="0">
              <a:cs typeface="Arial Nova Light" panose="020B0304020202020204" pitchFamily="34" charset="0"/>
            </a:endParaRPr>
          </a:p>
        </p:txBody>
      </p:sp>
      <p:sp>
        <p:nvSpPr>
          <p:cNvPr id="29" name="TextBox 28"/>
          <p:cNvSpPr txBox="1"/>
          <p:nvPr/>
        </p:nvSpPr>
        <p:spPr>
          <a:xfrm>
            <a:off x="6524138" y="3331754"/>
            <a:ext cx="5210312" cy="324785"/>
          </a:xfrm>
          <a:prstGeom prst="rect">
            <a:avLst/>
          </a:prstGeom>
          <a:noFill/>
        </p:spPr>
        <p:txBody>
          <a:bodyPr wrap="square" lIns="0" tIns="0" rIns="0" bIns="0" rtlCol="0">
            <a:noAutofit/>
          </a:bodyPr>
          <a:lstStyle/>
          <a:p>
            <a:pPr>
              <a:lnSpc>
                <a:spcPct val="95000"/>
              </a:lnSpc>
            </a:pPr>
            <a:r>
              <a:rPr lang="en-US" sz="1600" b="1" spc="-30" dirty="0">
                <a:solidFill>
                  <a:schemeClr val="accent2">
                    <a:lumMod val="75000"/>
                  </a:schemeClr>
                </a:solidFill>
                <a:latin typeface="+mj-lt"/>
                <a:cs typeface="Arial Nova Light" panose="020B0304020202020204" pitchFamily="34" charset="0"/>
              </a:rPr>
              <a:t>SOCIAL ENGINEERING &amp; INVOICE MANIPULATION</a:t>
            </a:r>
          </a:p>
        </p:txBody>
      </p:sp>
      <p:sp>
        <p:nvSpPr>
          <p:cNvPr id="30" name="TextBox 29"/>
          <p:cNvSpPr txBox="1"/>
          <p:nvPr/>
        </p:nvSpPr>
        <p:spPr>
          <a:xfrm>
            <a:off x="6540918" y="3625385"/>
            <a:ext cx="4901782" cy="756370"/>
          </a:xfrm>
          <a:prstGeom prst="rect">
            <a:avLst/>
          </a:prstGeom>
          <a:noFill/>
        </p:spPr>
        <p:txBody>
          <a:bodyPr wrap="square" lIns="0" tIns="0" rIns="0" bIns="0" rtlCol="0">
            <a:noAutofit/>
          </a:bodyPr>
          <a:lstStyle/>
          <a:p>
            <a:r>
              <a:rPr lang="en-US" sz="1300" spc="-30" dirty="0">
                <a:cs typeface="Arial Nova Light" panose="020B0304020202020204" pitchFamily="34" charset="0"/>
              </a:rPr>
              <a:t>Fraudulent instructions inducing employees to wire funds</a:t>
            </a:r>
          </a:p>
          <a:p>
            <a:r>
              <a:rPr lang="en-US" sz="1300" spc="-30" dirty="0">
                <a:cs typeface="Arial Nova Light" panose="020B0304020202020204" pitchFamily="34" charset="0"/>
              </a:rPr>
              <a:t>Disguised communications posing as </a:t>
            </a:r>
            <a:r>
              <a:rPr lang="en-US" sz="1300" b="1" spc="-30" dirty="0">
                <a:cs typeface="Arial Nova Light" panose="020B0304020202020204" pitchFamily="34" charset="0"/>
              </a:rPr>
              <a:t>YOU</a:t>
            </a:r>
            <a:r>
              <a:rPr lang="en-US" sz="1300" spc="-30" dirty="0">
                <a:cs typeface="Arial Nova Light" panose="020B0304020202020204" pitchFamily="34" charset="0"/>
              </a:rPr>
              <a:t> inducing customers</a:t>
            </a:r>
          </a:p>
          <a:p>
            <a:endParaRPr lang="en-US" sz="1300" spc="-30" dirty="0">
              <a:cs typeface="Arial Nova Light" panose="020B0304020202020204" pitchFamily="34" charset="0"/>
            </a:endParaRPr>
          </a:p>
        </p:txBody>
      </p:sp>
      <p:sp>
        <p:nvSpPr>
          <p:cNvPr id="31" name="TextBox 30"/>
          <p:cNvSpPr txBox="1"/>
          <p:nvPr/>
        </p:nvSpPr>
        <p:spPr>
          <a:xfrm>
            <a:off x="6492609" y="4949697"/>
            <a:ext cx="4808166" cy="314925"/>
          </a:xfrm>
          <a:prstGeom prst="rect">
            <a:avLst/>
          </a:prstGeom>
          <a:noFill/>
        </p:spPr>
        <p:txBody>
          <a:bodyPr wrap="square" lIns="0" tIns="0" rIns="0" bIns="0" rtlCol="0">
            <a:noAutofit/>
          </a:bodyPr>
          <a:lstStyle/>
          <a:p>
            <a:pPr>
              <a:lnSpc>
                <a:spcPct val="95000"/>
              </a:lnSpc>
            </a:pPr>
            <a:r>
              <a:rPr lang="en-US" sz="1600" b="1" spc="-30" dirty="0">
                <a:solidFill>
                  <a:schemeClr val="accent2">
                    <a:lumMod val="75000"/>
                  </a:schemeClr>
                </a:solidFill>
                <a:latin typeface="+mj-lt"/>
                <a:cs typeface="Arial Nova Light" panose="020B0304020202020204" pitchFamily="34" charset="0"/>
              </a:rPr>
              <a:t>BUSINESS INTERRUPTION / DEPENDENT BI</a:t>
            </a:r>
          </a:p>
        </p:txBody>
      </p:sp>
      <p:sp>
        <p:nvSpPr>
          <p:cNvPr id="32" name="TextBox 31"/>
          <p:cNvSpPr txBox="1"/>
          <p:nvPr/>
        </p:nvSpPr>
        <p:spPr>
          <a:xfrm>
            <a:off x="6540918" y="5217339"/>
            <a:ext cx="4901782" cy="780763"/>
          </a:xfrm>
          <a:prstGeom prst="rect">
            <a:avLst/>
          </a:prstGeom>
          <a:noFill/>
        </p:spPr>
        <p:txBody>
          <a:bodyPr wrap="square" lIns="0" tIns="0" rIns="0" bIns="0" rtlCol="0">
            <a:noAutofit/>
          </a:bodyPr>
          <a:lstStyle/>
          <a:p>
            <a:r>
              <a:rPr lang="en-US" sz="1300" spc="-30" dirty="0">
                <a:cs typeface="Arial Nova Light" panose="020B0304020202020204" pitchFamily="34" charset="0"/>
              </a:rPr>
              <a:t>Malicious attack or system failure affecting </a:t>
            </a:r>
            <a:r>
              <a:rPr lang="en-US" sz="1300" b="1" spc="-30" dirty="0">
                <a:cs typeface="Arial Nova Light" panose="020B0304020202020204" pitchFamily="34" charset="0"/>
              </a:rPr>
              <a:t>YOUR</a:t>
            </a:r>
            <a:r>
              <a:rPr lang="en-US" sz="1300" spc="-30" dirty="0">
                <a:cs typeface="Arial Nova Light" panose="020B0304020202020204" pitchFamily="34" charset="0"/>
              </a:rPr>
              <a:t> network</a:t>
            </a:r>
          </a:p>
          <a:p>
            <a:r>
              <a:rPr lang="en-US" sz="1300" spc="-30" dirty="0">
                <a:cs typeface="Arial Nova Light" panose="020B0304020202020204" pitchFamily="34" charset="0"/>
              </a:rPr>
              <a:t>Malicious attack or system failure affecting a</a:t>
            </a:r>
            <a:r>
              <a:rPr lang="en-US" sz="1300" b="1" spc="-30" dirty="0">
                <a:cs typeface="Arial Nova Light" panose="020B0304020202020204" pitchFamily="34" charset="0"/>
              </a:rPr>
              <a:t> DEPENDENT PROVIDER</a:t>
            </a:r>
          </a:p>
          <a:p>
            <a:r>
              <a:rPr lang="en-US" sz="1300" spc="-30" dirty="0">
                <a:cs typeface="Arial Nova Light" panose="020B0304020202020204" pitchFamily="34" charset="0"/>
              </a:rPr>
              <a:t>Oftentimes a result of </a:t>
            </a:r>
            <a:r>
              <a:rPr lang="en-US" sz="1300" b="1" spc="-30" dirty="0">
                <a:cs typeface="Arial Nova Light" panose="020B0304020202020204" pitchFamily="34" charset="0"/>
              </a:rPr>
              <a:t>RANSOMWARE</a:t>
            </a:r>
            <a:r>
              <a:rPr lang="en-US" sz="1300" spc="-30" dirty="0">
                <a:cs typeface="Arial Nova Light" panose="020B0304020202020204" pitchFamily="34" charset="0"/>
              </a:rPr>
              <a:t> attacks</a:t>
            </a: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505" y="5072382"/>
            <a:ext cx="706318" cy="719109"/>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2505" y="1880668"/>
            <a:ext cx="714843" cy="719109"/>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2505" y="3463517"/>
            <a:ext cx="724437" cy="719109"/>
          </a:xfrm>
          <a:prstGeom prst="rect">
            <a:avLst/>
          </a:prstGeom>
        </p:spPr>
      </p:pic>
      <p:sp>
        <p:nvSpPr>
          <p:cNvPr id="19" name="Rectangle 18"/>
          <p:cNvSpPr/>
          <p:nvPr/>
        </p:nvSpPr>
        <p:spPr>
          <a:xfrm>
            <a:off x="436530" y="1175795"/>
            <a:ext cx="3748526" cy="427750"/>
          </a:xfrm>
          <a:prstGeom prst="rect">
            <a:avLst/>
          </a:prstGeom>
        </p:spPr>
        <p:txBody>
          <a:bodyPr wrap="none" lIns="0" tIns="0" rIns="0" bIns="0">
            <a:noAutofit/>
          </a:bodyPr>
          <a:lstStyle/>
          <a:p>
            <a:r>
              <a:rPr lang="en-US" sz="2400" b="1" dirty="0">
                <a:solidFill>
                  <a:schemeClr val="accent6"/>
                </a:solidFill>
                <a:latin typeface="+mj-lt"/>
              </a:rPr>
              <a:t>DATA RISK</a:t>
            </a:r>
          </a:p>
        </p:txBody>
      </p:sp>
      <p:sp>
        <p:nvSpPr>
          <p:cNvPr id="20" name="TextBox 19"/>
          <p:cNvSpPr txBox="1"/>
          <p:nvPr/>
        </p:nvSpPr>
        <p:spPr>
          <a:xfrm>
            <a:off x="457550" y="1559119"/>
            <a:ext cx="3913753" cy="4841682"/>
          </a:xfrm>
          <a:prstGeom prst="rect">
            <a:avLst/>
          </a:prstGeom>
          <a:noFill/>
        </p:spPr>
        <p:txBody>
          <a:bodyPr wrap="square" lIns="0" tIns="0" rIns="0" bIns="0" rtlCol="0">
            <a:noAutofit/>
          </a:bodyPr>
          <a:lstStyle/>
          <a:p>
            <a:r>
              <a:rPr lang="en-US" sz="1400" b="1" dirty="0">
                <a:latin typeface="+mj-lt"/>
              </a:rPr>
              <a:t>PERSONALLY IDENTIFIABLE INFORMATION (PII)</a:t>
            </a:r>
          </a:p>
          <a:p>
            <a:r>
              <a:rPr lang="en-US" sz="1400" spc="-40" dirty="0"/>
              <a:t>Social security numbers, drivers license numbers, bank account information, online account user names, passwords and health insurance information.</a:t>
            </a:r>
          </a:p>
          <a:p>
            <a:endParaRPr lang="en-US" sz="1100" b="1" spc="-40" dirty="0"/>
          </a:p>
          <a:p>
            <a:endParaRPr lang="en-US" sz="1100" b="1" spc="-40" dirty="0"/>
          </a:p>
          <a:p>
            <a:r>
              <a:rPr lang="en-US" sz="1400" b="1" dirty="0">
                <a:latin typeface="+mj-lt"/>
              </a:rPr>
              <a:t>PROTECTED HEALTH INFORMATION (PHI)</a:t>
            </a:r>
          </a:p>
          <a:p>
            <a:r>
              <a:rPr lang="en-US" sz="1400" spc="-40" dirty="0"/>
              <a:t>Any information about health status, provision of health care, or payment for health care that can be linked to a specific individual.</a:t>
            </a:r>
          </a:p>
          <a:p>
            <a:endParaRPr lang="en-US" sz="1100" b="1" spc="-40" dirty="0"/>
          </a:p>
          <a:p>
            <a:endParaRPr lang="en-US" sz="1100" b="1" spc="-40" dirty="0"/>
          </a:p>
          <a:p>
            <a:r>
              <a:rPr lang="en-US" sz="1400" b="1" dirty="0">
                <a:latin typeface="+mj-lt"/>
              </a:rPr>
              <a:t>PAYMENT CARD INFORMATION (PCI)</a:t>
            </a:r>
          </a:p>
          <a:p>
            <a:r>
              <a:rPr lang="en-US" sz="1400" spc="-40" dirty="0"/>
              <a:t>Debit and credit card information such as the primary account number, cardholder name, expiration date and service code.</a:t>
            </a:r>
          </a:p>
          <a:p>
            <a:endParaRPr lang="en-US" sz="1400" spc="-40" dirty="0"/>
          </a:p>
          <a:p>
            <a:r>
              <a:rPr lang="en-US" sz="1400" b="1" dirty="0"/>
              <a:t>CONFIDENTIAL CORPORATE INFORMATION</a:t>
            </a:r>
          </a:p>
          <a:p>
            <a:r>
              <a:rPr lang="en-US" sz="1400" spc="-40" dirty="0"/>
              <a:t>Confidential information entrusted by third-parties, oftentimes subject to non-disclosure or confidentiality agreements.</a:t>
            </a:r>
          </a:p>
          <a:p>
            <a:endParaRPr lang="en-US" sz="1400" spc="-40" dirty="0"/>
          </a:p>
          <a:p>
            <a:endParaRPr lang="en-US" sz="1400" spc="-40" dirty="0"/>
          </a:p>
          <a:p>
            <a:endParaRPr lang="en-US" sz="1100" dirty="0"/>
          </a:p>
        </p:txBody>
      </p:sp>
      <p:sp>
        <p:nvSpPr>
          <p:cNvPr id="21" name="Rectangle 20">
            <a:extLst>
              <a:ext uri="{FF2B5EF4-FFF2-40B4-BE49-F238E27FC236}">
                <a16:creationId xmlns:a16="http://schemas.microsoft.com/office/drawing/2014/main" id="{E81E11E7-93EE-4F5B-8ACF-A8DFFCAFACEB}"/>
              </a:ext>
            </a:extLst>
          </p:cNvPr>
          <p:cNvSpPr/>
          <p:nvPr/>
        </p:nvSpPr>
        <p:spPr>
          <a:xfrm>
            <a:off x="6236111" y="1177474"/>
            <a:ext cx="3748526" cy="427750"/>
          </a:xfrm>
          <a:prstGeom prst="rect">
            <a:avLst/>
          </a:prstGeom>
        </p:spPr>
        <p:txBody>
          <a:bodyPr wrap="none" lIns="0" tIns="0" rIns="0" bIns="0">
            <a:noAutofit/>
          </a:bodyPr>
          <a:lstStyle/>
          <a:p>
            <a:r>
              <a:rPr lang="en-US" sz="2400" b="1" dirty="0">
                <a:solidFill>
                  <a:schemeClr val="accent6"/>
                </a:solidFill>
                <a:latin typeface="+mj-lt"/>
              </a:rPr>
              <a:t>OPERATIONAL RISK</a:t>
            </a:r>
          </a:p>
        </p:txBody>
      </p:sp>
    </p:spTree>
    <p:extLst>
      <p:ext uri="{BB962C8B-B14F-4D97-AF65-F5344CB8AC3E}">
        <p14:creationId xmlns:p14="http://schemas.microsoft.com/office/powerpoint/2010/main" val="309017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8" fill="hold" grpId="0" nodeType="clickEffect">
                                  <p:stCondLst>
                                    <p:cond delay="0"/>
                                  </p:stCondLst>
                                  <p:childTnLst>
                                    <p:animEffect transition="out" filter="wipe(left)">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8" fill="hold" grpId="1" nodeType="clickEffect">
                                  <p:stCondLst>
                                    <p:cond delay="0"/>
                                  </p:stCondLst>
                                  <p:childTnLst>
                                    <p:animEffect transition="out" filter="wipe(left)">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36" grpId="0" animBg="1"/>
      <p:bldP spid="37" grpId="0" animBg="1"/>
      <p:bldP spid="26" grpId="0" animBg="1"/>
      <p:bldP spid="27" grpId="0"/>
      <p:bldP spid="28" grpId="0"/>
      <p:bldP spid="29" grpId="0"/>
      <p:bldP spid="30" grpId="0"/>
      <p:bldP spid="31" grpId="0"/>
      <p:bldP spid="32"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0704607-807C-422D-89A4-5880B5B7D6F0}"/>
              </a:ext>
            </a:extLst>
          </p:cNvPr>
          <p:cNvSpPr/>
          <p:nvPr/>
        </p:nvSpPr>
        <p:spPr>
          <a:xfrm>
            <a:off x="7616146" y="1382648"/>
            <a:ext cx="3456456" cy="4739269"/>
          </a:xfrm>
          <a:prstGeom prst="rect">
            <a:avLst/>
          </a:prstGeom>
          <a:solidFill>
            <a:schemeClr val="bg1">
              <a:alpha val="9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B132F51-C5AD-458B-97AD-7889A33E85A1}"/>
              </a:ext>
            </a:extLst>
          </p:cNvPr>
          <p:cNvSpPr/>
          <p:nvPr/>
        </p:nvSpPr>
        <p:spPr>
          <a:xfrm>
            <a:off x="4165542" y="1627182"/>
            <a:ext cx="3456456" cy="4739269"/>
          </a:xfrm>
          <a:prstGeom prst="rect">
            <a:avLst/>
          </a:prstGeom>
          <a:solidFill>
            <a:schemeClr val="bg1">
              <a:alpha val="9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7787625" y="2155217"/>
            <a:ext cx="3160698" cy="3683200"/>
          </a:xfrm>
          <a:prstGeom prst="roundRect">
            <a:avLst>
              <a:gd name="adj" fmla="val 1578"/>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4318342" y="2155216"/>
            <a:ext cx="3255527" cy="3692359"/>
          </a:xfrm>
          <a:prstGeom prst="roundRect">
            <a:avLst>
              <a:gd name="adj" fmla="val 1578"/>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876425" y="2155217"/>
            <a:ext cx="3237710" cy="3692360"/>
          </a:xfrm>
          <a:prstGeom prst="roundRect">
            <a:avLst>
              <a:gd name="adj" fmla="val 1578"/>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Data-RISK expenses</a:t>
            </a:r>
          </a:p>
        </p:txBody>
      </p:sp>
      <p:sp>
        <p:nvSpPr>
          <p:cNvPr id="6" name="TextBox 5"/>
          <p:cNvSpPr txBox="1"/>
          <p:nvPr/>
        </p:nvSpPr>
        <p:spPr>
          <a:xfrm>
            <a:off x="1287917" y="3007851"/>
            <a:ext cx="2693871" cy="707306"/>
          </a:xfrm>
          <a:prstGeom prst="rect">
            <a:avLst/>
          </a:prstGeom>
          <a:noFill/>
        </p:spPr>
        <p:txBody>
          <a:bodyPr wrap="square" lIns="0" tIns="0" rIns="0" bIns="0" rtlCol="0">
            <a:noAutofit/>
          </a:bodyPr>
          <a:lstStyle/>
          <a:p>
            <a:pPr>
              <a:lnSpc>
                <a:spcPct val="95000"/>
              </a:lnSpc>
            </a:pPr>
            <a:r>
              <a:rPr lang="en-US" b="1" spc="-30" dirty="0">
                <a:solidFill>
                  <a:schemeClr val="accent2">
                    <a:lumMod val="75000"/>
                  </a:schemeClr>
                </a:solidFill>
                <a:latin typeface="+mj-lt"/>
                <a:cs typeface="Arial Nova Light" panose="020B0304020202020204" pitchFamily="34" charset="0"/>
              </a:rPr>
              <a:t>NOTIFICATION</a:t>
            </a:r>
            <a:r>
              <a:rPr lang="en-US" spc="-30" dirty="0">
                <a:solidFill>
                  <a:schemeClr val="accent2">
                    <a:lumMod val="75000"/>
                  </a:schemeClr>
                </a:solidFill>
                <a:latin typeface="+mj-lt"/>
                <a:cs typeface="Arial Nova Light" panose="020B0304020202020204" pitchFamily="34" charset="0"/>
              </a:rPr>
              <a:t> AND </a:t>
            </a:r>
            <a:r>
              <a:rPr lang="en-US" b="1" spc="-30" dirty="0">
                <a:solidFill>
                  <a:schemeClr val="accent2">
                    <a:lumMod val="75000"/>
                  </a:schemeClr>
                </a:solidFill>
                <a:latin typeface="+mj-lt"/>
                <a:cs typeface="Arial Nova Light" panose="020B0304020202020204" pitchFamily="34" charset="0"/>
              </a:rPr>
              <a:t>IDENTITY MONITORING</a:t>
            </a:r>
          </a:p>
        </p:txBody>
      </p:sp>
      <p:sp>
        <p:nvSpPr>
          <p:cNvPr id="7" name="TextBox 6"/>
          <p:cNvSpPr txBox="1"/>
          <p:nvPr/>
        </p:nvSpPr>
        <p:spPr>
          <a:xfrm>
            <a:off x="876425" y="3738416"/>
            <a:ext cx="3213315" cy="2109161"/>
          </a:xfrm>
          <a:prstGeom prst="rect">
            <a:avLst/>
          </a:prstGeom>
          <a:noFill/>
        </p:spPr>
        <p:txBody>
          <a:bodyPr wrap="square" lIns="0" tIns="0" rIns="0" bIns="0" rtlCol="0">
            <a:noAutofit/>
          </a:bodyPr>
          <a:lstStyle/>
          <a:p>
            <a:pPr>
              <a:spcAft>
                <a:spcPts val="200"/>
              </a:spcAft>
            </a:pPr>
            <a:r>
              <a:rPr lang="en-US" sz="1400" spc="-30" dirty="0">
                <a:cs typeface="Arial Nova Light" panose="020B0304020202020204" pitchFamily="34" charset="0"/>
              </a:rPr>
              <a:t>Costs to identify size/scope of event</a:t>
            </a:r>
          </a:p>
          <a:p>
            <a:pPr>
              <a:spcAft>
                <a:spcPts val="200"/>
              </a:spcAft>
            </a:pPr>
            <a:r>
              <a:rPr lang="en-US" sz="1400" spc="-30" dirty="0">
                <a:cs typeface="Arial Nova Light" panose="020B0304020202020204" pitchFamily="34" charset="0"/>
              </a:rPr>
              <a:t>Costs to notify affected individuals</a:t>
            </a:r>
          </a:p>
          <a:p>
            <a:pPr>
              <a:spcAft>
                <a:spcPts val="200"/>
              </a:spcAft>
            </a:pPr>
            <a:r>
              <a:rPr lang="en-US" sz="1400" spc="-30" dirty="0">
                <a:cs typeface="Arial Nova Light" panose="020B0304020202020204" pitchFamily="34" charset="0"/>
              </a:rPr>
              <a:t>Costs to provide credit/identity monitoring</a:t>
            </a:r>
          </a:p>
          <a:p>
            <a:pPr>
              <a:spcAft>
                <a:spcPts val="200"/>
              </a:spcAft>
            </a:pPr>
            <a:r>
              <a:rPr lang="en-US" sz="1400" spc="-30" dirty="0">
                <a:cs typeface="Arial Nova Light" panose="020B0304020202020204" pitchFamily="34" charset="0"/>
              </a:rPr>
              <a:t>Costs to work with regulators</a:t>
            </a:r>
          </a:p>
          <a:p>
            <a:pPr>
              <a:spcAft>
                <a:spcPts val="200"/>
              </a:spcAft>
            </a:pPr>
            <a:r>
              <a:rPr lang="en-US" sz="1400" spc="-30" dirty="0">
                <a:cs typeface="Arial Nova Light" panose="020B0304020202020204" pitchFamily="34" charset="0"/>
              </a:rPr>
              <a:t>50 different state data breach laws</a:t>
            </a:r>
          </a:p>
          <a:p>
            <a:pPr>
              <a:spcAft>
                <a:spcPts val="200"/>
              </a:spcAft>
            </a:pPr>
            <a:r>
              <a:rPr lang="en-US" sz="1400" spc="-30" dirty="0">
                <a:cs typeface="Arial Nova Light" panose="020B0304020202020204" pitchFamily="34" charset="0"/>
              </a:rPr>
              <a:t>      - HIPAA</a:t>
            </a:r>
          </a:p>
          <a:p>
            <a:pPr>
              <a:spcAft>
                <a:spcPts val="200"/>
              </a:spcAft>
            </a:pPr>
            <a:r>
              <a:rPr lang="en-US" sz="1400" spc="-30" dirty="0">
                <a:cs typeface="Arial Nova Light" panose="020B0304020202020204" pitchFamily="34" charset="0"/>
              </a:rPr>
              <a:t>      - NY DFS</a:t>
            </a:r>
          </a:p>
          <a:p>
            <a:pPr>
              <a:spcAft>
                <a:spcPts val="200"/>
              </a:spcAft>
            </a:pPr>
            <a:r>
              <a:rPr lang="en-US" sz="1400" spc="-30" dirty="0">
                <a:cs typeface="Arial Nova Light" panose="020B0304020202020204" pitchFamily="34" charset="0"/>
              </a:rPr>
              <a:t>*Exposure not outsourced with cloud providers*</a:t>
            </a:r>
          </a:p>
        </p:txBody>
      </p:sp>
      <p:sp>
        <p:nvSpPr>
          <p:cNvPr id="8" name="TextBox 7"/>
          <p:cNvSpPr txBox="1"/>
          <p:nvPr/>
        </p:nvSpPr>
        <p:spPr>
          <a:xfrm>
            <a:off x="4575151" y="3007851"/>
            <a:ext cx="3046846" cy="550368"/>
          </a:xfrm>
          <a:prstGeom prst="rect">
            <a:avLst/>
          </a:prstGeom>
          <a:noFill/>
        </p:spPr>
        <p:txBody>
          <a:bodyPr wrap="square" lIns="0" tIns="0" rIns="0" bIns="0" rtlCol="0">
            <a:noAutofit/>
          </a:bodyPr>
          <a:lstStyle/>
          <a:p>
            <a:pPr>
              <a:lnSpc>
                <a:spcPct val="95000"/>
              </a:lnSpc>
            </a:pPr>
            <a:r>
              <a:rPr lang="en-US" sz="2000" b="1" spc="-30" dirty="0">
                <a:solidFill>
                  <a:schemeClr val="accent2">
                    <a:lumMod val="75000"/>
                  </a:schemeClr>
                </a:solidFill>
                <a:latin typeface="+mj-lt"/>
                <a:cs typeface="Arial Nova Light" panose="020B0304020202020204" pitchFamily="34" charset="0"/>
              </a:rPr>
              <a:t>PCI FINES / PENALTIES / ASSESSMENTS</a:t>
            </a:r>
          </a:p>
        </p:txBody>
      </p:sp>
      <p:sp>
        <p:nvSpPr>
          <p:cNvPr id="9" name="TextBox 8"/>
          <p:cNvSpPr txBox="1"/>
          <p:nvPr/>
        </p:nvSpPr>
        <p:spPr>
          <a:xfrm>
            <a:off x="4327891" y="3738416"/>
            <a:ext cx="3221914" cy="2067489"/>
          </a:xfrm>
          <a:prstGeom prst="rect">
            <a:avLst/>
          </a:prstGeom>
          <a:noFill/>
        </p:spPr>
        <p:txBody>
          <a:bodyPr wrap="square" lIns="0" tIns="0" rIns="0" bIns="0" rtlCol="0">
            <a:noAutofit/>
          </a:bodyPr>
          <a:lstStyle/>
          <a:p>
            <a:pPr>
              <a:spcAft>
                <a:spcPts val="200"/>
              </a:spcAft>
            </a:pPr>
            <a:r>
              <a:rPr lang="en-US" sz="1400" spc="-30" dirty="0">
                <a:cs typeface="Arial Nova Light" panose="020B0304020202020204" pitchFamily="34" charset="0"/>
              </a:rPr>
              <a:t>Payment Card Industry – Non-Governmental Body</a:t>
            </a:r>
          </a:p>
          <a:p>
            <a:pPr>
              <a:spcAft>
                <a:spcPts val="200"/>
              </a:spcAft>
            </a:pPr>
            <a:endParaRPr lang="en-US" sz="1400" spc="-30" dirty="0">
              <a:cs typeface="Arial Nova Light" panose="020B0304020202020204" pitchFamily="34" charset="0"/>
            </a:endParaRPr>
          </a:p>
          <a:p>
            <a:pPr>
              <a:spcAft>
                <a:spcPts val="200"/>
              </a:spcAft>
            </a:pPr>
            <a:r>
              <a:rPr lang="en-US" sz="1400" spc="-30" dirty="0">
                <a:cs typeface="Arial Nova Light" panose="020B0304020202020204" pitchFamily="34" charset="0"/>
              </a:rPr>
              <a:t>Fines/Penalties for non-compliance with PCI-DSS</a:t>
            </a:r>
          </a:p>
          <a:p>
            <a:pPr>
              <a:spcAft>
                <a:spcPts val="200"/>
              </a:spcAft>
            </a:pPr>
            <a:endParaRPr lang="en-US" sz="1400" spc="-30" dirty="0">
              <a:cs typeface="Arial Nova Light" panose="020B0304020202020204" pitchFamily="34" charset="0"/>
            </a:endParaRPr>
          </a:p>
          <a:p>
            <a:pPr>
              <a:spcAft>
                <a:spcPts val="200"/>
              </a:spcAft>
            </a:pPr>
            <a:r>
              <a:rPr lang="en-US" sz="1400" spc="-30" dirty="0">
                <a:cs typeface="Arial Nova Light" panose="020B0304020202020204" pitchFamily="34" charset="0"/>
              </a:rPr>
              <a:t>Assessments delivered by Merchant Banks for </a:t>
            </a:r>
            <a:r>
              <a:rPr lang="en-US" sz="1400" b="1" spc="-30" dirty="0">
                <a:cs typeface="Arial Nova Light" panose="020B0304020202020204" pitchFamily="34" charset="0"/>
              </a:rPr>
              <a:t>Card Reissuance</a:t>
            </a:r>
            <a:r>
              <a:rPr lang="en-US" sz="1400" spc="-30" dirty="0">
                <a:cs typeface="Arial Nova Light" panose="020B0304020202020204" pitchFamily="34" charset="0"/>
              </a:rPr>
              <a:t> expenses and </a:t>
            </a:r>
            <a:r>
              <a:rPr lang="en-US" sz="1400" b="1" spc="-30" dirty="0">
                <a:cs typeface="Arial Nova Light" panose="020B0304020202020204" pitchFamily="34" charset="0"/>
              </a:rPr>
              <a:t>Fraudulent Charges</a:t>
            </a:r>
            <a:endParaRPr lang="en-US" sz="1400" spc="-30" dirty="0">
              <a:cs typeface="Arial Nova Light" panose="020B0304020202020204" pitchFamily="34" charset="0"/>
            </a:endParaRPr>
          </a:p>
        </p:txBody>
      </p:sp>
      <p:sp>
        <p:nvSpPr>
          <p:cNvPr id="10" name="TextBox 9"/>
          <p:cNvSpPr txBox="1"/>
          <p:nvPr/>
        </p:nvSpPr>
        <p:spPr>
          <a:xfrm>
            <a:off x="7997673" y="3007851"/>
            <a:ext cx="2722051" cy="550368"/>
          </a:xfrm>
          <a:prstGeom prst="rect">
            <a:avLst/>
          </a:prstGeom>
          <a:noFill/>
        </p:spPr>
        <p:txBody>
          <a:bodyPr wrap="square" lIns="0" tIns="0" rIns="0" bIns="0" rtlCol="0">
            <a:noAutofit/>
          </a:bodyPr>
          <a:lstStyle/>
          <a:p>
            <a:pPr>
              <a:lnSpc>
                <a:spcPct val="95000"/>
              </a:lnSpc>
            </a:pPr>
            <a:r>
              <a:rPr lang="en-US" sz="2000" b="1" spc="-30" dirty="0">
                <a:solidFill>
                  <a:schemeClr val="accent2">
                    <a:lumMod val="75000"/>
                  </a:schemeClr>
                </a:solidFill>
                <a:latin typeface="+mj-lt"/>
                <a:cs typeface="Arial Nova Light" panose="020B0304020202020204" pitchFamily="34" charset="0"/>
              </a:rPr>
              <a:t>Liabilities</a:t>
            </a:r>
            <a:endParaRPr lang="en-US" spc="-30" dirty="0">
              <a:solidFill>
                <a:schemeClr val="accent2">
                  <a:lumMod val="75000"/>
                </a:schemeClr>
              </a:solidFill>
              <a:latin typeface="+mj-lt"/>
              <a:cs typeface="Arial Nova Light" panose="020B0304020202020204" pitchFamily="34" charset="0"/>
            </a:endParaRPr>
          </a:p>
        </p:txBody>
      </p:sp>
      <p:sp>
        <p:nvSpPr>
          <p:cNvPr id="11" name="TextBox 10"/>
          <p:cNvSpPr txBox="1"/>
          <p:nvPr/>
        </p:nvSpPr>
        <p:spPr>
          <a:xfrm>
            <a:off x="7787625" y="3738415"/>
            <a:ext cx="3160697" cy="2100001"/>
          </a:xfrm>
          <a:prstGeom prst="rect">
            <a:avLst/>
          </a:prstGeom>
          <a:noFill/>
        </p:spPr>
        <p:txBody>
          <a:bodyPr wrap="square" lIns="0" tIns="0" rIns="0" bIns="0" rtlCol="0">
            <a:noAutofit/>
          </a:bodyPr>
          <a:lstStyle/>
          <a:p>
            <a:pPr>
              <a:spcAft>
                <a:spcPts val="200"/>
              </a:spcAft>
            </a:pPr>
            <a:r>
              <a:rPr lang="en-US" sz="1400" spc="-30" dirty="0">
                <a:cs typeface="Arial Nova Light" panose="020B0304020202020204" pitchFamily="34" charset="0"/>
              </a:rPr>
              <a:t>Responsibilities for loss of third-party data</a:t>
            </a:r>
          </a:p>
          <a:p>
            <a:pPr>
              <a:spcAft>
                <a:spcPts val="200"/>
              </a:spcAft>
            </a:pPr>
            <a:endParaRPr lang="en-US" sz="1400" spc="-30" dirty="0">
              <a:cs typeface="Arial Nova Light" panose="020B0304020202020204" pitchFamily="34" charset="0"/>
            </a:endParaRPr>
          </a:p>
          <a:p>
            <a:pPr>
              <a:spcAft>
                <a:spcPts val="200"/>
              </a:spcAft>
            </a:pPr>
            <a:r>
              <a:rPr lang="en-US" sz="1400" spc="-30" dirty="0">
                <a:cs typeface="Arial Nova Light" panose="020B0304020202020204" pitchFamily="34" charset="0"/>
              </a:rPr>
              <a:t>Breach expenses experienced by third-parties (e.g. HIPAA - Business Associates)</a:t>
            </a:r>
          </a:p>
          <a:p>
            <a:pPr>
              <a:spcAft>
                <a:spcPts val="200"/>
              </a:spcAft>
            </a:pPr>
            <a:endParaRPr lang="en-US" sz="1400" spc="-30" dirty="0">
              <a:cs typeface="Arial Nova Light" panose="020B0304020202020204" pitchFamily="34" charset="0"/>
            </a:endParaRPr>
          </a:p>
          <a:p>
            <a:pPr>
              <a:spcAft>
                <a:spcPts val="200"/>
              </a:spcAft>
            </a:pPr>
            <a:r>
              <a:rPr lang="en-US" sz="1400" spc="-30" dirty="0">
                <a:cs typeface="Arial Nova Light" panose="020B0304020202020204" pitchFamily="34" charset="0"/>
              </a:rPr>
              <a:t>Legal costs, defense, e-discovery</a:t>
            </a:r>
          </a:p>
          <a:p>
            <a:pPr>
              <a:spcAft>
                <a:spcPts val="200"/>
              </a:spcAft>
            </a:pPr>
            <a:endParaRPr lang="en-US" sz="1400" spc="-30" dirty="0">
              <a:cs typeface="Arial Nova Light" panose="020B0304020202020204" pitchFamily="34" charset="0"/>
            </a:endParaRPr>
          </a:p>
          <a:p>
            <a:pPr>
              <a:spcAft>
                <a:spcPts val="200"/>
              </a:spcAft>
            </a:pPr>
            <a:r>
              <a:rPr lang="en-US" sz="1400" spc="-30" dirty="0">
                <a:cs typeface="Arial Nova Light" panose="020B0304020202020204" pitchFamily="34" charset="0"/>
              </a:rPr>
              <a:t>Settlements for identity theft, emotional distress, economic damages</a:t>
            </a:r>
          </a:p>
          <a:p>
            <a:pPr>
              <a:spcAft>
                <a:spcPts val="200"/>
              </a:spcAft>
            </a:pPr>
            <a:endParaRPr lang="en-US" sz="1400" spc="-30" dirty="0">
              <a:cs typeface="Arial Nova Light" panose="020B0304020202020204" pitchFamily="34" charset="0"/>
            </a:endParaRPr>
          </a:p>
          <a:p>
            <a:pPr>
              <a:spcAft>
                <a:spcPts val="200"/>
              </a:spcAft>
            </a:pPr>
            <a:endParaRPr lang="en-US" sz="1400" spc="-30" dirty="0">
              <a:cs typeface="Arial Nova Light" panose="020B0304020202020204" pitchFamily="34" charset="0"/>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894" y="1666739"/>
            <a:ext cx="1167576" cy="118872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149" y="1666739"/>
            <a:ext cx="1181668" cy="118872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796" y="1666739"/>
            <a:ext cx="1197528" cy="1188720"/>
          </a:xfrm>
          <a:prstGeom prst="rect">
            <a:avLst/>
          </a:prstGeom>
        </p:spPr>
      </p:pic>
    </p:spTree>
    <p:extLst>
      <p:ext uri="{BB962C8B-B14F-4D97-AF65-F5344CB8AC3E}">
        <p14:creationId xmlns:p14="http://schemas.microsoft.com/office/powerpoint/2010/main" val="324423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0E08-A18F-48AC-8211-CBEEA40CCC7C}"/>
              </a:ext>
            </a:extLst>
          </p:cNvPr>
          <p:cNvSpPr>
            <a:spLocks noGrp="1"/>
          </p:cNvSpPr>
          <p:nvPr>
            <p:ph type="title"/>
          </p:nvPr>
        </p:nvSpPr>
        <p:spPr/>
        <p:txBody>
          <a:bodyPr/>
          <a:lstStyle/>
          <a:p>
            <a:r>
              <a:rPr lang="en-US" dirty="0"/>
              <a:t>MA Security Breach Notice Law, Update in Wake of Equifax Breach (Jones Day)</a:t>
            </a:r>
          </a:p>
        </p:txBody>
      </p:sp>
      <p:sp>
        <p:nvSpPr>
          <p:cNvPr id="4" name="Content Placeholder 3">
            <a:extLst>
              <a:ext uri="{FF2B5EF4-FFF2-40B4-BE49-F238E27FC236}">
                <a16:creationId xmlns:a16="http://schemas.microsoft.com/office/drawing/2014/main" id="{693E4392-6FA0-42F3-9F63-BF2D62E396AC}"/>
              </a:ext>
            </a:extLst>
          </p:cNvPr>
          <p:cNvSpPr>
            <a:spLocks noGrp="1"/>
          </p:cNvSpPr>
          <p:nvPr>
            <p:ph idx="1"/>
          </p:nvPr>
        </p:nvSpPr>
        <p:spPr/>
        <p:txBody>
          <a:bodyPr>
            <a:normAutofit fontScale="92500" lnSpcReduction="20000"/>
          </a:bodyPr>
          <a:lstStyle/>
          <a:p>
            <a:pPr marL="0" indent="0" algn="l" fontAlgn="base">
              <a:buNone/>
            </a:pPr>
            <a:r>
              <a:rPr lang="en-US" b="1" i="0" dirty="0">
                <a:solidFill>
                  <a:srgbClr val="000000"/>
                </a:solidFill>
                <a:effectLst/>
                <a:latin typeface="inherit"/>
              </a:rPr>
              <a:t>Four Key Takeaways</a:t>
            </a:r>
            <a:endParaRPr lang="en-US" b="0" i="0" dirty="0">
              <a:solidFill>
                <a:srgbClr val="000000"/>
              </a:solidFill>
              <a:effectLst/>
              <a:latin typeface="Roboto" panose="02000000000000000000" pitchFamily="2" charset="0"/>
            </a:endParaRPr>
          </a:p>
          <a:p>
            <a:pPr algn="l" fontAlgn="base">
              <a:buFont typeface="+mj-lt"/>
              <a:buAutoNum type="arabicPeriod"/>
            </a:pPr>
            <a:r>
              <a:rPr lang="en-US" b="0" i="0" dirty="0">
                <a:solidFill>
                  <a:srgbClr val="000000"/>
                </a:solidFill>
                <a:effectLst/>
                <a:latin typeface="inherit"/>
              </a:rPr>
              <a:t>Companies reporting security breaches under the amended Massachusetts data breach law must disclose more information to regulators and consumers.</a:t>
            </a:r>
          </a:p>
          <a:p>
            <a:pPr algn="l" fontAlgn="base">
              <a:buFont typeface="+mj-lt"/>
              <a:buAutoNum type="arabicPeriod"/>
            </a:pPr>
            <a:r>
              <a:rPr lang="en-US" b="0" i="0" dirty="0">
                <a:solidFill>
                  <a:srgbClr val="000000"/>
                </a:solidFill>
                <a:effectLst/>
                <a:latin typeface="inherit"/>
              </a:rPr>
              <a:t>Notification letters will be more readily available to the public.</a:t>
            </a:r>
          </a:p>
          <a:p>
            <a:pPr algn="l" fontAlgn="base">
              <a:buFont typeface="+mj-lt"/>
              <a:buAutoNum type="arabicPeriod"/>
            </a:pPr>
            <a:r>
              <a:rPr lang="en-US" b="0" i="0" dirty="0">
                <a:solidFill>
                  <a:srgbClr val="000000"/>
                </a:solidFill>
                <a:effectLst/>
                <a:latin typeface="inherit"/>
              </a:rPr>
              <a:t>Companies must provide </a:t>
            </a:r>
            <a:r>
              <a:rPr lang="en-US" b="0" i="0" dirty="0">
                <a:solidFill>
                  <a:srgbClr val="000000"/>
                </a:solidFill>
                <a:effectLst/>
                <a:highlight>
                  <a:srgbClr val="FFFF00"/>
                </a:highlight>
                <a:latin typeface="inherit"/>
              </a:rPr>
              <a:t>18 months of credit monitoring services at no cost to Massachusetts residents whose Social Security numbers are disclosed in a breach.</a:t>
            </a:r>
          </a:p>
          <a:p>
            <a:pPr algn="l" fontAlgn="base">
              <a:buFont typeface="+mj-lt"/>
              <a:buAutoNum type="arabicPeriod"/>
            </a:pPr>
            <a:r>
              <a:rPr lang="en-US" b="0" i="0" dirty="0">
                <a:solidFill>
                  <a:srgbClr val="000000"/>
                </a:solidFill>
                <a:effectLst/>
                <a:latin typeface="inherit"/>
              </a:rPr>
              <a:t>Companies that own or license personal information of Massachusetts residents should implement, and where necessary, update a WISP (written information security policy) satisfying the Massachusetts legal requirements.</a:t>
            </a:r>
          </a:p>
          <a:p>
            <a:endParaRPr lang="en-US" dirty="0"/>
          </a:p>
        </p:txBody>
      </p:sp>
      <p:sp>
        <p:nvSpPr>
          <p:cNvPr id="3" name="Slide Number Placeholder 2">
            <a:extLst>
              <a:ext uri="{FF2B5EF4-FFF2-40B4-BE49-F238E27FC236}">
                <a16:creationId xmlns:a16="http://schemas.microsoft.com/office/drawing/2014/main" id="{19526DC8-6B1E-4EA8-99B0-67CD6604EF0F}"/>
              </a:ext>
            </a:extLst>
          </p:cNvPr>
          <p:cNvSpPr>
            <a:spLocks noGrp="1"/>
          </p:cNvSpPr>
          <p:nvPr>
            <p:ph type="sldNum" sz="quarter" idx="12"/>
          </p:nvPr>
        </p:nvSpPr>
        <p:spPr/>
        <p:txBody>
          <a:bodyPr/>
          <a:lstStyle/>
          <a:p>
            <a:fld id="{83F26007-9F70-5146-8F11-6951556F9078}" type="slidenum">
              <a:rPr lang="en-US" smtClean="0"/>
              <a:pPr/>
              <a:t>5</a:t>
            </a:fld>
            <a:endParaRPr lang="en-US" dirty="0"/>
          </a:p>
        </p:txBody>
      </p:sp>
    </p:spTree>
    <p:extLst>
      <p:ext uri="{BB962C8B-B14F-4D97-AF65-F5344CB8AC3E}">
        <p14:creationId xmlns:p14="http://schemas.microsoft.com/office/powerpoint/2010/main" val="756246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077075" y="1612345"/>
            <a:ext cx="2952811" cy="1006444"/>
          </a:xfrm>
          <a:prstGeom prst="rect">
            <a:avLst/>
          </a:prstGeom>
        </p:spPr>
        <p:txBody>
          <a:bodyPr lIns="0" tIns="0" rIns="0" bIns="0">
            <a:noAutofit/>
          </a:bodyPr>
          <a:lstStyle/>
          <a:p>
            <a:pPr>
              <a:lnSpc>
                <a:spcPct val="90000"/>
              </a:lnSpc>
            </a:pPr>
            <a:r>
              <a:rPr lang="en-US" sz="1600" dirty="0" err="1"/>
              <a:t>notPetya</a:t>
            </a:r>
            <a:r>
              <a:rPr lang="en-US" sz="1600" dirty="0"/>
              <a:t> Ransomware: </a:t>
            </a:r>
          </a:p>
          <a:p>
            <a:pPr>
              <a:lnSpc>
                <a:spcPct val="90000"/>
              </a:lnSpc>
            </a:pPr>
            <a:r>
              <a:rPr lang="en-US" sz="1600" dirty="0"/>
              <a:t>Cyber Attack costs could hit $300M for Shipping Giant Maersk</a:t>
            </a:r>
          </a:p>
          <a:p>
            <a:endParaRPr lang="en-US" sz="1400" dirty="0">
              <a:solidFill>
                <a:schemeClr val="accent6"/>
              </a:solidFill>
            </a:endParaRPr>
          </a:p>
          <a:p>
            <a:endParaRPr lang="en-US" sz="1600" dirty="0"/>
          </a:p>
        </p:txBody>
      </p:sp>
      <p:sp>
        <p:nvSpPr>
          <p:cNvPr id="13" name="Rounded Rectangle 12"/>
          <p:cNvSpPr/>
          <p:nvPr/>
        </p:nvSpPr>
        <p:spPr>
          <a:xfrm>
            <a:off x="359732" y="1227221"/>
            <a:ext cx="2322328" cy="1342736"/>
          </a:xfrm>
          <a:prstGeom prst="roundRect">
            <a:avLst>
              <a:gd name="adj" fmla="val 1578"/>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rot="5400000">
            <a:off x="2506834" y="1957783"/>
            <a:ext cx="715022" cy="184915"/>
          </a:xfrm>
          <a:prstGeom prst="triangle">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586953"/>
          </a:xfrm>
        </p:spPr>
        <p:txBody>
          <a:bodyPr>
            <a:normAutofit fontScale="90000"/>
          </a:bodyPr>
          <a:lstStyle/>
          <a:p>
            <a:r>
              <a:rPr lang="en-US" dirty="0"/>
              <a:t>THE COST OF RISK </a:t>
            </a:r>
            <a:r>
              <a:rPr lang="en-US" b="0" dirty="0"/>
              <a:t>| Breach &amp; business interruption</a:t>
            </a:r>
          </a:p>
        </p:txBody>
      </p:sp>
      <p:pic>
        <p:nvPicPr>
          <p:cNvPr id="10" name="Picture 9">
            <a:extLst>
              <a:ext uri="{FF2B5EF4-FFF2-40B4-BE49-F238E27FC236}">
                <a16:creationId xmlns:a16="http://schemas.microsoft.com/office/drawing/2014/main" id="{5B0C18DA-3912-4191-B314-D525C0BDCF53}"/>
              </a:ext>
            </a:extLst>
          </p:cNvPr>
          <p:cNvPicPr>
            <a:picLocks noChangeAspect="1"/>
          </p:cNvPicPr>
          <p:nvPr/>
        </p:nvPicPr>
        <p:blipFill rotWithShape="1">
          <a:blip r:embed="rId3"/>
          <a:srcRect l="1498" t="46363" r="32849" b="-2"/>
          <a:stretch/>
        </p:blipFill>
        <p:spPr>
          <a:xfrm>
            <a:off x="476200" y="1311873"/>
            <a:ext cx="2307196" cy="1476734"/>
          </a:xfrm>
          <a:prstGeom prst="rect">
            <a:avLst/>
          </a:prstGeom>
          <a:ln>
            <a:noFill/>
          </a:ln>
        </p:spPr>
      </p:pic>
      <p:sp>
        <p:nvSpPr>
          <p:cNvPr id="11" name="Rounded Rectangle 12">
            <a:extLst>
              <a:ext uri="{FF2B5EF4-FFF2-40B4-BE49-F238E27FC236}">
                <a16:creationId xmlns:a16="http://schemas.microsoft.com/office/drawing/2014/main" id="{9E385B75-9EA8-4BC9-94B1-F43DD04A8F56}"/>
              </a:ext>
            </a:extLst>
          </p:cNvPr>
          <p:cNvSpPr/>
          <p:nvPr/>
        </p:nvSpPr>
        <p:spPr>
          <a:xfrm>
            <a:off x="6162116" y="1227221"/>
            <a:ext cx="2322328" cy="1342736"/>
          </a:xfrm>
          <a:prstGeom prst="roundRect">
            <a:avLst>
              <a:gd name="adj" fmla="val 1578"/>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85A8B0DD-BE69-4733-8F31-430E517CBEAF}"/>
              </a:ext>
            </a:extLst>
          </p:cNvPr>
          <p:cNvSpPr/>
          <p:nvPr/>
        </p:nvSpPr>
        <p:spPr>
          <a:xfrm rot="5400000">
            <a:off x="8218786" y="1877399"/>
            <a:ext cx="715022" cy="184915"/>
          </a:xfrm>
          <a:prstGeom prst="triangle">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CDOT Logo">
            <a:extLst>
              <a:ext uri="{FF2B5EF4-FFF2-40B4-BE49-F238E27FC236}">
                <a16:creationId xmlns:a16="http://schemas.microsoft.com/office/drawing/2014/main" id="{59CEC42E-20FD-4B50-B95E-42F88520C9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7" t="9476" r="62129"/>
          <a:stretch/>
        </p:blipFill>
        <p:spPr bwMode="auto">
          <a:xfrm>
            <a:off x="6119713" y="1311873"/>
            <a:ext cx="2436959" cy="131061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6FD12F3-347E-420E-BD96-2FCD718066E3}"/>
              </a:ext>
            </a:extLst>
          </p:cNvPr>
          <p:cNvSpPr/>
          <p:nvPr/>
        </p:nvSpPr>
        <p:spPr>
          <a:xfrm>
            <a:off x="8762989" y="1429445"/>
            <a:ext cx="2952811" cy="1241589"/>
          </a:xfrm>
          <a:prstGeom prst="rect">
            <a:avLst/>
          </a:prstGeom>
        </p:spPr>
        <p:txBody>
          <a:bodyPr lIns="0" tIns="0" rIns="0" bIns="0">
            <a:noAutofit/>
          </a:bodyPr>
          <a:lstStyle/>
          <a:p>
            <a:pPr>
              <a:lnSpc>
                <a:spcPct val="90000"/>
              </a:lnSpc>
            </a:pPr>
            <a:r>
              <a:rPr lang="en-US" sz="1600" dirty="0"/>
              <a:t>Colorado Department of Transportation refused to pay a ransom of 3btc demanded by </a:t>
            </a:r>
            <a:r>
              <a:rPr lang="en-US" sz="1600" dirty="0" err="1"/>
              <a:t>SamSam</a:t>
            </a:r>
            <a:r>
              <a:rPr lang="en-US" sz="1600" dirty="0"/>
              <a:t> malware.  Total recovery expenses were $1.5M</a:t>
            </a:r>
          </a:p>
          <a:p>
            <a:endParaRPr lang="en-US" sz="1400" dirty="0">
              <a:solidFill>
                <a:schemeClr val="accent6"/>
              </a:solidFill>
            </a:endParaRPr>
          </a:p>
          <a:p>
            <a:endParaRPr lang="en-US" sz="1600" dirty="0"/>
          </a:p>
        </p:txBody>
      </p:sp>
      <p:sp>
        <p:nvSpPr>
          <p:cNvPr id="20" name="Isosceles Triangle 19">
            <a:extLst>
              <a:ext uri="{FF2B5EF4-FFF2-40B4-BE49-F238E27FC236}">
                <a16:creationId xmlns:a16="http://schemas.microsoft.com/office/drawing/2014/main" id="{35758CAF-62F1-4394-842C-95F0F239EB86}"/>
              </a:ext>
            </a:extLst>
          </p:cNvPr>
          <p:cNvSpPr/>
          <p:nvPr/>
        </p:nvSpPr>
        <p:spPr>
          <a:xfrm rot="5400000">
            <a:off x="2538497" y="3636317"/>
            <a:ext cx="717030" cy="125029"/>
          </a:xfrm>
          <a:prstGeom prst="triangle">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12">
            <a:extLst>
              <a:ext uri="{FF2B5EF4-FFF2-40B4-BE49-F238E27FC236}">
                <a16:creationId xmlns:a16="http://schemas.microsoft.com/office/drawing/2014/main" id="{9DBBF022-5EEB-41E7-9BEE-5BCC4B6A74DD}"/>
              </a:ext>
            </a:extLst>
          </p:cNvPr>
          <p:cNvSpPr/>
          <p:nvPr/>
        </p:nvSpPr>
        <p:spPr>
          <a:xfrm>
            <a:off x="359732" y="2945308"/>
            <a:ext cx="2322328" cy="1342736"/>
          </a:xfrm>
          <a:prstGeom prst="roundRect">
            <a:avLst>
              <a:gd name="adj" fmla="val 1578"/>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5604ED41-88A9-4596-8E65-7A423783116B}"/>
              </a:ext>
            </a:extLst>
          </p:cNvPr>
          <p:cNvPicPr>
            <a:picLocks noChangeAspect="1"/>
          </p:cNvPicPr>
          <p:nvPr/>
        </p:nvPicPr>
        <p:blipFill rotWithShape="1">
          <a:blip r:embed="rId5"/>
          <a:srcRect b="29863"/>
          <a:stretch/>
        </p:blipFill>
        <p:spPr>
          <a:xfrm>
            <a:off x="476200" y="3037014"/>
            <a:ext cx="2364668" cy="1484882"/>
          </a:xfrm>
          <a:prstGeom prst="rect">
            <a:avLst/>
          </a:prstGeom>
        </p:spPr>
      </p:pic>
      <p:sp>
        <p:nvSpPr>
          <p:cNvPr id="22" name="Rectangle 21">
            <a:extLst>
              <a:ext uri="{FF2B5EF4-FFF2-40B4-BE49-F238E27FC236}">
                <a16:creationId xmlns:a16="http://schemas.microsoft.com/office/drawing/2014/main" id="{8F464084-64E9-4552-9942-C6167A3203D3}"/>
              </a:ext>
            </a:extLst>
          </p:cNvPr>
          <p:cNvSpPr/>
          <p:nvPr/>
        </p:nvSpPr>
        <p:spPr>
          <a:xfrm>
            <a:off x="3077074" y="3340316"/>
            <a:ext cx="2952811" cy="1006444"/>
          </a:xfrm>
          <a:prstGeom prst="rect">
            <a:avLst/>
          </a:prstGeom>
        </p:spPr>
        <p:txBody>
          <a:bodyPr lIns="0" tIns="0" rIns="0" bIns="0">
            <a:noAutofit/>
          </a:bodyPr>
          <a:lstStyle/>
          <a:p>
            <a:pPr>
              <a:lnSpc>
                <a:spcPct val="90000"/>
              </a:lnSpc>
            </a:pPr>
            <a:r>
              <a:rPr lang="en-US" sz="1600" dirty="0" err="1"/>
              <a:t>Romantik</a:t>
            </a:r>
            <a:r>
              <a:rPr lang="en-US" sz="1600" dirty="0"/>
              <a:t> </a:t>
            </a:r>
            <a:r>
              <a:rPr lang="en-US" sz="1600" dirty="0" err="1"/>
              <a:t>Seehotel</a:t>
            </a:r>
            <a:r>
              <a:rPr lang="en-US" sz="1600" dirty="0"/>
              <a:t> </a:t>
            </a:r>
            <a:r>
              <a:rPr lang="en-US" sz="1600" dirty="0" err="1"/>
              <a:t>Jaegerwirt</a:t>
            </a:r>
            <a:r>
              <a:rPr lang="en-US" sz="1600" dirty="0"/>
              <a:t> in Austria targeted by hackers, affecting the key card system resulting is all guests being unable to enter rooms.</a:t>
            </a:r>
          </a:p>
          <a:p>
            <a:endParaRPr lang="en-US" sz="1400" dirty="0">
              <a:solidFill>
                <a:schemeClr val="accent6"/>
              </a:solidFill>
            </a:endParaRPr>
          </a:p>
          <a:p>
            <a:endParaRPr lang="en-US" sz="1600" dirty="0"/>
          </a:p>
        </p:txBody>
      </p:sp>
      <p:sp>
        <p:nvSpPr>
          <p:cNvPr id="24" name="Rounded Rectangle 12">
            <a:extLst>
              <a:ext uri="{FF2B5EF4-FFF2-40B4-BE49-F238E27FC236}">
                <a16:creationId xmlns:a16="http://schemas.microsoft.com/office/drawing/2014/main" id="{472E9724-29F8-467C-A2FA-502ECF296D3C}"/>
              </a:ext>
            </a:extLst>
          </p:cNvPr>
          <p:cNvSpPr/>
          <p:nvPr/>
        </p:nvSpPr>
        <p:spPr>
          <a:xfrm>
            <a:off x="6165918" y="2945308"/>
            <a:ext cx="2322328" cy="1342736"/>
          </a:xfrm>
          <a:prstGeom prst="roundRect">
            <a:avLst>
              <a:gd name="adj" fmla="val 1578"/>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E1ADD472-82DC-4567-A803-F317EA081829}"/>
              </a:ext>
            </a:extLst>
          </p:cNvPr>
          <p:cNvSpPr/>
          <p:nvPr/>
        </p:nvSpPr>
        <p:spPr>
          <a:xfrm rot="5400000">
            <a:off x="8313020" y="3675870"/>
            <a:ext cx="715022" cy="184915"/>
          </a:xfrm>
          <a:prstGeom prst="triangle">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4461143A-1BDD-440A-8E03-171DABD06164}"/>
              </a:ext>
            </a:extLst>
          </p:cNvPr>
          <p:cNvPicPr>
            <a:picLocks noChangeAspect="1"/>
          </p:cNvPicPr>
          <p:nvPr/>
        </p:nvPicPr>
        <p:blipFill rotWithShape="1">
          <a:blip r:embed="rId6">
            <a:extLst>
              <a:ext uri="{28A0092B-C50C-407E-A947-70E740481C1C}">
                <a14:useLocalDpi xmlns:a14="http://schemas.microsoft.com/office/drawing/2010/main" val="0"/>
              </a:ext>
            </a:extLst>
          </a:blip>
          <a:srcRect b="5164"/>
          <a:stretch/>
        </p:blipFill>
        <p:spPr>
          <a:xfrm>
            <a:off x="6280611" y="3046063"/>
            <a:ext cx="2295686" cy="1447800"/>
          </a:xfrm>
          <a:prstGeom prst="rect">
            <a:avLst/>
          </a:prstGeom>
        </p:spPr>
      </p:pic>
      <p:sp>
        <p:nvSpPr>
          <p:cNvPr id="28" name="Rectangle 27">
            <a:extLst>
              <a:ext uri="{FF2B5EF4-FFF2-40B4-BE49-F238E27FC236}">
                <a16:creationId xmlns:a16="http://schemas.microsoft.com/office/drawing/2014/main" id="{56185EAE-EC4C-47A1-AE2C-D6FA626E3108}"/>
              </a:ext>
            </a:extLst>
          </p:cNvPr>
          <p:cNvSpPr/>
          <p:nvPr/>
        </p:nvSpPr>
        <p:spPr>
          <a:xfrm>
            <a:off x="8808960" y="3046063"/>
            <a:ext cx="2952811" cy="1225486"/>
          </a:xfrm>
          <a:prstGeom prst="rect">
            <a:avLst/>
          </a:prstGeom>
        </p:spPr>
        <p:txBody>
          <a:bodyPr lIns="0" tIns="0" rIns="0" bIns="0">
            <a:noAutofit/>
          </a:bodyPr>
          <a:lstStyle/>
          <a:p>
            <a:pPr>
              <a:lnSpc>
                <a:spcPct val="90000"/>
              </a:lnSpc>
            </a:pPr>
            <a:r>
              <a:rPr lang="en-US" sz="1600" dirty="0"/>
              <a:t>Three hospitals of the DCH Health System in Alabama hit by ransomware on October 1, 2019, forcing the medical institutions to turn away noncritical patients while they work to restore systems.</a:t>
            </a:r>
          </a:p>
          <a:p>
            <a:endParaRPr lang="en-US" sz="1400" dirty="0">
              <a:solidFill>
                <a:schemeClr val="accent6"/>
              </a:solidFill>
            </a:endParaRPr>
          </a:p>
          <a:p>
            <a:endParaRPr lang="en-US" sz="1600" dirty="0"/>
          </a:p>
        </p:txBody>
      </p:sp>
      <p:sp>
        <p:nvSpPr>
          <p:cNvPr id="30" name="Isosceles Triangle 29">
            <a:extLst>
              <a:ext uri="{FF2B5EF4-FFF2-40B4-BE49-F238E27FC236}">
                <a16:creationId xmlns:a16="http://schemas.microsoft.com/office/drawing/2014/main" id="{E20B48AA-B93B-4138-8190-73EEE8759B94}"/>
              </a:ext>
            </a:extLst>
          </p:cNvPr>
          <p:cNvSpPr/>
          <p:nvPr/>
        </p:nvSpPr>
        <p:spPr>
          <a:xfrm rot="5400000">
            <a:off x="2538497" y="5402081"/>
            <a:ext cx="717030" cy="125029"/>
          </a:xfrm>
          <a:prstGeom prst="triangle">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12">
            <a:extLst>
              <a:ext uri="{FF2B5EF4-FFF2-40B4-BE49-F238E27FC236}">
                <a16:creationId xmlns:a16="http://schemas.microsoft.com/office/drawing/2014/main" id="{A08620C9-E901-47C3-B234-0A0435EC138D}"/>
              </a:ext>
            </a:extLst>
          </p:cNvPr>
          <p:cNvSpPr/>
          <p:nvPr/>
        </p:nvSpPr>
        <p:spPr>
          <a:xfrm>
            <a:off x="359732" y="4711072"/>
            <a:ext cx="2322328" cy="1342736"/>
          </a:xfrm>
          <a:prstGeom prst="roundRect">
            <a:avLst>
              <a:gd name="adj" fmla="val 1578"/>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8" name="Picture 4" descr="labcorp logo">
            <a:extLst>
              <a:ext uri="{FF2B5EF4-FFF2-40B4-BE49-F238E27FC236}">
                <a16:creationId xmlns:a16="http://schemas.microsoft.com/office/drawing/2014/main" id="{19D3AF59-B02A-402E-A10C-7B768418DD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650" b="23360"/>
          <a:stretch/>
        </p:blipFill>
        <p:spPr bwMode="auto">
          <a:xfrm>
            <a:off x="605421" y="5642241"/>
            <a:ext cx="2106226" cy="6751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quest diagnostics">
            <a:extLst>
              <a:ext uri="{FF2B5EF4-FFF2-40B4-BE49-F238E27FC236}">
                <a16:creationId xmlns:a16="http://schemas.microsoft.com/office/drawing/2014/main" id="{908A5355-FB85-409E-9544-32D5E2BC5B8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727" b="34793"/>
          <a:stretch/>
        </p:blipFill>
        <p:spPr bwMode="auto">
          <a:xfrm>
            <a:off x="476199" y="4797039"/>
            <a:ext cx="2221047" cy="8768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971AAC7-5D9C-4CB4-826D-F93968E23D6F}"/>
              </a:ext>
            </a:extLst>
          </p:cNvPr>
          <p:cNvSpPr/>
          <p:nvPr/>
        </p:nvSpPr>
        <p:spPr>
          <a:xfrm>
            <a:off x="476200" y="5673910"/>
            <a:ext cx="129221" cy="697344"/>
          </a:xfrm>
          <a:prstGeom prst="rect">
            <a:avLst/>
          </a:prstGeom>
          <a:solidFill>
            <a:schemeClr val="bg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710D831-9EF1-42D1-BBFC-9DE8F27033DD}"/>
              </a:ext>
            </a:extLst>
          </p:cNvPr>
          <p:cNvSpPr/>
          <p:nvPr/>
        </p:nvSpPr>
        <p:spPr>
          <a:xfrm>
            <a:off x="3077073" y="4874853"/>
            <a:ext cx="2952811" cy="1442539"/>
          </a:xfrm>
          <a:prstGeom prst="rect">
            <a:avLst/>
          </a:prstGeom>
        </p:spPr>
        <p:txBody>
          <a:bodyPr lIns="0" tIns="0" rIns="0" bIns="0">
            <a:noAutofit/>
          </a:bodyPr>
          <a:lstStyle/>
          <a:p>
            <a:pPr>
              <a:lnSpc>
                <a:spcPct val="90000"/>
              </a:lnSpc>
            </a:pPr>
            <a:r>
              <a:rPr lang="en-US" sz="1600" dirty="0"/>
              <a:t>Third-party billings collections firm American Medical Collection Agency (AMCA) suffered breach of 7.7M LabCorp and 12M Quest patients.  AMCA filed for </a:t>
            </a:r>
            <a:r>
              <a:rPr lang="en-US" sz="1600" dirty="0" err="1"/>
              <a:t>bankruptch</a:t>
            </a:r>
            <a:r>
              <a:rPr lang="en-US" sz="1600" dirty="0"/>
              <a:t> shortly after.</a:t>
            </a:r>
          </a:p>
          <a:p>
            <a:endParaRPr lang="en-US" sz="1400" dirty="0">
              <a:solidFill>
                <a:schemeClr val="accent6"/>
              </a:solidFill>
            </a:endParaRPr>
          </a:p>
          <a:p>
            <a:endParaRPr lang="en-US" sz="1600" dirty="0"/>
          </a:p>
        </p:txBody>
      </p:sp>
      <p:sp>
        <p:nvSpPr>
          <p:cNvPr id="39" name="Isosceles Triangle 38">
            <a:extLst>
              <a:ext uri="{FF2B5EF4-FFF2-40B4-BE49-F238E27FC236}">
                <a16:creationId xmlns:a16="http://schemas.microsoft.com/office/drawing/2014/main" id="{BFC8F0E8-D66E-481A-9120-9FB26D605ADB}"/>
              </a:ext>
            </a:extLst>
          </p:cNvPr>
          <p:cNvSpPr/>
          <p:nvPr/>
        </p:nvSpPr>
        <p:spPr>
          <a:xfrm rot="5400000">
            <a:off x="8341959" y="5396618"/>
            <a:ext cx="717030" cy="125029"/>
          </a:xfrm>
          <a:prstGeom prst="triangle">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12">
            <a:extLst>
              <a:ext uri="{FF2B5EF4-FFF2-40B4-BE49-F238E27FC236}">
                <a16:creationId xmlns:a16="http://schemas.microsoft.com/office/drawing/2014/main" id="{4FA4F159-CED6-485F-BCB4-F8A881860693}"/>
              </a:ext>
            </a:extLst>
          </p:cNvPr>
          <p:cNvSpPr/>
          <p:nvPr/>
        </p:nvSpPr>
        <p:spPr>
          <a:xfrm>
            <a:off x="6165918" y="4705608"/>
            <a:ext cx="2322328" cy="1342736"/>
          </a:xfrm>
          <a:prstGeom prst="roundRect">
            <a:avLst>
              <a:gd name="adj" fmla="val 1578"/>
            </a:avLst>
          </a:prstGeom>
          <a:solidFill>
            <a:srgbClr val="E1E1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E29ACC4-438D-4E42-B4DD-9A6E49D69894}"/>
              </a:ext>
            </a:extLst>
          </p:cNvPr>
          <p:cNvSpPr/>
          <p:nvPr/>
        </p:nvSpPr>
        <p:spPr>
          <a:xfrm>
            <a:off x="8883259" y="4869389"/>
            <a:ext cx="2952811" cy="1442539"/>
          </a:xfrm>
          <a:prstGeom prst="rect">
            <a:avLst/>
          </a:prstGeom>
        </p:spPr>
        <p:txBody>
          <a:bodyPr lIns="0" tIns="0" rIns="0" bIns="0">
            <a:noAutofit/>
          </a:bodyPr>
          <a:lstStyle/>
          <a:p>
            <a:pPr>
              <a:lnSpc>
                <a:spcPct val="90000"/>
              </a:lnSpc>
            </a:pPr>
            <a:r>
              <a:rPr lang="en-US" sz="1600" dirty="0"/>
              <a:t>In December 2019, convenience store chain Wawa disclosed a nine-month-long breach of its payment processing systems that leaked 30M+ payment cards from over 850 locations nationwide.</a:t>
            </a:r>
          </a:p>
        </p:txBody>
      </p:sp>
      <p:pic>
        <p:nvPicPr>
          <p:cNvPr id="1032" name="Picture 8">
            <a:extLst>
              <a:ext uri="{FF2B5EF4-FFF2-40B4-BE49-F238E27FC236}">
                <a16:creationId xmlns:a16="http://schemas.microsoft.com/office/drawing/2014/main" id="{71332E55-7956-43B9-9DD5-B8CFF8B7106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5083"/>
          <a:stretch/>
        </p:blipFill>
        <p:spPr bwMode="auto">
          <a:xfrm>
            <a:off x="6278546" y="4797039"/>
            <a:ext cx="2356051" cy="1454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89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30"/>
                                        </p:tgtEl>
                                        <p:attrNameLst>
                                          <p:attrName>style.visibility</p:attrName>
                                        </p:attrNameLst>
                                      </p:cBhvr>
                                      <p:to>
                                        <p:strVal val="visible"/>
                                      </p:to>
                                    </p:set>
                                    <p:animEffect transition="in" filter="fade">
                                      <p:cBhvr>
                                        <p:cTn id="63" dur="500"/>
                                        <p:tgtEl>
                                          <p:spTgt spid="103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par>
                                <p:cTn id="70" presetID="10" presetClass="entr" presetSubtype="0" fill="hold" nodeType="withEffect">
                                  <p:stCondLst>
                                    <p:cond delay="0"/>
                                  </p:stCondLst>
                                  <p:childTnLst>
                                    <p:set>
                                      <p:cBhvr>
                                        <p:cTn id="71" dur="1" fill="hold">
                                          <p:stCondLst>
                                            <p:cond delay="0"/>
                                          </p:stCondLst>
                                        </p:cTn>
                                        <p:tgtEl>
                                          <p:spTgt spid="1028"/>
                                        </p:tgtEl>
                                        <p:attrNameLst>
                                          <p:attrName>style.visibility</p:attrName>
                                        </p:attrNameLst>
                                      </p:cBhvr>
                                      <p:to>
                                        <p:strVal val="visible"/>
                                      </p:to>
                                    </p:set>
                                    <p:animEffect transition="in" filter="fade">
                                      <p:cBhvr>
                                        <p:cTn id="72" dur="500"/>
                                        <p:tgtEl>
                                          <p:spTgt spid="102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032"/>
                                        </p:tgtEl>
                                        <p:attrNameLst>
                                          <p:attrName>style.visibility</p:attrName>
                                        </p:attrNameLst>
                                      </p:cBhvr>
                                      <p:to>
                                        <p:strVal val="visible"/>
                                      </p:to>
                                    </p:set>
                                    <p:animEffect transition="in" filter="fade">
                                      <p:cBhvr>
                                        <p:cTn id="83" dur="500"/>
                                        <p:tgtEl>
                                          <p:spTgt spid="103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500"/>
                                        <p:tgtEl>
                                          <p:spTgt spid="4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animBg="1"/>
      <p:bldP spid="15" grpId="0" animBg="1"/>
      <p:bldP spid="11" grpId="0" animBg="1"/>
      <p:bldP spid="12" grpId="0" animBg="1"/>
      <p:bldP spid="17" grpId="0"/>
      <p:bldP spid="20" grpId="0" animBg="1"/>
      <p:bldP spid="21" grpId="0" animBg="1"/>
      <p:bldP spid="22" grpId="0"/>
      <p:bldP spid="24" grpId="0" animBg="1"/>
      <p:bldP spid="25" grpId="0" animBg="1"/>
      <p:bldP spid="28" grpId="0"/>
      <p:bldP spid="30" grpId="0" animBg="1"/>
      <p:bldP spid="31" grpId="0" animBg="1"/>
      <p:bldP spid="6" grpId="0" animBg="1"/>
      <p:bldP spid="33" grpId="0"/>
      <p:bldP spid="39" grpId="0" animBg="1"/>
      <p:bldP spid="40" grpId="0" animBg="1"/>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417" y="365126"/>
            <a:ext cx="11183815" cy="823912"/>
          </a:xfrm>
        </p:spPr>
        <p:txBody>
          <a:bodyPr>
            <a:normAutofit fontScale="90000"/>
          </a:bodyPr>
          <a:lstStyle/>
          <a:p>
            <a:r>
              <a:rPr lang="en-US" sz="2800" dirty="0"/>
              <a:t>Total Breach Costs – Lost Business, Breach Response, Post Breach Costs (</a:t>
            </a:r>
            <a:r>
              <a:rPr lang="en-US" sz="2800" dirty="0" err="1"/>
              <a:t>Ponemon</a:t>
            </a:r>
            <a:r>
              <a:rPr lang="en-US" sz="2800" dirty="0"/>
              <a:t>/IBM Security)</a:t>
            </a:r>
            <a:endParaRPr lang="en-US" sz="2800" b="0" dirty="0"/>
          </a:p>
        </p:txBody>
      </p:sp>
      <p:sp>
        <p:nvSpPr>
          <p:cNvPr id="3" name="Text Placeholder 2">
            <a:extLst>
              <a:ext uri="{FF2B5EF4-FFF2-40B4-BE49-F238E27FC236}">
                <a16:creationId xmlns:a16="http://schemas.microsoft.com/office/drawing/2014/main" id="{ED0EF4CA-446A-4B62-8074-AC8710A52101}"/>
              </a:ext>
            </a:extLst>
          </p:cNvPr>
          <p:cNvSpPr>
            <a:spLocks noGrp="1"/>
          </p:cNvSpPr>
          <p:nvPr>
            <p:ph type="body" idx="1"/>
          </p:nvPr>
        </p:nvSpPr>
        <p:spPr>
          <a:xfrm>
            <a:off x="231112" y="1115367"/>
            <a:ext cx="5766463" cy="472273"/>
          </a:xfrm>
        </p:spPr>
        <p:txBody>
          <a:bodyPr/>
          <a:lstStyle/>
          <a:p>
            <a:r>
              <a:rPr lang="en-US" dirty="0"/>
              <a:t>Total Cost - Millions</a:t>
            </a:r>
          </a:p>
        </p:txBody>
      </p:sp>
      <p:pic>
        <p:nvPicPr>
          <p:cNvPr id="9" name="Content Placeholder 8">
            <a:extLst>
              <a:ext uri="{FF2B5EF4-FFF2-40B4-BE49-F238E27FC236}">
                <a16:creationId xmlns:a16="http://schemas.microsoft.com/office/drawing/2014/main" id="{8A4E5751-0563-4C7D-91D6-54FDFB68FFE3}"/>
              </a:ext>
            </a:extLst>
          </p:cNvPr>
          <p:cNvPicPr>
            <a:picLocks noGrp="1" noChangeAspect="1"/>
          </p:cNvPicPr>
          <p:nvPr>
            <p:ph sz="half" idx="2"/>
          </p:nvPr>
        </p:nvPicPr>
        <p:blipFill>
          <a:blip r:embed="rId3"/>
          <a:stretch>
            <a:fillRect/>
          </a:stretch>
        </p:blipFill>
        <p:spPr>
          <a:xfrm>
            <a:off x="1" y="1718268"/>
            <a:ext cx="6172198" cy="4411224"/>
          </a:xfrm>
          <a:effectLst>
            <a:innerShdw blurRad="114300">
              <a:prstClr val="black"/>
            </a:innerShdw>
          </a:effectLst>
        </p:spPr>
      </p:pic>
      <p:sp>
        <p:nvSpPr>
          <p:cNvPr id="5" name="Text Placeholder 4">
            <a:extLst>
              <a:ext uri="{FF2B5EF4-FFF2-40B4-BE49-F238E27FC236}">
                <a16:creationId xmlns:a16="http://schemas.microsoft.com/office/drawing/2014/main" id="{FD52BE22-1782-4D21-BF4D-5E82C46A5A6F}"/>
              </a:ext>
            </a:extLst>
          </p:cNvPr>
          <p:cNvSpPr>
            <a:spLocks noGrp="1"/>
          </p:cNvSpPr>
          <p:nvPr>
            <p:ph type="body" sz="quarter" idx="3"/>
          </p:nvPr>
        </p:nvSpPr>
        <p:spPr>
          <a:xfrm>
            <a:off x="6172200" y="1115366"/>
            <a:ext cx="5684855" cy="472273"/>
          </a:xfrm>
        </p:spPr>
        <p:txBody>
          <a:bodyPr/>
          <a:lstStyle/>
          <a:p>
            <a:r>
              <a:rPr lang="en-US" dirty="0"/>
              <a:t>Per Record - USD</a:t>
            </a:r>
          </a:p>
        </p:txBody>
      </p:sp>
      <p:pic>
        <p:nvPicPr>
          <p:cNvPr id="11" name="Content Placeholder 10">
            <a:extLst>
              <a:ext uri="{FF2B5EF4-FFF2-40B4-BE49-F238E27FC236}">
                <a16:creationId xmlns:a16="http://schemas.microsoft.com/office/drawing/2014/main" id="{4F1F3A2E-321D-4DA1-8294-69EB79728970}"/>
              </a:ext>
            </a:extLst>
          </p:cNvPr>
          <p:cNvPicPr>
            <a:picLocks noGrp="1" noChangeAspect="1"/>
          </p:cNvPicPr>
          <p:nvPr>
            <p:ph sz="quarter" idx="4"/>
          </p:nvPr>
        </p:nvPicPr>
        <p:blipFill>
          <a:blip r:embed="rId4"/>
          <a:stretch>
            <a:fillRect/>
          </a:stretch>
        </p:blipFill>
        <p:spPr>
          <a:xfrm>
            <a:off x="6172199" y="1718269"/>
            <a:ext cx="5905919" cy="4411224"/>
          </a:xfrm>
          <a:effectLst>
            <a:innerShdw blurRad="114300">
              <a:prstClr val="black"/>
            </a:innerShdw>
          </a:effectLst>
        </p:spPr>
      </p:pic>
    </p:spTree>
    <p:extLst>
      <p:ext uri="{BB962C8B-B14F-4D97-AF65-F5344CB8AC3E}">
        <p14:creationId xmlns:p14="http://schemas.microsoft.com/office/powerpoint/2010/main" val="1592508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1AEAF0-10A5-49A1-87B3-46ED663DB781}"/>
              </a:ext>
            </a:extLst>
          </p:cNvPr>
          <p:cNvSpPr/>
          <p:nvPr/>
        </p:nvSpPr>
        <p:spPr>
          <a:xfrm>
            <a:off x="7672040" y="1645758"/>
            <a:ext cx="3632602" cy="4632960"/>
          </a:xfrm>
          <a:prstGeom prst="rect">
            <a:avLst/>
          </a:prstGeom>
          <a:solidFill>
            <a:schemeClr val="bg1">
              <a:alpha val="9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01B2A65-2AFD-4C32-91C5-C0FA4BED6D93}"/>
              </a:ext>
            </a:extLst>
          </p:cNvPr>
          <p:cNvSpPr/>
          <p:nvPr/>
        </p:nvSpPr>
        <p:spPr>
          <a:xfrm>
            <a:off x="4039438" y="1645758"/>
            <a:ext cx="3632602" cy="4632960"/>
          </a:xfrm>
          <a:prstGeom prst="rect">
            <a:avLst/>
          </a:prstGeom>
          <a:solidFill>
            <a:schemeClr val="bg1">
              <a:alpha val="9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cost of risk </a:t>
            </a:r>
            <a:r>
              <a:rPr lang="en-US" b="0" dirty="0"/>
              <a:t>| Funds Transfer Fraud</a:t>
            </a:r>
          </a:p>
        </p:txBody>
      </p:sp>
      <p:graphicFrame>
        <p:nvGraphicFramePr>
          <p:cNvPr id="5" name="Table 4"/>
          <p:cNvGraphicFramePr>
            <a:graphicFrameLocks noGrp="1"/>
          </p:cNvGraphicFramePr>
          <p:nvPr>
            <p:extLst>
              <p:ext uri="{D42A27DB-BD31-4B8C-83A1-F6EECF244321}">
                <p14:modId xmlns:p14="http://schemas.microsoft.com/office/powerpoint/2010/main" val="590602542"/>
              </p:ext>
            </p:extLst>
          </p:nvPr>
        </p:nvGraphicFramePr>
        <p:xfrm>
          <a:off x="441810" y="1645758"/>
          <a:ext cx="11053503" cy="4363155"/>
        </p:xfrm>
        <a:graphic>
          <a:graphicData uri="http://schemas.openxmlformats.org/drawingml/2006/table">
            <a:tbl>
              <a:tblPr firstRow="1" bandRow="1">
                <a:effectLst>
                  <a:innerShdw blurRad="114300">
                    <a:prstClr val="black"/>
                  </a:innerShdw>
                </a:effectLst>
                <a:tableStyleId>{5C22544A-7EE6-4342-B048-85BDC9FD1C3A}</a:tableStyleId>
              </a:tblPr>
              <a:tblGrid>
                <a:gridCol w="3682711">
                  <a:extLst>
                    <a:ext uri="{9D8B030D-6E8A-4147-A177-3AD203B41FA5}">
                      <a16:colId xmlns:a16="http://schemas.microsoft.com/office/drawing/2014/main" val="1048140022"/>
                    </a:ext>
                  </a:extLst>
                </a:gridCol>
                <a:gridCol w="3685396">
                  <a:extLst>
                    <a:ext uri="{9D8B030D-6E8A-4147-A177-3AD203B41FA5}">
                      <a16:colId xmlns:a16="http://schemas.microsoft.com/office/drawing/2014/main" val="4253169627"/>
                    </a:ext>
                  </a:extLst>
                </a:gridCol>
                <a:gridCol w="3685396">
                  <a:extLst>
                    <a:ext uri="{9D8B030D-6E8A-4147-A177-3AD203B41FA5}">
                      <a16:colId xmlns:a16="http://schemas.microsoft.com/office/drawing/2014/main" val="3365709484"/>
                    </a:ext>
                  </a:extLst>
                </a:gridCol>
              </a:tblGrid>
              <a:tr h="378595">
                <a:tc>
                  <a:txBody>
                    <a:bodyPr/>
                    <a:lstStyle/>
                    <a:p>
                      <a:pPr marL="0" marR="0" lvl="0" indent="0" algn="ctr" defTabSz="806625" rtl="0" eaLnBrk="1" fontAlgn="auto" latinLnBrk="0" hangingPunct="1">
                        <a:lnSpc>
                          <a:spcPct val="100000"/>
                        </a:lnSpc>
                        <a:spcBef>
                          <a:spcPts val="0"/>
                        </a:spcBef>
                        <a:spcAft>
                          <a:spcPts val="0"/>
                        </a:spcAft>
                        <a:buClrTx/>
                        <a:buSzTx/>
                        <a:buFontTx/>
                        <a:buNone/>
                        <a:tabLst/>
                        <a:defRPr/>
                      </a:pPr>
                      <a:r>
                        <a:rPr lang="en-US" sz="1600" b="1" spc="-40" dirty="0">
                          <a:solidFill>
                            <a:schemeClr val="tx1"/>
                          </a:solidFill>
                          <a:latin typeface="+mj-lt"/>
                          <a:cs typeface="Arial"/>
                        </a:rPr>
                        <a:t>FUNDS TRANSFER FRAUD</a:t>
                      </a:r>
                    </a:p>
                  </a:txBody>
                  <a:tcPr marL="45720" marR="45720">
                    <a:lnL w="12700" cmpd="sng">
                      <a:noFill/>
                    </a:lnL>
                    <a:lnR w="3175" cap="flat" cmpd="sng" algn="ctr">
                      <a:solidFill>
                        <a:schemeClr val="tx2"/>
                      </a:solidFill>
                      <a:prstDash val="solid"/>
                      <a:round/>
                      <a:headEnd type="none" w="med" len="med"/>
                      <a:tailEnd type="none" w="med" len="med"/>
                    </a:lnR>
                    <a:lnT w="12700" cmpd="sng">
                      <a:noFill/>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spc="-40" dirty="0">
                          <a:solidFill>
                            <a:schemeClr val="tx1"/>
                          </a:solidFill>
                          <a:latin typeface="+mj-lt"/>
                        </a:rPr>
                        <a:t>SOCIAL ENGINEERING</a:t>
                      </a:r>
                    </a:p>
                  </a:txBody>
                  <a:tcPr marR="4572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mpd="sng">
                      <a:noFill/>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spc="-40" dirty="0">
                          <a:solidFill>
                            <a:schemeClr val="tx1"/>
                          </a:solidFill>
                          <a:latin typeface="+mj-lt"/>
                        </a:rPr>
                        <a:t>INVOICE MANIPULATION FRAUD</a:t>
                      </a:r>
                    </a:p>
                  </a:txBody>
                  <a:tcPr marR="45720">
                    <a:lnL w="3175" cap="flat" cmpd="sng" algn="ctr">
                      <a:solidFill>
                        <a:schemeClr val="tx2"/>
                      </a:solidFill>
                      <a:prstDash val="solid"/>
                      <a:round/>
                      <a:headEnd type="none" w="med" len="med"/>
                      <a:tailEnd type="none" w="med" len="med"/>
                    </a:lnL>
                    <a:lnR w="12700" cmpd="sng">
                      <a:noFill/>
                    </a:lnR>
                    <a:lnT w="12700" cmpd="sng">
                      <a:noFill/>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452154"/>
                  </a:ext>
                </a:extLst>
              </a:tr>
              <a:tr h="996140">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0" spc="-40" dirty="0">
                          <a:solidFill>
                            <a:schemeClr val="tx1"/>
                          </a:solidFill>
                          <a:latin typeface="+mn-lt"/>
                          <a:cs typeface="Arial"/>
                        </a:rPr>
                        <a:t>Fraudster breaches or otherwise obtains credentials to accounts belonging to the business.</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spc="-40" dirty="0">
                          <a:solidFill>
                            <a:schemeClr val="tx1"/>
                          </a:solidFill>
                          <a:latin typeface="+mn-lt"/>
                        </a:rPr>
                        <a:t>Fraudster issues communications intended to dupe an employee utilizing various confidence tricks.  May pose as a client, fellow employee, or company executive.</a:t>
                      </a:r>
                    </a:p>
                  </a:txBody>
                  <a:tcPr marR="4572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spc="-40" dirty="0">
                          <a:solidFill>
                            <a:schemeClr val="tx1"/>
                          </a:solidFill>
                          <a:latin typeface="+mn-lt"/>
                        </a:rPr>
                        <a:t>Fraudster gains access to executive or employee’s e-mail account</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0654869"/>
                  </a:ext>
                </a:extLst>
              </a:tr>
              <a:tr h="1221075">
                <a:tc>
                  <a:txBody>
                    <a:bodyPr/>
                    <a:lstStyle/>
                    <a:p>
                      <a:r>
                        <a:rPr lang="en-US" sz="1400" b="0" spc="-40" dirty="0">
                          <a:solidFill>
                            <a:schemeClr val="tx1"/>
                          </a:solidFill>
                          <a:latin typeface="+mn-lt"/>
                        </a:rPr>
                        <a:t>Fraudster initiates wire transfer payments to accounts of their choosing, draining company funds.</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spc="-40" dirty="0">
                          <a:solidFill>
                            <a:schemeClr val="tx1"/>
                          </a:solidFill>
                          <a:latin typeface="+mn-lt"/>
                        </a:rPr>
                        <a:t>Employee releases funds thinking they are following legitimate instructions.</a:t>
                      </a:r>
                    </a:p>
                  </a:txBody>
                  <a:tcPr marR="4572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spc="-40" dirty="0">
                          <a:solidFill>
                            <a:schemeClr val="tx1"/>
                          </a:solidFill>
                          <a:latin typeface="+mn-lt"/>
                        </a:rPr>
                        <a:t>Fraudster issues an invoice for payment to a client or vendor of the company, posing as the company employee.  The invoice may be for a bill due or a “correction” to a previously sent invoice that directs funds to be paid to the hacker’s account of choice.</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099984"/>
                  </a:ext>
                </a:extLst>
              </a:tr>
              <a:tr h="996140">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endParaRPr lang="en-US" sz="1400" b="1" spc="-40" dirty="0">
                        <a:solidFill>
                          <a:schemeClr val="tx1"/>
                        </a:solidFill>
                        <a:latin typeface="+mn-lt"/>
                        <a:cs typeface="Arial"/>
                      </a:endParaRP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0" spc="-40" dirty="0">
                          <a:solidFill>
                            <a:schemeClr val="tx1"/>
                          </a:solidFill>
                          <a:latin typeface="+mn-lt"/>
                          <a:cs typeface="Arial"/>
                        </a:rPr>
                        <a:t>* Standard ‘Crime’ insurance policy lacking a Social Engineering grant declines to cover the claim due to the employee’s “voluntary parting of title”.  </a:t>
                      </a:r>
                    </a:p>
                  </a:txBody>
                  <a:tcPr marR="4572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0" spc="-40" dirty="0">
                          <a:solidFill>
                            <a:schemeClr val="tx1"/>
                          </a:solidFill>
                          <a:latin typeface="+mn-lt"/>
                          <a:cs typeface="Arial"/>
                        </a:rPr>
                        <a:t>Company’s client or vendor transfers funds, following the instructions delivered from the company’s e-mail.  Later, it is discovered that the funds went to the hacker’s account.</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135658"/>
                  </a:ext>
                </a:extLst>
              </a:tr>
              <a:tr h="771205">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endParaRPr lang="en-US" sz="1400" b="1" spc="-40" dirty="0">
                        <a:solidFill>
                          <a:schemeClr val="tx1"/>
                        </a:solidFill>
                        <a:latin typeface="+mn-lt"/>
                        <a:cs typeface="Arial"/>
                      </a:endParaRP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spc="-40" dirty="0">
                        <a:solidFill>
                          <a:schemeClr val="tx1"/>
                        </a:solidFill>
                        <a:latin typeface="+mn-lt"/>
                      </a:endParaRPr>
                    </a:p>
                  </a:txBody>
                  <a:tcPr marR="45720">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spc="-40" dirty="0">
                          <a:solidFill>
                            <a:schemeClr val="tx1"/>
                          </a:solidFill>
                          <a:latin typeface="+mn-lt"/>
                        </a:rPr>
                        <a:t>* Social engineering insurance declines coverage due to the funds not being transferred by the company.</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567325"/>
                  </a:ext>
                </a:extLst>
              </a:tr>
            </a:tbl>
          </a:graphicData>
        </a:graphic>
      </p:graphicFrame>
    </p:spTree>
    <p:extLst>
      <p:ext uri="{BB962C8B-B14F-4D97-AF65-F5344CB8AC3E}">
        <p14:creationId xmlns:p14="http://schemas.microsoft.com/office/powerpoint/2010/main" val="102307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731" y="347890"/>
            <a:ext cx="11386791" cy="412275"/>
          </a:xfrm>
        </p:spPr>
        <p:txBody>
          <a:bodyPr>
            <a:normAutofit fontScale="90000"/>
          </a:bodyPr>
          <a:lstStyle/>
          <a:p>
            <a:r>
              <a:rPr lang="en-US" dirty="0"/>
              <a:t>The cost of risk </a:t>
            </a:r>
            <a:r>
              <a:rPr lang="en-US" b="0" dirty="0"/>
              <a:t>| Data breach and social engineering costs</a:t>
            </a:r>
          </a:p>
        </p:txBody>
      </p:sp>
      <p:graphicFrame>
        <p:nvGraphicFramePr>
          <p:cNvPr id="5" name="Table 4"/>
          <p:cNvGraphicFramePr>
            <a:graphicFrameLocks noGrp="1"/>
          </p:cNvGraphicFramePr>
          <p:nvPr>
            <p:extLst>
              <p:ext uri="{D42A27DB-BD31-4B8C-83A1-F6EECF244321}">
                <p14:modId xmlns:p14="http://schemas.microsoft.com/office/powerpoint/2010/main" val="3760534085"/>
              </p:ext>
            </p:extLst>
          </p:nvPr>
        </p:nvGraphicFramePr>
        <p:xfrm>
          <a:off x="441810" y="1315022"/>
          <a:ext cx="11153987" cy="4583359"/>
        </p:xfrm>
        <a:graphic>
          <a:graphicData uri="http://schemas.openxmlformats.org/drawingml/2006/table">
            <a:tbl>
              <a:tblPr firstRow="1" bandRow="1">
                <a:tableStyleId>{5C22544A-7EE6-4342-B048-85BDC9FD1C3A}</a:tableStyleId>
              </a:tblPr>
              <a:tblGrid>
                <a:gridCol w="4755992">
                  <a:extLst>
                    <a:ext uri="{9D8B030D-6E8A-4147-A177-3AD203B41FA5}">
                      <a16:colId xmlns:a16="http://schemas.microsoft.com/office/drawing/2014/main" val="1048140022"/>
                    </a:ext>
                  </a:extLst>
                </a:gridCol>
                <a:gridCol w="6397995">
                  <a:extLst>
                    <a:ext uri="{9D8B030D-6E8A-4147-A177-3AD203B41FA5}">
                      <a16:colId xmlns:a16="http://schemas.microsoft.com/office/drawing/2014/main" val="4253169627"/>
                    </a:ext>
                  </a:extLst>
                </a:gridCol>
              </a:tblGrid>
              <a:tr h="392261">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solidFill>
                            <a:schemeClr val="tx1"/>
                          </a:solidFill>
                          <a:latin typeface="+mn-lt"/>
                          <a:cs typeface="Arial"/>
                        </a:rPr>
                        <a:t>Specialized Cyber/Privacy Attorneys</a:t>
                      </a:r>
                    </a:p>
                  </a:txBody>
                  <a:tcPr marL="45720" marR="45720">
                    <a:lnL w="12700" cmpd="sng">
                      <a:noFill/>
                    </a:lnL>
                    <a:lnR w="3175" cap="flat" cmpd="sng" algn="ctr">
                      <a:solidFill>
                        <a:schemeClr val="tx2"/>
                      </a:solidFill>
                      <a:prstDash val="solid"/>
                      <a:round/>
                      <a:headEnd type="none" w="med" len="med"/>
                      <a:tailEnd type="none" w="med" len="med"/>
                    </a:lnR>
                    <a:lnT w="12700" cmpd="sng">
                      <a:noFill/>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0" spc="-40" dirty="0">
                          <a:solidFill>
                            <a:schemeClr val="tx1"/>
                          </a:solidFill>
                          <a:latin typeface="+mn-lt"/>
                          <a:cs typeface="Arial"/>
                        </a:rPr>
                        <a:t>$650</a:t>
                      </a:r>
                      <a:r>
                        <a:rPr lang="en-US" sz="1400" b="0" spc="-40" baseline="0" dirty="0">
                          <a:solidFill>
                            <a:schemeClr val="tx1"/>
                          </a:solidFill>
                          <a:latin typeface="+mn-lt"/>
                          <a:cs typeface="Arial"/>
                        </a:rPr>
                        <a:t> per </a:t>
                      </a:r>
                      <a:r>
                        <a:rPr lang="en-US" sz="1400" b="0" spc="-40" dirty="0">
                          <a:solidFill>
                            <a:schemeClr val="tx1"/>
                          </a:solidFill>
                          <a:latin typeface="+mn-lt"/>
                          <a:cs typeface="Arial"/>
                        </a:rPr>
                        <a:t>hour</a:t>
                      </a:r>
                    </a:p>
                  </a:txBody>
                  <a:tcPr marR="45720">
                    <a:lnL w="3175" cap="flat" cmpd="sng" algn="ctr">
                      <a:solidFill>
                        <a:schemeClr val="tx2"/>
                      </a:solidFill>
                      <a:prstDash val="solid"/>
                      <a:round/>
                      <a:headEnd type="none" w="med" len="med"/>
                      <a:tailEnd type="none" w="med" len="med"/>
                    </a:lnL>
                    <a:lnR w="12700" cmpd="sng">
                      <a:noFill/>
                    </a:lnR>
                    <a:lnT w="12700" cmpd="sng">
                      <a:noFill/>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452154"/>
                  </a:ext>
                </a:extLst>
              </a:tr>
              <a:tr h="392261">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solidFill>
                            <a:schemeClr val="tx1"/>
                          </a:solidFill>
                          <a:latin typeface="+mn-lt"/>
                          <a:cs typeface="Arial"/>
                        </a:rPr>
                        <a:t>Investigation/Computer Forensics Fees</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spc="-40" dirty="0">
                          <a:solidFill>
                            <a:schemeClr val="tx1"/>
                          </a:solidFill>
                          <a:latin typeface="+mn-lt"/>
                        </a:rPr>
                        <a:t>$300 - $700</a:t>
                      </a:r>
                      <a:r>
                        <a:rPr lang="en-US" sz="1400" b="0" spc="-40" baseline="0" dirty="0">
                          <a:solidFill>
                            <a:schemeClr val="tx1"/>
                          </a:solidFill>
                          <a:latin typeface="+mn-lt"/>
                        </a:rPr>
                        <a:t> per </a:t>
                      </a:r>
                      <a:r>
                        <a:rPr lang="en-US" sz="1400" b="0" spc="-40" dirty="0">
                          <a:solidFill>
                            <a:schemeClr val="tx1"/>
                          </a:solidFill>
                          <a:latin typeface="+mn-lt"/>
                        </a:rPr>
                        <a:t>hour</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0654869"/>
                  </a:ext>
                </a:extLst>
              </a:tr>
              <a:tr h="392261">
                <a:tc>
                  <a:txBody>
                    <a:bodyPr/>
                    <a:lstStyle/>
                    <a:p>
                      <a:r>
                        <a:rPr lang="en-US" sz="1400" b="1" spc="-40" dirty="0">
                          <a:solidFill>
                            <a:schemeClr val="tx1"/>
                          </a:solidFill>
                          <a:latin typeface="+mn-lt"/>
                        </a:rPr>
                        <a:t>Notification Costs (legal drafting and postage)</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spc="-40" dirty="0">
                          <a:solidFill>
                            <a:schemeClr val="tx1"/>
                          </a:solidFill>
                          <a:latin typeface="+mn-lt"/>
                        </a:rPr>
                        <a:t>$1.50 - $3.00 per customer </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099984"/>
                  </a:ext>
                </a:extLst>
              </a:tr>
              <a:tr h="392261">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solidFill>
                            <a:schemeClr val="tx1"/>
                          </a:solidFill>
                          <a:latin typeface="+mn-lt"/>
                          <a:cs typeface="Arial"/>
                        </a:rPr>
                        <a:t>Credit/Identity Monitoring Costs</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0" spc="-40" dirty="0">
                          <a:solidFill>
                            <a:schemeClr val="tx1"/>
                          </a:solidFill>
                          <a:latin typeface="+mn-lt"/>
                          <a:cs typeface="Arial"/>
                        </a:rPr>
                        <a:t>$9.00 - $12.00</a:t>
                      </a:r>
                      <a:r>
                        <a:rPr lang="en-US" sz="1400" b="0" spc="-40" baseline="0" dirty="0">
                          <a:solidFill>
                            <a:schemeClr val="tx1"/>
                          </a:solidFill>
                          <a:latin typeface="+mn-lt"/>
                          <a:cs typeface="Arial"/>
                        </a:rPr>
                        <a:t> </a:t>
                      </a:r>
                      <a:r>
                        <a:rPr lang="en-US" sz="1400" b="0" spc="-40" dirty="0">
                          <a:solidFill>
                            <a:schemeClr val="tx1"/>
                          </a:solidFill>
                          <a:latin typeface="+mn-lt"/>
                          <a:cs typeface="Arial"/>
                        </a:rPr>
                        <a:t>per redemption</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135658"/>
                  </a:ext>
                </a:extLst>
              </a:tr>
              <a:tr h="392261">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solidFill>
                            <a:schemeClr val="tx1"/>
                          </a:solidFill>
                          <a:latin typeface="+mn-lt"/>
                          <a:cs typeface="Arial"/>
                        </a:rPr>
                        <a:t>Public Relations Firms</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spc="-40" dirty="0">
                          <a:solidFill>
                            <a:schemeClr val="tx1"/>
                          </a:solidFill>
                          <a:latin typeface="+mn-lt"/>
                          <a:cs typeface="Arial"/>
                        </a:rPr>
                        <a:t>$10,000/month or $400/hour</a:t>
                      </a:r>
                      <a:endParaRPr lang="en-US" sz="1400" b="0" spc="-40" dirty="0">
                        <a:solidFill>
                          <a:schemeClr val="tx1"/>
                        </a:solidFill>
                        <a:latin typeface="+mn-lt"/>
                      </a:endParaRP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567325"/>
                  </a:ext>
                </a:extLst>
              </a:tr>
              <a:tr h="392261">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solidFill>
                            <a:schemeClr val="tx1"/>
                          </a:solidFill>
                          <a:latin typeface="+mn-lt"/>
                          <a:cs typeface="Arial"/>
                        </a:rPr>
                        <a:t>PCI Fines/Penalties</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0" spc="-40" dirty="0">
                          <a:solidFill>
                            <a:schemeClr val="tx1"/>
                          </a:solidFill>
                          <a:latin typeface="+mn-lt"/>
                          <a:cs typeface="Arial"/>
                        </a:rPr>
                        <a:t>Wide range, but usually 6</a:t>
                      </a:r>
                      <a:r>
                        <a:rPr lang="en-US" sz="1400" b="0" spc="-40" baseline="0" dirty="0">
                          <a:solidFill>
                            <a:schemeClr val="tx1"/>
                          </a:solidFill>
                          <a:latin typeface="+mn-lt"/>
                          <a:cs typeface="Arial"/>
                        </a:rPr>
                        <a:t>-</a:t>
                      </a:r>
                      <a:r>
                        <a:rPr lang="en-US" sz="1400" b="0" spc="-40" dirty="0">
                          <a:solidFill>
                            <a:schemeClr val="tx1"/>
                          </a:solidFill>
                          <a:latin typeface="+mn-lt"/>
                          <a:cs typeface="Arial"/>
                        </a:rPr>
                        <a:t>figures</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87799"/>
                  </a:ext>
                </a:extLst>
              </a:tr>
              <a:tr h="392261">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solidFill>
                            <a:schemeClr val="tx1"/>
                          </a:solidFill>
                          <a:latin typeface="+mn-lt"/>
                          <a:cs typeface="Arial"/>
                        </a:rPr>
                        <a:t>Visa Global Compromised Account Recovery Program</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0" spc="-40" dirty="0">
                          <a:solidFill>
                            <a:schemeClr val="tx1"/>
                          </a:solidFill>
                          <a:latin typeface="+mn-lt"/>
                          <a:cs typeface="Arial"/>
                        </a:rPr>
                        <a:t>$2.50</a:t>
                      </a:r>
                      <a:r>
                        <a:rPr lang="en-US" sz="1400" b="0" spc="-40" baseline="0" dirty="0">
                          <a:solidFill>
                            <a:schemeClr val="tx1"/>
                          </a:solidFill>
                          <a:latin typeface="+mn-lt"/>
                          <a:cs typeface="Arial"/>
                        </a:rPr>
                        <a:t> per </a:t>
                      </a:r>
                      <a:r>
                        <a:rPr lang="en-US" sz="1400" b="0" spc="-40" dirty="0">
                          <a:solidFill>
                            <a:schemeClr val="tx1"/>
                          </a:solidFill>
                          <a:latin typeface="+mn-lt"/>
                          <a:cs typeface="Arial"/>
                        </a:rPr>
                        <a:t>card</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4540688"/>
                  </a:ext>
                </a:extLst>
              </a:tr>
              <a:tr h="392261">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latin typeface="+mn-lt"/>
                          <a:cs typeface="Arial"/>
                        </a:rPr>
                        <a:t>Fraudulent charges on stolen cards</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spc="-40" dirty="0">
                          <a:latin typeface="+mn-lt"/>
                          <a:cs typeface="Arial"/>
                        </a:rPr>
                        <a:t>Moving Target</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206397"/>
                  </a:ext>
                </a:extLst>
              </a:tr>
              <a:tr h="677543">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latin typeface="+mn-lt"/>
                          <a:cs typeface="Arial"/>
                        </a:rPr>
                        <a:t>HIPAA Fines/Penalties</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spc="-40" dirty="0">
                          <a:latin typeface="+mn-lt"/>
                          <a:cs typeface="Arial"/>
                        </a:rPr>
                        <a:t>Recently ranging from 6-figures to $2.5M</a:t>
                      </a:r>
                    </a:p>
                    <a:p>
                      <a:pPr marL="0" marR="0" lvl="0" indent="0" algn="l" defTabSz="806625" rtl="0" eaLnBrk="1" fontAlgn="auto" latinLnBrk="0" hangingPunct="1">
                        <a:lnSpc>
                          <a:spcPct val="100000"/>
                        </a:lnSpc>
                        <a:spcBef>
                          <a:spcPts val="0"/>
                        </a:spcBef>
                        <a:spcAft>
                          <a:spcPts val="0"/>
                        </a:spcAft>
                        <a:buClrTx/>
                        <a:buSzTx/>
                        <a:buFontTx/>
                        <a:buNone/>
                        <a:tabLst/>
                        <a:defRPr/>
                      </a:pPr>
                      <a:endParaRPr lang="en-US" sz="1400" spc="-40" dirty="0">
                        <a:latin typeface="+mn-lt"/>
                        <a:cs typeface="Arial"/>
                      </a:endParaRP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3323435"/>
                  </a:ext>
                </a:extLst>
              </a:tr>
              <a:tr h="392261">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latin typeface="+mn-lt"/>
                          <a:cs typeface="Arial"/>
                        </a:rPr>
                        <a:t>Social Engineering / Wire Transfer Fraud</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spc="-40" dirty="0">
                          <a:latin typeface="+mn-lt"/>
                          <a:cs typeface="Arial"/>
                        </a:rPr>
                        <a:t>Analyze average and largest transfer amounts.  Worse if exploited multiple times.</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31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9988982"/>
                  </a:ext>
                </a:extLst>
              </a:tr>
              <a:tr h="375467">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b="1" spc="-40" dirty="0">
                          <a:latin typeface="+mn-lt"/>
                          <a:cs typeface="Arial"/>
                        </a:rPr>
                        <a:t>Invoice Manipulation Fraud</a:t>
                      </a:r>
                    </a:p>
                  </a:txBody>
                  <a:tcPr marL="45720" marR="45720">
                    <a:lnL w="12700" cmpd="sng">
                      <a:noFill/>
                    </a:lnL>
                    <a:lnR w="3175" cap="flat" cmpd="sng" algn="ctr">
                      <a:solidFill>
                        <a:schemeClr val="tx2"/>
                      </a:solidFill>
                      <a:prstDash val="solid"/>
                      <a:round/>
                      <a:headEnd type="none" w="med" len="med"/>
                      <a:tailEnd type="none" w="med" len="med"/>
                    </a:lnR>
                    <a:lnT w="3175" cap="flat" cmpd="sng" algn="ctr">
                      <a:solidFill>
                        <a:schemeClr val="tx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06625" rtl="0" eaLnBrk="1" fontAlgn="auto" latinLnBrk="0" hangingPunct="1">
                        <a:lnSpc>
                          <a:spcPct val="100000"/>
                        </a:lnSpc>
                        <a:spcBef>
                          <a:spcPts val="0"/>
                        </a:spcBef>
                        <a:spcAft>
                          <a:spcPts val="0"/>
                        </a:spcAft>
                        <a:buClrTx/>
                        <a:buSzTx/>
                        <a:buFontTx/>
                        <a:buNone/>
                        <a:tabLst/>
                        <a:defRPr/>
                      </a:pPr>
                      <a:r>
                        <a:rPr lang="en-US" sz="1400" spc="-40" dirty="0">
                          <a:latin typeface="+mn-lt"/>
                          <a:cs typeface="Arial"/>
                        </a:rPr>
                        <a:t>Analyze average and largest transfer amounts.  Worse if exploited multiple times.</a:t>
                      </a:r>
                    </a:p>
                  </a:txBody>
                  <a:tcPr marR="45720">
                    <a:lnL w="3175" cap="flat" cmpd="sng" algn="ctr">
                      <a:solidFill>
                        <a:schemeClr val="tx2"/>
                      </a:solidFill>
                      <a:prstDash val="solid"/>
                      <a:round/>
                      <a:headEnd type="none" w="med" len="med"/>
                      <a:tailEnd type="none" w="med" len="med"/>
                    </a:lnL>
                    <a:lnR w="12700" cmpd="sng">
                      <a:noFill/>
                    </a:lnR>
                    <a:lnT w="3175" cap="flat" cmpd="sng" algn="ctr">
                      <a:solidFill>
                        <a:schemeClr val="tx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0575192"/>
                  </a:ext>
                </a:extLst>
              </a:tr>
            </a:tbl>
          </a:graphicData>
        </a:graphic>
      </p:graphicFrame>
    </p:spTree>
    <p:extLst>
      <p:ext uri="{BB962C8B-B14F-4D97-AF65-F5344CB8AC3E}">
        <p14:creationId xmlns:p14="http://schemas.microsoft.com/office/powerpoint/2010/main" val="718400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5776</TotalTime>
  <Words>1554</Words>
  <Application>Microsoft Office PowerPoint</Application>
  <PresentationFormat>Widescreen</PresentationFormat>
  <Paragraphs>180</Paragraphs>
  <Slides>14</Slides>
  <Notes>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2" baseType="lpstr">
      <vt:lpstr>Calibri</vt:lpstr>
      <vt:lpstr>Roboto</vt:lpstr>
      <vt:lpstr>HelveticaNeueLT Std Cn</vt:lpstr>
      <vt:lpstr>Calibri Light</vt:lpstr>
      <vt:lpstr>Arial</vt:lpstr>
      <vt:lpstr>inherit</vt:lpstr>
      <vt:lpstr>Office Theme</vt:lpstr>
      <vt:lpstr>Image</vt:lpstr>
      <vt:lpstr>Discussion topics</vt:lpstr>
      <vt:lpstr>Cyber Exposures</vt:lpstr>
      <vt:lpstr>Threat landscape | risks &amp; exposures</vt:lpstr>
      <vt:lpstr>Data-RISK expenses</vt:lpstr>
      <vt:lpstr>MA Security Breach Notice Law, Update in Wake of Equifax Breach (Jones Day)</vt:lpstr>
      <vt:lpstr>THE COST OF RISK | Breach &amp; business interruption</vt:lpstr>
      <vt:lpstr>Total Breach Costs – Lost Business, Breach Response, Post Breach Costs (Ponemon/IBM Security)</vt:lpstr>
      <vt:lpstr>The cost of risk | Funds Transfer Fraud</vt:lpstr>
      <vt:lpstr>The cost of risk | Data breach and social engineering costs</vt:lpstr>
      <vt:lpstr>The cost of risk | business continuity</vt:lpstr>
      <vt:lpstr>Cyber Policy</vt:lpstr>
      <vt:lpstr>Cyber policy structure | GENERAL COVERAGES</vt:lpstr>
      <vt:lpstr>Cyber policy structure I Additional Coverages</vt:lpstr>
      <vt:lpstr>Controls/Loss Prevention – Insurance U/W Perspective</vt:lpstr>
    </vt:vector>
  </TitlesOfParts>
  <Company>BOKF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TITILE OF  PRESENTATION</dc:title>
  <dc:creator>Nina Marine</dc:creator>
  <cp:lastModifiedBy>Kathleen Kiely-Becchetti</cp:lastModifiedBy>
  <cp:revision>321</cp:revision>
  <cp:lastPrinted>2021-04-12T16:28:58Z</cp:lastPrinted>
  <dcterms:created xsi:type="dcterms:W3CDTF">2018-01-17T15:09:22Z</dcterms:created>
  <dcterms:modified xsi:type="dcterms:W3CDTF">2022-10-06T13:54:22Z</dcterms:modified>
</cp:coreProperties>
</file>