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Lst>
  <p:notesMasterIdLst>
    <p:notesMasterId r:id="rId28"/>
  </p:notesMasterIdLst>
  <p:handoutMasterIdLst>
    <p:handoutMasterId r:id="rId29"/>
  </p:handoutMasterIdLst>
  <p:sldIdLst>
    <p:sldId id="256" r:id="rId2"/>
    <p:sldId id="275" r:id="rId3"/>
    <p:sldId id="271" r:id="rId4"/>
    <p:sldId id="272" r:id="rId5"/>
    <p:sldId id="273" r:id="rId6"/>
    <p:sldId id="274" r:id="rId7"/>
    <p:sldId id="276" r:id="rId8"/>
    <p:sldId id="277" r:id="rId9"/>
    <p:sldId id="278" r:id="rId10"/>
    <p:sldId id="279" r:id="rId11"/>
    <p:sldId id="280" r:id="rId12"/>
    <p:sldId id="258" r:id="rId13"/>
    <p:sldId id="266" r:id="rId14"/>
    <p:sldId id="269" r:id="rId15"/>
    <p:sldId id="257" r:id="rId16"/>
    <p:sldId id="267" r:id="rId17"/>
    <p:sldId id="268" r:id="rId18"/>
    <p:sldId id="259" r:id="rId19"/>
    <p:sldId id="260" r:id="rId20"/>
    <p:sldId id="283" r:id="rId21"/>
    <p:sldId id="284" r:id="rId22"/>
    <p:sldId id="285" r:id="rId23"/>
    <p:sldId id="286" r:id="rId24"/>
    <p:sldId id="287" r:id="rId25"/>
    <p:sldId id="282" r:id="rId26"/>
    <p:sldId id="281" r:id="rId27"/>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3839" userDrawn="1">
          <p15:clr>
            <a:srgbClr val="A4A3A4"/>
          </p15:clr>
        </p15:guide>
        <p15:guide id="4" orient="horz"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4A63"/>
    <a:srgbClr val="318475"/>
    <a:srgbClr val="B00A2E"/>
    <a:srgbClr val="03367B"/>
    <a:srgbClr val="3AAA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530"/>
    <p:restoredTop sz="94656"/>
  </p:normalViewPr>
  <p:slideViewPr>
    <p:cSldViewPr>
      <p:cViewPr varScale="1">
        <p:scale>
          <a:sx n="77" d="100"/>
          <a:sy n="77" d="100"/>
        </p:scale>
        <p:origin x="62" y="254"/>
      </p:cViewPr>
      <p:guideLst>
        <p:guide pos="3839"/>
        <p:guide orient="horz"/>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EA24BCB-41C6-485B-8B2D-5537848246DA}" type="datetimeFigureOut">
              <a:rPr lang="en-US" smtClean="0"/>
              <a:t>7/6/2022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75FC432-F9F1-4CD6-9AFB-6DF85F13E0E7}" type="slidenum">
              <a:rPr lang="en-US" smtClean="0"/>
              <a:t>‹#›</a:t>
            </a:fld>
            <a:endParaRPr lang="en-US"/>
          </a:p>
        </p:txBody>
      </p:sp>
    </p:spTree>
    <p:extLst>
      <p:ext uri="{BB962C8B-B14F-4D97-AF65-F5344CB8AC3E}">
        <p14:creationId xmlns:p14="http://schemas.microsoft.com/office/powerpoint/2010/main" val="235748639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EE6DA623-982D-44D9-9639-BA0760D71A96}" type="datetimeFigureOut">
              <a:rPr lang="en-US" smtClean="0"/>
              <a:t>7/6/2022</a:t>
            </a:fld>
            <a:endParaRPr lang="en-US"/>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EF89D81-5C30-4ECB-8BF9-055B9B5E37DE}" type="slidenum">
              <a:rPr lang="en-US" smtClean="0"/>
              <a:t>‹#›</a:t>
            </a:fld>
            <a:endParaRPr lang="en-US"/>
          </a:p>
        </p:txBody>
      </p:sp>
    </p:spTree>
    <p:extLst>
      <p:ext uri="{BB962C8B-B14F-4D97-AF65-F5344CB8AC3E}">
        <p14:creationId xmlns:p14="http://schemas.microsoft.com/office/powerpoint/2010/main" val="1038505741"/>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656929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92339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00114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47726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59093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09020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31890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379794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8013" y="1600200"/>
            <a:ext cx="10972800" cy="4038600"/>
          </a:xfrm>
        </p:spPr>
        <p:txBody>
          <a:bodyPr>
            <a:normAutofit/>
          </a:bodyPr>
          <a:lstStyle>
            <a:lvl1pPr algn="ctr">
              <a:defRPr sz="4000" b="1">
                <a:solidFill>
                  <a:srgbClr val="804A63"/>
                </a:solidFill>
                <a:effectLst>
                  <a:outerShdw blurRad="50800" dist="38100" dir="2700000" algn="tl" rotWithShape="0">
                    <a:prstClr val="black">
                      <a:alpha val="40000"/>
                    </a:prstClr>
                  </a:outerShdw>
                </a:effectLst>
                <a:latin typeface="Filson Soft Regular" pitchFamily="2" charset="77"/>
              </a:defRPr>
            </a:lvl1pPr>
          </a:lstStyle>
          <a:p>
            <a:r>
              <a:rPr lang="en-US" dirty="0"/>
              <a:t>Click To Edit Master Title Style</a:t>
            </a:r>
          </a:p>
        </p:txBody>
      </p:sp>
      <p:sp>
        <p:nvSpPr>
          <p:cNvPr id="3" name="Subtitle 2"/>
          <p:cNvSpPr>
            <a:spLocks noGrp="1"/>
          </p:cNvSpPr>
          <p:nvPr>
            <p:ph type="subTitle" idx="1" hasCustomPrompt="1"/>
          </p:nvPr>
        </p:nvSpPr>
        <p:spPr>
          <a:xfrm>
            <a:off x="2513012" y="5638800"/>
            <a:ext cx="8610600" cy="1220168"/>
          </a:xfrm>
          <a:prstGeom prst="rect">
            <a:avLst/>
          </a:prstGeom>
        </p:spPr>
        <p:txBody>
          <a:bodyPr anchor="ctr" anchorCtr="0"/>
          <a:lstStyle>
            <a:lvl1pPr marL="0" indent="0" algn="l">
              <a:buNone/>
              <a:defRPr sz="1800" b="1" i="0">
                <a:solidFill>
                  <a:schemeClr val="bg1"/>
                </a:solidFill>
                <a:latin typeface="Filson Soft"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  Title |  PERAC</a:t>
            </a:r>
          </a:p>
          <a:p>
            <a:r>
              <a:rPr lang="en-US" dirty="0"/>
              <a:t>MACRS 2022</a:t>
            </a:r>
          </a:p>
          <a:p>
            <a:r>
              <a:rPr lang="en-US" dirty="0"/>
              <a:t>June xx, 2022</a:t>
            </a:r>
          </a:p>
        </p:txBody>
      </p:sp>
      <p:sp>
        <p:nvSpPr>
          <p:cNvPr id="6" name="Slide Number Placeholder 5"/>
          <p:cNvSpPr>
            <a:spLocks noGrp="1"/>
          </p:cNvSpPr>
          <p:nvPr>
            <p:ph type="sldNum" sz="quarter" idx="4"/>
          </p:nvPr>
        </p:nvSpPr>
        <p:spPr>
          <a:xfrm>
            <a:off x="11657011" y="6553200"/>
            <a:ext cx="531813" cy="304800"/>
          </a:xfrm>
          <a:prstGeom prst="rect">
            <a:avLst/>
          </a:prstGeom>
        </p:spPr>
        <p:txBody>
          <a:bodyPr vert="horz" lIns="91440" tIns="45720" rIns="91440" bIns="45720" rtlCol="0" anchor="ctr"/>
          <a:lstStyle>
            <a:lvl1pPr algn="ctr">
              <a:defRPr sz="1200" b="0" i="0">
                <a:solidFill>
                  <a:schemeClr val="bg1"/>
                </a:solidFill>
                <a:latin typeface="Filson Soft Medium" pitchFamily="2" charset="77"/>
              </a:defRPr>
            </a:lvl1pPr>
          </a:lstStyle>
          <a:p>
            <a:fld id="{4C5C03DC-573E-4F39-9EAF-0C356BB19523}" type="slidenum">
              <a:rPr lang="en-US" smtClean="0"/>
              <a:pPr/>
              <a:t>‹#›</a:t>
            </a:fld>
            <a:endParaRPr lang="en-US" dirty="0"/>
          </a:p>
        </p:txBody>
      </p:sp>
    </p:spTree>
    <p:extLst>
      <p:ext uri="{BB962C8B-B14F-4D97-AF65-F5344CB8AC3E}">
        <p14:creationId xmlns:p14="http://schemas.microsoft.com/office/powerpoint/2010/main" val="3177181840"/>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1188" y="1371600"/>
            <a:ext cx="10968196" cy="914400"/>
          </a:xfrm>
        </p:spPr>
        <p:txBody>
          <a:bodyPr>
            <a:normAutofit/>
          </a:bodyPr>
          <a:lstStyle>
            <a:lvl1pPr>
              <a:defRPr sz="36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8013" y="2516188"/>
            <a:ext cx="10971371" cy="3884611"/>
          </a:xfrm>
          <a:prstGeom prst="rect">
            <a:avLst/>
          </a:prstGeom>
        </p:spPr>
        <p:txBody>
          <a:bodyPr/>
          <a:lstStyle>
            <a:lvl1pPr marL="342900" indent="-342900">
              <a:lnSpc>
                <a:spcPts val="3200"/>
              </a:lnSpc>
              <a:spcBef>
                <a:spcPts val="1800"/>
              </a:spcBef>
              <a:buClr>
                <a:srgbClr val="318475"/>
              </a:buClr>
              <a:buSzPct val="125000"/>
              <a:buFont typeface="Wingdings" pitchFamily="2" charset="2"/>
              <a:buChar char="§"/>
              <a:defRPr sz="2800">
                <a:solidFill>
                  <a:schemeClr val="tx1"/>
                </a:solidFill>
                <a:latin typeface="Filson Soft Regular" pitchFamily="2" charset="77"/>
              </a:defRPr>
            </a:lvl1pPr>
            <a:lvl2pPr marL="635000" indent="-296863">
              <a:lnSpc>
                <a:spcPts val="2800"/>
              </a:lnSpc>
              <a:spcBef>
                <a:spcPts val="1200"/>
              </a:spcBef>
              <a:buClr>
                <a:srgbClr val="318475"/>
              </a:buClr>
              <a:buSzPct val="125000"/>
              <a:buFont typeface="Arial" pitchFamily="34" charset="0"/>
              <a:buChar char="•"/>
              <a:defRPr sz="2400">
                <a:solidFill>
                  <a:schemeClr val="tx1"/>
                </a:solidFill>
                <a:latin typeface="Filson Soft Regular" pitchFamily="2" charset="77"/>
              </a:defRPr>
            </a:lvl2pPr>
            <a:lvl3pPr marL="1030288" indent="-338138">
              <a:lnSpc>
                <a:spcPts val="2400"/>
              </a:lnSpc>
              <a:spcBef>
                <a:spcPts val="600"/>
              </a:spcBef>
              <a:buClr>
                <a:srgbClr val="318475"/>
              </a:buClr>
              <a:buSzPct val="100000"/>
              <a:buFont typeface="Courier New" pitchFamily="49" charset="0"/>
              <a:buChar char="o"/>
              <a:defRPr sz="2000">
                <a:solidFill>
                  <a:schemeClr val="tx1"/>
                </a:solidFill>
                <a:latin typeface="Filson Soft Regular" pitchFamily="2" charset="77"/>
              </a:defRPr>
            </a:lvl3pPr>
            <a:lvl4pPr>
              <a:defRPr>
                <a:solidFill>
                  <a:schemeClr val="tx2">
                    <a:lumMod val="75000"/>
                  </a:schemeClr>
                </a:solidFill>
                <a:latin typeface="Trebuchet MS" pitchFamily="34" charset="0"/>
              </a:defRPr>
            </a:lvl4pPr>
            <a:lvl5pPr>
              <a:defRPr>
                <a:solidFill>
                  <a:schemeClr val="tx2">
                    <a:lumMod val="75000"/>
                  </a:schemeClr>
                </a:solidFill>
                <a:latin typeface="Trebuchet MS"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5" name="Slide Number Placeholder 5"/>
          <p:cNvSpPr>
            <a:spLocks noGrp="1"/>
          </p:cNvSpPr>
          <p:nvPr>
            <p:ph type="sldNum" sz="quarter" idx="4"/>
          </p:nvPr>
        </p:nvSpPr>
        <p:spPr>
          <a:xfrm>
            <a:off x="11657011" y="6553200"/>
            <a:ext cx="531813" cy="304800"/>
          </a:xfrm>
          <a:prstGeom prst="rect">
            <a:avLst/>
          </a:prstGeom>
        </p:spPr>
        <p:txBody>
          <a:bodyPr vert="horz" lIns="91440" tIns="45720" rIns="91440" bIns="45720" rtlCol="0" anchor="ctr"/>
          <a:lstStyle>
            <a:lvl1pPr algn="ctr">
              <a:defRPr sz="1200" b="0" i="0">
                <a:solidFill>
                  <a:schemeClr val="bg1"/>
                </a:solidFill>
                <a:latin typeface="Filson Soft Medium" pitchFamily="2" charset="77"/>
              </a:defRPr>
            </a:lvl1pPr>
          </a:lstStyle>
          <a:p>
            <a:fld id="{4C5C03DC-573E-4F39-9EAF-0C356BB19523}" type="slidenum">
              <a:rPr lang="en-US" smtClean="0"/>
              <a:pPr/>
              <a:t>‹#›</a:t>
            </a:fld>
            <a:endParaRPr lang="en-US" dirty="0"/>
          </a:p>
        </p:txBody>
      </p:sp>
    </p:spTree>
    <p:extLst>
      <p:ext uri="{BB962C8B-B14F-4D97-AF65-F5344CB8AC3E}">
        <p14:creationId xmlns:p14="http://schemas.microsoft.com/office/powerpoint/2010/main" val="311342859"/>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ubtitl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603B8EE-31A5-1C4B-863D-D11892485364}"/>
              </a:ext>
            </a:extLst>
          </p:cNvPr>
          <p:cNvSpPr>
            <a:spLocks noGrp="1"/>
          </p:cNvSpPr>
          <p:nvPr>
            <p:ph type="subTitle" idx="1" hasCustomPrompt="1"/>
          </p:nvPr>
        </p:nvSpPr>
        <p:spPr>
          <a:xfrm>
            <a:off x="611187" y="1371600"/>
            <a:ext cx="10968037" cy="5181600"/>
          </a:xfrm>
          <a:prstGeom prst="rect">
            <a:avLst/>
          </a:prstGeom>
        </p:spPr>
        <p:txBody>
          <a:bodyPr anchor="ctr" anchorCtr="0"/>
          <a:lstStyle>
            <a:lvl1pPr marL="0" indent="0" algn="ctr">
              <a:buNone/>
              <a:defRPr sz="2800" b="1" i="0">
                <a:solidFill>
                  <a:srgbClr val="804A63"/>
                </a:solidFill>
                <a:latin typeface="Filson Soft"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Slide Number Placeholder 5"/>
          <p:cNvSpPr>
            <a:spLocks noGrp="1"/>
          </p:cNvSpPr>
          <p:nvPr>
            <p:ph type="sldNum" sz="quarter" idx="4"/>
          </p:nvPr>
        </p:nvSpPr>
        <p:spPr>
          <a:xfrm>
            <a:off x="11657011" y="6553200"/>
            <a:ext cx="531813" cy="304800"/>
          </a:xfrm>
          <a:prstGeom prst="rect">
            <a:avLst/>
          </a:prstGeom>
        </p:spPr>
        <p:txBody>
          <a:bodyPr vert="horz" lIns="91440" tIns="45720" rIns="91440" bIns="45720" rtlCol="0" anchor="ctr"/>
          <a:lstStyle>
            <a:lvl1pPr algn="ctr">
              <a:defRPr sz="1200" b="0" i="0">
                <a:solidFill>
                  <a:schemeClr val="bg1"/>
                </a:solidFill>
                <a:latin typeface="Filson Soft Medium" pitchFamily="2" charset="77"/>
              </a:defRPr>
            </a:lvl1pPr>
          </a:lstStyle>
          <a:p>
            <a:fld id="{4C5C03DC-573E-4F39-9EAF-0C356BB19523}" type="slidenum">
              <a:rPr lang="en-US" smtClean="0"/>
              <a:pPr/>
              <a:t>‹#›</a:t>
            </a:fld>
            <a:endParaRPr lang="en-US" dirty="0"/>
          </a:p>
        </p:txBody>
      </p:sp>
    </p:spTree>
    <p:extLst>
      <p:ext uri="{BB962C8B-B14F-4D97-AF65-F5344CB8AC3E}">
        <p14:creationId xmlns:p14="http://schemas.microsoft.com/office/powerpoint/2010/main" val="2176839282"/>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1188" y="1371600"/>
            <a:ext cx="10968037" cy="915988"/>
          </a:xfrm>
        </p:spPr>
        <p:txBody>
          <a:bodyPr/>
          <a:lstStyle>
            <a:lvl1pPr>
              <a:defRPr/>
            </a:lvl1pPr>
          </a:lstStyle>
          <a:p>
            <a:r>
              <a:rPr lang="en-US" dirty="0"/>
              <a:t>Click To Edit Master Title Style</a:t>
            </a:r>
          </a:p>
        </p:txBody>
      </p:sp>
      <p:sp>
        <p:nvSpPr>
          <p:cNvPr id="3" name="Text Placeholder 2"/>
          <p:cNvSpPr>
            <a:spLocks noGrp="1"/>
          </p:cNvSpPr>
          <p:nvPr>
            <p:ph type="body" idx="1" hasCustomPrompt="1"/>
          </p:nvPr>
        </p:nvSpPr>
        <p:spPr>
          <a:xfrm>
            <a:off x="631270" y="2514600"/>
            <a:ext cx="5386942" cy="468312"/>
          </a:xfrm>
          <a:prstGeom prst="rect">
            <a:avLst/>
          </a:prstGeom>
        </p:spPr>
        <p:txBody>
          <a:bodyPr anchor="b"/>
          <a:lstStyle>
            <a:lvl1pPr marL="0" indent="0">
              <a:buNone/>
              <a:defRPr sz="2400" b="1" i="0">
                <a:latin typeface="Filson Soft" pitchFamily="2" charset="77"/>
                <a:cs typeface="Filson Sof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31270" y="3211512"/>
            <a:ext cx="5363684" cy="3265488"/>
          </a:xfrm>
          <a:prstGeom prst="rect">
            <a:avLst/>
          </a:prstGeom>
        </p:spPr>
        <p:txBody>
          <a:bodyPr/>
          <a:lstStyle>
            <a:lvl1pPr marL="342900" indent="-342900">
              <a:buClr>
                <a:srgbClr val="318475"/>
              </a:buClr>
              <a:buSzPct val="125000"/>
              <a:buFont typeface="Wingdings" charset="2"/>
              <a:buChar char="§"/>
              <a:defRPr sz="2000">
                <a:latin typeface="Filson Soft Regular" pitchFamily="2" charset="77"/>
                <a:cs typeface="Filson Soft Regular" pitchFamily="2" charset="77"/>
              </a:defRPr>
            </a:lvl1pPr>
            <a:lvl2pPr marL="742950" indent="-285750">
              <a:buClr>
                <a:srgbClr val="318475"/>
              </a:buClr>
              <a:buSzPct val="125000"/>
              <a:buFont typeface="Arial"/>
              <a:buChar char="•"/>
              <a:defRPr sz="1800">
                <a:latin typeface="Filson Soft Regular" pitchFamily="2" charset="77"/>
                <a:cs typeface="Filson Soft Regular" pitchFamily="2" charset="77"/>
              </a:defRPr>
            </a:lvl2pPr>
            <a:lvl3pPr marL="1143000" indent="-228600">
              <a:buClr>
                <a:srgbClr val="318475"/>
              </a:buClr>
              <a:buSzPct val="125000"/>
              <a:buFont typeface="Courier New"/>
              <a:buChar char="o"/>
              <a:defRPr sz="1600">
                <a:latin typeface="Trebuchet MS"/>
                <a:cs typeface="Trebuchet MS"/>
              </a:defRPr>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hasCustomPrompt="1"/>
          </p:nvPr>
        </p:nvSpPr>
        <p:spPr>
          <a:xfrm>
            <a:off x="6191754" y="2514600"/>
            <a:ext cx="5387471" cy="457200"/>
          </a:xfrm>
          <a:prstGeom prst="rect">
            <a:avLst/>
          </a:prstGeom>
        </p:spPr>
        <p:txBody>
          <a:bodyPr anchor="b"/>
          <a:lstStyle>
            <a:lvl1pPr marL="0" indent="0">
              <a:buNone/>
              <a:defRPr sz="2400" b="0" i="0">
                <a:latin typeface="Filson Soft Medium" pitchFamily="2" charset="77"/>
                <a:cs typeface="Filson Soft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91754" y="3211512"/>
            <a:ext cx="5387471" cy="3265488"/>
          </a:xfrm>
          <a:prstGeom prst="rect">
            <a:avLst/>
          </a:prstGeom>
        </p:spPr>
        <p:txBody>
          <a:bodyPr/>
          <a:lstStyle>
            <a:lvl1pPr marL="342900" indent="-342900">
              <a:buClr>
                <a:srgbClr val="318475"/>
              </a:buClr>
              <a:buSzPct val="125000"/>
              <a:buFont typeface="Wingdings" charset="2"/>
              <a:buChar char="§"/>
              <a:defRPr sz="2000">
                <a:latin typeface="Filson Soft Regular" pitchFamily="2" charset="77"/>
                <a:cs typeface="Filson Soft Regular" pitchFamily="2" charset="77"/>
              </a:defRPr>
            </a:lvl1pPr>
            <a:lvl2pPr marL="742950" indent="-285750">
              <a:buClr>
                <a:srgbClr val="318475"/>
              </a:buClr>
              <a:buSzPct val="125000"/>
              <a:buFont typeface="Arial"/>
              <a:buChar char="•"/>
              <a:defRPr sz="1800">
                <a:latin typeface="Filson Soft Regular" pitchFamily="2" charset="77"/>
                <a:cs typeface="Filson Soft Regular" pitchFamily="2" charset="77"/>
              </a:defRPr>
            </a:lvl2pPr>
            <a:lvl3pPr marL="1143000" indent="-228600">
              <a:buClr>
                <a:srgbClr val="318475"/>
              </a:buClr>
              <a:buSzPct val="125000"/>
              <a:buFont typeface="Courier New"/>
              <a:buChar char="o"/>
              <a:defRPr sz="1600">
                <a:latin typeface="Filson Soft Regular" pitchFamily="2" charset="77"/>
                <a:cs typeface="Filson Soft Regular" pitchFamily="2" charset="77"/>
              </a:defRPr>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9" name="Slide Number Placeholder 8"/>
          <p:cNvSpPr>
            <a:spLocks noGrp="1"/>
          </p:cNvSpPr>
          <p:nvPr>
            <p:ph type="sldNum" sz="quarter" idx="12"/>
          </p:nvPr>
        </p:nvSpPr>
        <p:spPr/>
        <p:txBody>
          <a:bodyPr/>
          <a:lstStyle>
            <a:lvl1pPr>
              <a:defRPr sz="1200" b="0" i="0">
                <a:latin typeface="Filson Soft Medium" pitchFamily="2" charset="77"/>
              </a:defRPr>
            </a:lvl1pPr>
          </a:lstStyle>
          <a:p>
            <a:fld id="{80AFDB93-A6F6-4E2D-86BD-49F98FE7259B}" type="slidenum">
              <a:rPr lang="en-US" smtClean="0"/>
              <a:pPr/>
              <a:t>‹#›</a:t>
            </a:fld>
            <a:endParaRPr lang="en-US" dirty="0"/>
          </a:p>
        </p:txBody>
      </p:sp>
    </p:spTree>
    <p:extLst>
      <p:ext uri="{BB962C8B-B14F-4D97-AF65-F5344CB8AC3E}">
        <p14:creationId xmlns:p14="http://schemas.microsoft.com/office/powerpoint/2010/main" val="140853427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ubtitl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603B8EE-31A5-1C4B-863D-D11892485364}"/>
              </a:ext>
            </a:extLst>
          </p:cNvPr>
          <p:cNvSpPr>
            <a:spLocks noGrp="1"/>
          </p:cNvSpPr>
          <p:nvPr>
            <p:ph type="subTitle" idx="1" hasCustomPrompt="1"/>
          </p:nvPr>
        </p:nvSpPr>
        <p:spPr>
          <a:xfrm>
            <a:off x="611187" y="1371600"/>
            <a:ext cx="10968037" cy="5181600"/>
          </a:xfrm>
          <a:prstGeom prst="rect">
            <a:avLst/>
          </a:prstGeom>
        </p:spPr>
        <p:txBody>
          <a:bodyPr anchor="ctr" anchorCtr="0"/>
          <a:lstStyle>
            <a:lvl1pPr marL="0" indent="0" algn="ctr">
              <a:buNone/>
              <a:defRPr sz="2800" b="1" i="0">
                <a:solidFill>
                  <a:srgbClr val="804A63"/>
                </a:solidFill>
                <a:latin typeface="Filson Soft"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Slide Number Placeholder 5"/>
          <p:cNvSpPr>
            <a:spLocks noGrp="1"/>
          </p:cNvSpPr>
          <p:nvPr>
            <p:ph type="sldNum" sz="quarter" idx="4"/>
          </p:nvPr>
        </p:nvSpPr>
        <p:spPr>
          <a:xfrm>
            <a:off x="11657011" y="6553200"/>
            <a:ext cx="531813" cy="304800"/>
          </a:xfrm>
          <a:prstGeom prst="rect">
            <a:avLst/>
          </a:prstGeom>
        </p:spPr>
        <p:txBody>
          <a:bodyPr vert="horz" lIns="91440" tIns="45720" rIns="91440" bIns="45720" rtlCol="0" anchor="ctr"/>
          <a:lstStyle>
            <a:lvl1pPr algn="ctr">
              <a:defRPr sz="1200" b="0" i="0">
                <a:solidFill>
                  <a:schemeClr val="bg1"/>
                </a:solidFill>
                <a:latin typeface="Filson Soft Medium" pitchFamily="2" charset="77"/>
              </a:defRPr>
            </a:lvl1pPr>
          </a:lstStyle>
          <a:p>
            <a:fld id="{4C5C03DC-573E-4F39-9EAF-0C356BB19523}" type="slidenum">
              <a:rPr lang="en-US" smtClean="0"/>
              <a:pPr/>
              <a:t>‹#›</a:t>
            </a:fld>
            <a:endParaRPr lang="en-US" dirty="0"/>
          </a:p>
        </p:txBody>
      </p:sp>
    </p:spTree>
    <p:extLst>
      <p:ext uri="{BB962C8B-B14F-4D97-AF65-F5344CB8AC3E}">
        <p14:creationId xmlns:p14="http://schemas.microsoft.com/office/powerpoint/2010/main" val="40764816"/>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1188" y="1371600"/>
            <a:ext cx="10968037" cy="914400"/>
          </a:xfrm>
          <a:prstGeom prst="rect">
            <a:avLst/>
          </a:prstGeom>
        </p:spPr>
        <p:txBody>
          <a:bodyPr vert="horz" lIns="0" tIns="45720" rIns="0" bIns="45720" rtlCol="0" anchor="ctr">
            <a:normAutofit/>
          </a:bodyPr>
          <a:lstStyle/>
          <a:p>
            <a:r>
              <a:rPr lang="en-US"/>
              <a:t>Click to edit Master title style</a:t>
            </a:r>
            <a:endParaRPr lang="en-US" dirty="0"/>
          </a:p>
        </p:txBody>
      </p:sp>
      <p:sp>
        <p:nvSpPr>
          <p:cNvPr id="6" name="Slide Number Placeholder 5"/>
          <p:cNvSpPr>
            <a:spLocks noGrp="1"/>
          </p:cNvSpPr>
          <p:nvPr>
            <p:ph type="sldNum" sz="quarter" idx="4"/>
          </p:nvPr>
        </p:nvSpPr>
        <p:spPr>
          <a:xfrm>
            <a:off x="11657011" y="6553200"/>
            <a:ext cx="531813" cy="304800"/>
          </a:xfrm>
          <a:prstGeom prst="rect">
            <a:avLst/>
          </a:prstGeom>
        </p:spPr>
        <p:txBody>
          <a:bodyPr vert="horz" lIns="91440" tIns="45720" rIns="91440" bIns="45720" rtlCol="0" anchor="ctr"/>
          <a:lstStyle>
            <a:lvl1pPr algn="ctr">
              <a:defRPr sz="1200" b="0" i="0">
                <a:solidFill>
                  <a:schemeClr val="bg1"/>
                </a:solidFill>
                <a:latin typeface="Filson Soft Medium" pitchFamily="2" charset="77"/>
              </a:defRPr>
            </a:lvl1pPr>
          </a:lstStyle>
          <a:p>
            <a:fld id="{4C5C03DC-573E-4F39-9EAF-0C356BB19523}" type="slidenum">
              <a:rPr lang="en-US" smtClean="0"/>
              <a:pPr/>
              <a:t>‹#›</a:t>
            </a:fld>
            <a:endParaRPr lang="en-US" dirty="0"/>
          </a:p>
        </p:txBody>
      </p:sp>
    </p:spTree>
    <p:extLst>
      <p:ext uri="{BB962C8B-B14F-4D97-AF65-F5344CB8AC3E}">
        <p14:creationId xmlns:p14="http://schemas.microsoft.com/office/powerpoint/2010/main" val="65998614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Lst>
  <p:transition spd="slow">
    <p:wipe/>
  </p:transition>
  <p:hf hdr="0" ftr="0" dt="0"/>
  <p:txStyles>
    <p:titleStyle>
      <a:lvl1pPr algn="l" defTabSz="914400" rtl="0" eaLnBrk="1" latinLnBrk="0" hangingPunct="1">
        <a:spcBef>
          <a:spcPct val="0"/>
        </a:spcBef>
        <a:buNone/>
        <a:defRPr sz="3600" b="1" i="0" kern="1200">
          <a:solidFill>
            <a:schemeClr val="tx1"/>
          </a:solidFill>
          <a:latin typeface="Filson Soft" pitchFamily="2" charset="77"/>
          <a:ea typeface="+mj-ea"/>
          <a:cs typeface="Calibri" panose="020F050202020403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1584" userDrawn="1">
          <p15:clr>
            <a:srgbClr val="F26B43"/>
          </p15:clr>
        </p15:guide>
        <p15:guide id="6" pos="383" userDrawn="1">
          <p15:clr>
            <a:srgbClr val="F26B43"/>
          </p15:clr>
        </p15:guide>
        <p15:guide id="7" pos="7295" userDrawn="1">
          <p15:clr>
            <a:srgbClr val="F26B43"/>
          </p15:clr>
        </p15:guide>
        <p15:guide id="8" orient="horz" pos="14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patrick.m.charles@mass.gov" TargetMode="External"/><Relationship Id="rId2" Type="http://schemas.openxmlformats.org/officeDocument/2006/relationships/hyperlink" Target="mailto:judith.a.corrigan@mass.gov" TargetMode="External"/><Relationship Id="rId1" Type="http://schemas.openxmlformats.org/officeDocument/2006/relationships/slideLayout" Target="../slideLayouts/slideLayout2.xml"/><Relationship Id="rId4" Type="http://schemas.openxmlformats.org/officeDocument/2006/relationships/hyperlink" Target="mailto:felicia.m.mcginniss@mass.gov"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nSpc>
                <a:spcPts val="2900"/>
              </a:lnSpc>
            </a:pPr>
            <a:r>
              <a:rPr lang="en-US" dirty="0"/>
              <a:t>Updates to PERAC 840 CMR Regulations</a:t>
            </a:r>
          </a:p>
        </p:txBody>
      </p:sp>
      <p:sp>
        <p:nvSpPr>
          <p:cNvPr id="5" name="Subtitle 4"/>
          <p:cNvSpPr>
            <a:spLocks noGrp="1"/>
          </p:cNvSpPr>
          <p:nvPr>
            <p:ph type="subTitle" idx="1"/>
          </p:nvPr>
        </p:nvSpPr>
        <p:spPr/>
        <p:txBody>
          <a:bodyPr/>
          <a:lstStyle/>
          <a:p>
            <a:pPr>
              <a:spcBef>
                <a:spcPts val="0"/>
              </a:spcBef>
            </a:pPr>
            <a:r>
              <a:rPr lang="en-US" sz="1400" b="0" dirty="0"/>
              <a:t>Judith Corrigan, General Counsel | PERAC			</a:t>
            </a:r>
          </a:p>
          <a:p>
            <a:pPr>
              <a:spcBef>
                <a:spcPts val="0"/>
              </a:spcBef>
            </a:pPr>
            <a:r>
              <a:rPr lang="en-US" sz="1400" b="0" dirty="0"/>
              <a:t>Patrick Charles, Senior Associate General Counsel | PERAC</a:t>
            </a:r>
          </a:p>
          <a:p>
            <a:pPr>
              <a:spcBef>
                <a:spcPts val="0"/>
              </a:spcBef>
            </a:pPr>
            <a:r>
              <a:rPr lang="en-US" sz="1400" b="0" dirty="0"/>
              <a:t>Felicia </a:t>
            </a:r>
            <a:r>
              <a:rPr lang="en-US" sz="1400" b="0" dirty="0" err="1"/>
              <a:t>McGinniss</a:t>
            </a:r>
            <a:r>
              <a:rPr lang="en-US" sz="1400" b="0" dirty="0"/>
              <a:t>, Associate General Counsel | PERAC</a:t>
            </a:r>
          </a:p>
          <a:p>
            <a:pPr>
              <a:lnSpc>
                <a:spcPts val="1600"/>
              </a:lnSpc>
              <a:spcBef>
                <a:spcPts val="800"/>
              </a:spcBef>
            </a:pPr>
            <a:r>
              <a:rPr lang="en-US" sz="1200" dirty="0"/>
              <a:t>June 15, 2022</a:t>
            </a:r>
          </a:p>
        </p:txBody>
      </p:sp>
    </p:spTree>
    <p:extLst>
      <p:ext uri="{BB962C8B-B14F-4D97-AF65-F5344CB8AC3E}">
        <p14:creationId xmlns:p14="http://schemas.microsoft.com/office/powerpoint/2010/main" val="281370225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F25E0-A3AF-DD3E-DD35-33A18D4015E1}"/>
              </a:ext>
            </a:extLst>
          </p:cNvPr>
          <p:cNvSpPr>
            <a:spLocks noGrp="1"/>
          </p:cNvSpPr>
          <p:nvPr>
            <p:ph type="title"/>
          </p:nvPr>
        </p:nvSpPr>
        <p:spPr>
          <a:xfrm>
            <a:off x="614117" y="1371600"/>
            <a:ext cx="10971371" cy="1143000"/>
          </a:xfrm>
        </p:spPr>
        <p:txBody>
          <a:bodyPr>
            <a:normAutofit/>
          </a:bodyPr>
          <a:lstStyle/>
          <a:p>
            <a:pPr>
              <a:lnSpc>
                <a:spcPts val="2600"/>
              </a:lnSpc>
            </a:pPr>
            <a:r>
              <a:rPr lang="en-US" sz="2600" dirty="0"/>
              <a:t>840 CMR 15.02 – Purchase of Prior Membership Creditable Service; Purchase of Creditable Service for Non-Membership Service, </a:t>
            </a:r>
            <a:br>
              <a:rPr lang="en-US" sz="2600" dirty="0"/>
            </a:br>
            <a:r>
              <a:rPr lang="en-US" sz="2600" dirty="0"/>
              <a:t>Rates of Contribution Upon Return to Active Service</a:t>
            </a:r>
          </a:p>
        </p:txBody>
      </p:sp>
      <p:sp>
        <p:nvSpPr>
          <p:cNvPr id="3" name="Content Placeholder 2">
            <a:extLst>
              <a:ext uri="{FF2B5EF4-FFF2-40B4-BE49-F238E27FC236}">
                <a16:creationId xmlns:a16="http://schemas.microsoft.com/office/drawing/2014/main" id="{8D0ACCBB-320D-1244-671E-9D3D6C488C7A}"/>
              </a:ext>
            </a:extLst>
          </p:cNvPr>
          <p:cNvSpPr>
            <a:spLocks noGrp="1"/>
          </p:cNvSpPr>
          <p:nvPr>
            <p:ph idx="1"/>
          </p:nvPr>
        </p:nvSpPr>
        <p:spPr>
          <a:xfrm>
            <a:off x="625055" y="2743200"/>
            <a:ext cx="10971371" cy="3505199"/>
          </a:xfrm>
        </p:spPr>
        <p:txBody>
          <a:bodyPr/>
          <a:lstStyle/>
          <a:p>
            <a:pPr>
              <a:lnSpc>
                <a:spcPts val="3000"/>
              </a:lnSpc>
            </a:pPr>
            <a:r>
              <a:rPr lang="en-US" sz="2600" dirty="0"/>
              <a:t>This section of the regulations deals with buy backs of prior membership service, and the purchase of non-membership service, when permitted.</a:t>
            </a:r>
          </a:p>
          <a:p>
            <a:pPr>
              <a:lnSpc>
                <a:spcPts val="3000"/>
              </a:lnSpc>
            </a:pPr>
            <a:r>
              <a:rPr lang="en-US" sz="2600" dirty="0"/>
              <a:t>Section deals with the rules regarding each type of service </a:t>
            </a:r>
            <a:br>
              <a:rPr lang="en-US" sz="2600" dirty="0"/>
            </a:br>
            <a:r>
              <a:rPr lang="en-US" sz="2600" dirty="0"/>
              <a:t>to be purchased.</a:t>
            </a:r>
          </a:p>
          <a:p>
            <a:pPr>
              <a:lnSpc>
                <a:spcPts val="3000"/>
              </a:lnSpc>
            </a:pPr>
            <a:r>
              <a:rPr lang="en-US" sz="2600" dirty="0"/>
              <a:t>Primary change here is to the interest rate charged on the purchases.</a:t>
            </a:r>
          </a:p>
        </p:txBody>
      </p:sp>
      <p:sp>
        <p:nvSpPr>
          <p:cNvPr id="4" name="Slide Number Placeholder 3">
            <a:extLst>
              <a:ext uri="{FF2B5EF4-FFF2-40B4-BE49-F238E27FC236}">
                <a16:creationId xmlns:a16="http://schemas.microsoft.com/office/drawing/2014/main" id="{2C029468-6997-F4CE-02F9-71823669954C}"/>
              </a:ext>
            </a:extLst>
          </p:cNvPr>
          <p:cNvSpPr>
            <a:spLocks noGrp="1"/>
          </p:cNvSpPr>
          <p:nvPr>
            <p:ph type="sldNum" sz="quarter" idx="4"/>
          </p:nvPr>
        </p:nvSpPr>
        <p:spPr/>
        <p:txBody>
          <a:bodyPr/>
          <a:lstStyle/>
          <a:p>
            <a:fld id="{4C5C03DC-573E-4F39-9EAF-0C356BB19523}" type="slidenum">
              <a:rPr lang="en-US" smtClean="0"/>
              <a:pPr/>
              <a:t>10</a:t>
            </a:fld>
            <a:endParaRPr lang="en-US" dirty="0"/>
          </a:p>
        </p:txBody>
      </p:sp>
    </p:spTree>
    <p:extLst>
      <p:ext uri="{BB962C8B-B14F-4D97-AF65-F5344CB8AC3E}">
        <p14:creationId xmlns:p14="http://schemas.microsoft.com/office/powerpoint/2010/main" val="1169525626"/>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F25E0-A3AF-DD3E-DD35-33A18D4015E1}"/>
              </a:ext>
            </a:extLst>
          </p:cNvPr>
          <p:cNvSpPr>
            <a:spLocks noGrp="1"/>
          </p:cNvSpPr>
          <p:nvPr>
            <p:ph type="title"/>
          </p:nvPr>
        </p:nvSpPr>
        <p:spPr/>
        <p:txBody>
          <a:bodyPr/>
          <a:lstStyle/>
          <a:p>
            <a:r>
              <a:rPr lang="en-US" dirty="0"/>
              <a:t>840 CMR 15.04 – Benefit Calculation Factors</a:t>
            </a:r>
          </a:p>
        </p:txBody>
      </p:sp>
      <p:sp>
        <p:nvSpPr>
          <p:cNvPr id="3" name="Content Placeholder 2">
            <a:extLst>
              <a:ext uri="{FF2B5EF4-FFF2-40B4-BE49-F238E27FC236}">
                <a16:creationId xmlns:a16="http://schemas.microsoft.com/office/drawing/2014/main" id="{8D0ACCBB-320D-1244-671E-9D3D6C488C7A}"/>
              </a:ext>
            </a:extLst>
          </p:cNvPr>
          <p:cNvSpPr>
            <a:spLocks noGrp="1"/>
          </p:cNvSpPr>
          <p:nvPr>
            <p:ph idx="1"/>
          </p:nvPr>
        </p:nvSpPr>
        <p:spPr/>
        <p:txBody>
          <a:bodyPr/>
          <a:lstStyle/>
          <a:p>
            <a:r>
              <a:rPr lang="en-US" sz="2800" dirty="0">
                <a:latin typeface="Filson Soft Regular"/>
                <a:ea typeface="Georgia" panose="02040502050405020303" pitchFamily="18" charset="0"/>
                <a:cs typeface="Georgia" panose="02040502050405020303" pitchFamily="18" charset="0"/>
              </a:rPr>
              <a:t>Proposed new language:</a:t>
            </a:r>
          </a:p>
          <a:p>
            <a:pPr lvl="1"/>
            <a:r>
              <a:rPr lang="en-US" dirty="0">
                <a:effectLst/>
                <a:latin typeface="Filson Soft Regular"/>
                <a:ea typeface="Georgia" panose="02040502050405020303" pitchFamily="18" charset="0"/>
                <a:cs typeface="Georgia" panose="02040502050405020303" pitchFamily="18" charset="0"/>
              </a:rPr>
              <a:t>The Public Employee Retirement Administration Commission, through its Actuary, is required to review the mortality table and interest rate used in the determination of the actuarial equivalence factors for Options A, B and C on or before January 1, 2014 and every 10 years thereafter.  After the review, if changes are warranted, the Actuary will select a revised mortality table and/or a revised interest rate to be used in the determination of actuarial equivalence factors and develop such revised factors.</a:t>
            </a:r>
            <a:endParaRPr lang="en-US" dirty="0">
              <a:latin typeface="Filson Soft Regular"/>
            </a:endParaRPr>
          </a:p>
        </p:txBody>
      </p:sp>
      <p:sp>
        <p:nvSpPr>
          <p:cNvPr id="4" name="Slide Number Placeholder 3">
            <a:extLst>
              <a:ext uri="{FF2B5EF4-FFF2-40B4-BE49-F238E27FC236}">
                <a16:creationId xmlns:a16="http://schemas.microsoft.com/office/drawing/2014/main" id="{2C029468-6997-F4CE-02F9-71823669954C}"/>
              </a:ext>
            </a:extLst>
          </p:cNvPr>
          <p:cNvSpPr>
            <a:spLocks noGrp="1"/>
          </p:cNvSpPr>
          <p:nvPr>
            <p:ph type="sldNum" sz="quarter" idx="4"/>
          </p:nvPr>
        </p:nvSpPr>
        <p:spPr/>
        <p:txBody>
          <a:bodyPr/>
          <a:lstStyle/>
          <a:p>
            <a:fld id="{4C5C03DC-573E-4F39-9EAF-0C356BB19523}" type="slidenum">
              <a:rPr lang="en-US" smtClean="0"/>
              <a:pPr/>
              <a:t>11</a:t>
            </a:fld>
            <a:endParaRPr lang="en-US" dirty="0"/>
          </a:p>
        </p:txBody>
      </p:sp>
    </p:spTree>
    <p:extLst>
      <p:ext uri="{BB962C8B-B14F-4D97-AF65-F5344CB8AC3E}">
        <p14:creationId xmlns:p14="http://schemas.microsoft.com/office/powerpoint/2010/main" val="360663848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840 CMR 15.01 – Annual Attestations</a:t>
            </a:r>
          </a:p>
        </p:txBody>
      </p:sp>
      <p:sp>
        <p:nvSpPr>
          <p:cNvPr id="3" name="Content Placeholder 2"/>
          <p:cNvSpPr>
            <a:spLocks noGrp="1"/>
          </p:cNvSpPr>
          <p:nvPr>
            <p:ph idx="1"/>
          </p:nvPr>
        </p:nvSpPr>
        <p:spPr>
          <a:xfrm>
            <a:off x="611188" y="2514600"/>
            <a:ext cx="10968196" cy="3962400"/>
          </a:xfrm>
        </p:spPr>
        <p:txBody>
          <a:bodyPr/>
          <a:lstStyle/>
          <a:p>
            <a:r>
              <a:rPr lang="en-US" dirty="0"/>
              <a:t>Removed requirement for an affidavit. </a:t>
            </a:r>
          </a:p>
          <a:p>
            <a:pPr lvl="1"/>
            <a:r>
              <a:rPr lang="en-US" dirty="0"/>
              <a:t>Still signed by retiree/beneficiary under “penalty of perjury”</a:t>
            </a:r>
          </a:p>
          <a:p>
            <a:pPr lvl="0"/>
            <a:r>
              <a:rPr lang="en-US" dirty="0"/>
              <a:t>Must still be submitted at least once every 2 years.</a:t>
            </a:r>
          </a:p>
          <a:p>
            <a:pPr lvl="0"/>
            <a:r>
              <a:rPr lang="en-US" dirty="0"/>
              <a:t>Along with address of retiree/beneficiary, should also </a:t>
            </a:r>
            <a:br>
              <a:rPr lang="en-US" dirty="0"/>
            </a:br>
            <a:r>
              <a:rPr lang="en-US" dirty="0"/>
              <a:t>obtain updated:</a:t>
            </a:r>
          </a:p>
          <a:p>
            <a:pPr lvl="1"/>
            <a:r>
              <a:rPr lang="en-US" dirty="0"/>
              <a:t>Phone number</a:t>
            </a:r>
          </a:p>
          <a:p>
            <a:pPr lvl="1"/>
            <a:r>
              <a:rPr lang="en-US" dirty="0"/>
              <a:t>Email address</a:t>
            </a:r>
          </a:p>
          <a:p>
            <a:endParaRPr lang="en-US" dirty="0"/>
          </a:p>
        </p:txBody>
      </p:sp>
      <p:sp>
        <p:nvSpPr>
          <p:cNvPr id="6" name="Slide Number Placeholder 5"/>
          <p:cNvSpPr>
            <a:spLocks noGrp="1"/>
          </p:cNvSpPr>
          <p:nvPr>
            <p:ph type="sldNum" sz="quarter" idx="4"/>
          </p:nvPr>
        </p:nvSpPr>
        <p:spPr/>
        <p:txBody>
          <a:bodyPr/>
          <a:lstStyle/>
          <a:p>
            <a:fld id="{4C5C03DC-573E-4F39-9EAF-0C356BB19523}" type="slidenum">
              <a:rPr lang="en-US" smtClean="0"/>
              <a:pPr/>
              <a:t>12</a:t>
            </a:fld>
            <a:endParaRPr lang="en-US"/>
          </a:p>
        </p:txBody>
      </p:sp>
    </p:spTree>
    <p:extLst>
      <p:ext uri="{BB962C8B-B14F-4D97-AF65-F5344CB8AC3E}">
        <p14:creationId xmlns:p14="http://schemas.microsoft.com/office/powerpoint/2010/main" val="338591778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840 CMR 15.01 – Annual Attestations </a:t>
            </a:r>
            <a:r>
              <a:rPr lang="en-US" sz="2800" dirty="0"/>
              <a:t>(Cont’d)</a:t>
            </a:r>
          </a:p>
        </p:txBody>
      </p:sp>
      <p:sp>
        <p:nvSpPr>
          <p:cNvPr id="3" name="Content Placeholder 2"/>
          <p:cNvSpPr>
            <a:spLocks noGrp="1"/>
          </p:cNvSpPr>
          <p:nvPr>
            <p:ph idx="1"/>
          </p:nvPr>
        </p:nvSpPr>
        <p:spPr/>
        <p:txBody>
          <a:bodyPr/>
          <a:lstStyle/>
          <a:p>
            <a:pPr lvl="0">
              <a:lnSpc>
                <a:spcPts val="2800"/>
              </a:lnSpc>
            </a:pPr>
            <a:r>
              <a:rPr lang="en-US" sz="2400" dirty="0"/>
              <a:t>Attestation can be satisfied if the retiree comes to the retirement board’s office in person without completing the Form.</a:t>
            </a:r>
          </a:p>
          <a:p>
            <a:pPr lvl="0">
              <a:lnSpc>
                <a:spcPts val="2800"/>
              </a:lnSpc>
            </a:pPr>
            <a:r>
              <a:rPr lang="en-US" sz="2400" dirty="0"/>
              <a:t>Retirement boards can also complete a data match of the demographic information and status of the retiree/beneficiary, </a:t>
            </a:r>
            <a:br>
              <a:rPr lang="en-US" sz="2400" dirty="0"/>
            </a:br>
            <a:r>
              <a:rPr lang="en-US" sz="2400" dirty="0"/>
              <a:t>so long as it is:</a:t>
            </a:r>
          </a:p>
          <a:p>
            <a:pPr lvl="1">
              <a:lnSpc>
                <a:spcPts val="2400"/>
              </a:lnSpc>
            </a:pPr>
            <a:r>
              <a:rPr lang="en-US" sz="2000" dirty="0"/>
              <a:t>Completed no less than semi-annually.</a:t>
            </a:r>
          </a:p>
          <a:p>
            <a:pPr lvl="1">
              <a:lnSpc>
                <a:spcPts val="2400"/>
              </a:lnSpc>
            </a:pPr>
            <a:r>
              <a:rPr lang="en-US" sz="2000" dirty="0"/>
              <a:t>Competed by a 3</a:t>
            </a:r>
            <a:r>
              <a:rPr lang="en-US" sz="2000" baseline="30000" dirty="0"/>
              <a:t>rd</a:t>
            </a:r>
            <a:r>
              <a:rPr lang="en-US" sz="2000" dirty="0"/>
              <a:t> party contracted through approved selection </a:t>
            </a:r>
            <a:br>
              <a:rPr lang="en-US" sz="2000" dirty="0"/>
            </a:br>
            <a:r>
              <a:rPr lang="en-US" sz="2000" dirty="0"/>
              <a:t>or procurement process.</a:t>
            </a:r>
          </a:p>
        </p:txBody>
      </p:sp>
      <p:sp>
        <p:nvSpPr>
          <p:cNvPr id="6" name="Slide Number Placeholder 5"/>
          <p:cNvSpPr>
            <a:spLocks noGrp="1"/>
          </p:cNvSpPr>
          <p:nvPr>
            <p:ph type="sldNum" sz="quarter" idx="4"/>
          </p:nvPr>
        </p:nvSpPr>
        <p:spPr/>
        <p:txBody>
          <a:bodyPr/>
          <a:lstStyle/>
          <a:p>
            <a:fld id="{4C5C03DC-573E-4F39-9EAF-0C356BB19523}" type="slidenum">
              <a:rPr lang="en-US" smtClean="0"/>
              <a:pPr/>
              <a:t>13</a:t>
            </a:fld>
            <a:endParaRPr lang="en-US"/>
          </a:p>
        </p:txBody>
      </p:sp>
    </p:spTree>
    <p:extLst>
      <p:ext uri="{BB962C8B-B14F-4D97-AF65-F5344CB8AC3E}">
        <p14:creationId xmlns:p14="http://schemas.microsoft.com/office/powerpoint/2010/main" val="2050446451"/>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517DD-4B3A-43D7-35EF-373E5890E666}"/>
              </a:ext>
            </a:extLst>
          </p:cNvPr>
          <p:cNvSpPr>
            <a:spLocks noGrp="1"/>
          </p:cNvSpPr>
          <p:nvPr>
            <p:ph type="title"/>
          </p:nvPr>
        </p:nvSpPr>
        <p:spPr/>
        <p:txBody>
          <a:bodyPr/>
          <a:lstStyle/>
          <a:p>
            <a:r>
              <a:rPr lang="en-US" dirty="0"/>
              <a:t>840 CMR 15.01 – Annual Attestations </a:t>
            </a:r>
            <a:r>
              <a:rPr lang="en-US" sz="2800" dirty="0"/>
              <a:t>(Cont’d)</a:t>
            </a:r>
          </a:p>
        </p:txBody>
      </p:sp>
      <p:sp>
        <p:nvSpPr>
          <p:cNvPr id="3" name="Content Placeholder 2">
            <a:extLst>
              <a:ext uri="{FF2B5EF4-FFF2-40B4-BE49-F238E27FC236}">
                <a16:creationId xmlns:a16="http://schemas.microsoft.com/office/drawing/2014/main" id="{E447F7C8-47F6-B56D-CE0F-9E6B53106C0A}"/>
              </a:ext>
            </a:extLst>
          </p:cNvPr>
          <p:cNvSpPr>
            <a:spLocks noGrp="1"/>
          </p:cNvSpPr>
          <p:nvPr>
            <p:ph idx="1"/>
          </p:nvPr>
        </p:nvSpPr>
        <p:spPr/>
        <p:txBody>
          <a:bodyPr/>
          <a:lstStyle/>
          <a:p>
            <a:r>
              <a:rPr lang="en-US" dirty="0"/>
              <a:t>Retirement boards must still complete a random audit of at least 5% of the attestations received.</a:t>
            </a:r>
          </a:p>
          <a:p>
            <a:r>
              <a:rPr lang="en-US" dirty="0"/>
              <a:t>The random audit should include retirees/beneficiaries who:</a:t>
            </a:r>
          </a:p>
          <a:p>
            <a:pPr lvl="1"/>
            <a:r>
              <a:rPr lang="en-US" dirty="0"/>
              <a:t>Came in person.</a:t>
            </a:r>
          </a:p>
          <a:p>
            <a:pPr lvl="1"/>
            <a:r>
              <a:rPr lang="en-US" dirty="0"/>
              <a:t>Completed the attestation form.</a:t>
            </a:r>
          </a:p>
          <a:p>
            <a:pPr lvl="1"/>
            <a:r>
              <a:rPr lang="en-US" dirty="0"/>
              <a:t>Were verified by the data match.</a:t>
            </a:r>
          </a:p>
        </p:txBody>
      </p:sp>
      <p:sp>
        <p:nvSpPr>
          <p:cNvPr id="4" name="Slide Number Placeholder 3">
            <a:extLst>
              <a:ext uri="{FF2B5EF4-FFF2-40B4-BE49-F238E27FC236}">
                <a16:creationId xmlns:a16="http://schemas.microsoft.com/office/drawing/2014/main" id="{008DBDF7-FAA8-A26D-33AD-22E6DBD140AE}"/>
              </a:ext>
            </a:extLst>
          </p:cNvPr>
          <p:cNvSpPr>
            <a:spLocks noGrp="1"/>
          </p:cNvSpPr>
          <p:nvPr>
            <p:ph type="sldNum" sz="quarter" idx="4"/>
          </p:nvPr>
        </p:nvSpPr>
        <p:spPr/>
        <p:txBody>
          <a:bodyPr/>
          <a:lstStyle/>
          <a:p>
            <a:fld id="{4C5C03DC-573E-4F39-9EAF-0C356BB19523}" type="slidenum">
              <a:rPr lang="en-US" smtClean="0"/>
              <a:pPr/>
              <a:t>14</a:t>
            </a:fld>
            <a:endParaRPr lang="en-US" dirty="0"/>
          </a:p>
        </p:txBody>
      </p:sp>
    </p:spTree>
    <p:extLst>
      <p:ext uri="{BB962C8B-B14F-4D97-AF65-F5344CB8AC3E}">
        <p14:creationId xmlns:p14="http://schemas.microsoft.com/office/powerpoint/2010/main" val="3041378726"/>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840 CMR 15.05 – Board Credit Cards</a:t>
            </a:r>
          </a:p>
        </p:txBody>
      </p:sp>
      <p:sp>
        <p:nvSpPr>
          <p:cNvPr id="3" name="Content Placeholder 2"/>
          <p:cNvSpPr>
            <a:spLocks noGrp="1"/>
          </p:cNvSpPr>
          <p:nvPr>
            <p:ph idx="1"/>
          </p:nvPr>
        </p:nvSpPr>
        <p:spPr/>
        <p:txBody>
          <a:bodyPr/>
          <a:lstStyle/>
          <a:p>
            <a:pPr lvl="0"/>
            <a:r>
              <a:rPr lang="en-US" dirty="0"/>
              <a:t>New subsection – removed from Travel Regulations</a:t>
            </a:r>
          </a:p>
          <a:p>
            <a:pPr lvl="0"/>
            <a:r>
              <a:rPr lang="en-US" dirty="0"/>
              <a:t>Same requirements as before:</a:t>
            </a:r>
          </a:p>
          <a:p>
            <a:pPr lvl="1"/>
            <a:r>
              <a:rPr lang="en-US" dirty="0"/>
              <a:t>Supplemental regulation approved by PERAC.</a:t>
            </a:r>
          </a:p>
          <a:p>
            <a:pPr lvl="1"/>
            <a:r>
              <a:rPr lang="en-US" dirty="0"/>
              <a:t>Authorized users voted upon by the Board.</a:t>
            </a:r>
          </a:p>
          <a:p>
            <a:pPr lvl="1"/>
            <a:r>
              <a:rPr lang="en-US" dirty="0"/>
              <a:t>Receipts for each purchase must be provided within 10 business days of the statement date.</a:t>
            </a:r>
          </a:p>
        </p:txBody>
      </p:sp>
      <p:sp>
        <p:nvSpPr>
          <p:cNvPr id="6" name="Slide Number Placeholder 5"/>
          <p:cNvSpPr>
            <a:spLocks noGrp="1"/>
          </p:cNvSpPr>
          <p:nvPr>
            <p:ph type="sldNum" sz="quarter" idx="4"/>
          </p:nvPr>
        </p:nvSpPr>
        <p:spPr/>
        <p:txBody>
          <a:bodyPr/>
          <a:lstStyle/>
          <a:p>
            <a:fld id="{4C5C03DC-573E-4F39-9EAF-0C356BB19523}" type="slidenum">
              <a:rPr lang="en-US" smtClean="0"/>
              <a:pPr/>
              <a:t>15</a:t>
            </a:fld>
            <a:endParaRPr lang="en-US"/>
          </a:p>
        </p:txBody>
      </p:sp>
    </p:spTree>
    <p:extLst>
      <p:ext uri="{BB962C8B-B14F-4D97-AF65-F5344CB8AC3E}">
        <p14:creationId xmlns:p14="http://schemas.microsoft.com/office/powerpoint/2010/main" val="238712888"/>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840 CMR 15.05 – Board Credit Cards </a:t>
            </a:r>
            <a:r>
              <a:rPr lang="en-US" sz="2800" dirty="0"/>
              <a:t>(Cont’d)</a:t>
            </a:r>
          </a:p>
        </p:txBody>
      </p:sp>
      <p:sp>
        <p:nvSpPr>
          <p:cNvPr id="3" name="Content Placeholder 2"/>
          <p:cNvSpPr>
            <a:spLocks noGrp="1"/>
          </p:cNvSpPr>
          <p:nvPr>
            <p:ph idx="1"/>
          </p:nvPr>
        </p:nvSpPr>
        <p:spPr/>
        <p:txBody>
          <a:bodyPr/>
          <a:lstStyle/>
          <a:p>
            <a:pPr lvl="0"/>
            <a:r>
              <a:rPr lang="en-US" dirty="0"/>
              <a:t>Permissible uses of credit cards:</a:t>
            </a:r>
          </a:p>
          <a:p>
            <a:pPr lvl="1"/>
            <a:r>
              <a:rPr lang="en-US" dirty="0"/>
              <a:t>Board related travel expenses.</a:t>
            </a:r>
          </a:p>
          <a:p>
            <a:pPr lvl="1"/>
            <a:r>
              <a:rPr lang="en-US" dirty="0"/>
              <a:t>Purchasing of supplies and other items used on a regular basis.</a:t>
            </a:r>
          </a:p>
          <a:p>
            <a:pPr lvl="2"/>
            <a:r>
              <a:rPr lang="en-US" dirty="0"/>
              <a:t>E.g., printing paper, ink, computers, folders, writing instruments, etc.</a:t>
            </a:r>
          </a:p>
          <a:p>
            <a:pPr lvl="3"/>
            <a:r>
              <a:rPr lang="en-US" dirty="0">
                <a:solidFill>
                  <a:schemeClr val="tx1"/>
                </a:solidFill>
                <a:latin typeface="Filson Soft Regular" pitchFamily="2" charset="77"/>
              </a:rPr>
              <a:t>HOWEVER, still need to follow the procurement process whenever possible.</a:t>
            </a:r>
          </a:p>
          <a:p>
            <a:r>
              <a:rPr lang="en-US" dirty="0"/>
              <a:t>Credit card statements should be paid in full every month so as not to accrue interest.</a:t>
            </a:r>
          </a:p>
          <a:p>
            <a:pPr lvl="1"/>
            <a:endParaRPr lang="en-US" dirty="0"/>
          </a:p>
          <a:p>
            <a:pPr lvl="1"/>
            <a:endParaRPr lang="en-US" dirty="0"/>
          </a:p>
          <a:p>
            <a:endParaRPr lang="en-US" dirty="0"/>
          </a:p>
        </p:txBody>
      </p:sp>
      <p:sp>
        <p:nvSpPr>
          <p:cNvPr id="6" name="Slide Number Placeholder 5"/>
          <p:cNvSpPr>
            <a:spLocks noGrp="1"/>
          </p:cNvSpPr>
          <p:nvPr>
            <p:ph type="sldNum" sz="quarter" idx="4"/>
          </p:nvPr>
        </p:nvSpPr>
        <p:spPr/>
        <p:txBody>
          <a:bodyPr/>
          <a:lstStyle/>
          <a:p>
            <a:fld id="{4C5C03DC-573E-4F39-9EAF-0C356BB19523}" type="slidenum">
              <a:rPr lang="en-US" smtClean="0"/>
              <a:pPr/>
              <a:t>16</a:t>
            </a:fld>
            <a:endParaRPr lang="en-US"/>
          </a:p>
        </p:txBody>
      </p:sp>
    </p:spTree>
    <p:extLst>
      <p:ext uri="{BB962C8B-B14F-4D97-AF65-F5344CB8AC3E}">
        <p14:creationId xmlns:p14="http://schemas.microsoft.com/office/powerpoint/2010/main" val="2029735689"/>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87406-AC31-2CC6-4AC7-E9BD0526D954}"/>
              </a:ext>
            </a:extLst>
          </p:cNvPr>
          <p:cNvSpPr>
            <a:spLocks noGrp="1"/>
          </p:cNvSpPr>
          <p:nvPr>
            <p:ph type="title"/>
          </p:nvPr>
        </p:nvSpPr>
        <p:spPr/>
        <p:txBody>
          <a:bodyPr/>
          <a:lstStyle/>
          <a:p>
            <a:r>
              <a:rPr lang="en-US" dirty="0"/>
              <a:t>840 CMR 15.05 – Board Credit Cards </a:t>
            </a:r>
            <a:r>
              <a:rPr lang="en-US" sz="2800" dirty="0"/>
              <a:t>(Cont’d)</a:t>
            </a:r>
          </a:p>
        </p:txBody>
      </p:sp>
      <p:sp>
        <p:nvSpPr>
          <p:cNvPr id="3" name="Content Placeholder 2">
            <a:extLst>
              <a:ext uri="{FF2B5EF4-FFF2-40B4-BE49-F238E27FC236}">
                <a16:creationId xmlns:a16="http://schemas.microsoft.com/office/drawing/2014/main" id="{C9613516-2238-CA03-10C3-41F2E2B7A77C}"/>
              </a:ext>
            </a:extLst>
          </p:cNvPr>
          <p:cNvSpPr>
            <a:spLocks noGrp="1"/>
          </p:cNvSpPr>
          <p:nvPr>
            <p:ph idx="1"/>
          </p:nvPr>
        </p:nvSpPr>
        <p:spPr>
          <a:xfrm>
            <a:off x="608013" y="2514600"/>
            <a:ext cx="10971371" cy="4038600"/>
          </a:xfrm>
        </p:spPr>
        <p:txBody>
          <a:bodyPr/>
          <a:lstStyle/>
          <a:p>
            <a:r>
              <a:rPr lang="en-US" dirty="0"/>
              <a:t>Impermissible uses of credit cards:</a:t>
            </a:r>
          </a:p>
          <a:p>
            <a:pPr lvl="1"/>
            <a:r>
              <a:rPr lang="en-US" dirty="0"/>
              <a:t>Personal use</a:t>
            </a:r>
          </a:p>
          <a:p>
            <a:pPr lvl="1"/>
            <a:r>
              <a:rPr lang="en-US" dirty="0"/>
              <a:t>Cash advances</a:t>
            </a:r>
          </a:p>
          <a:p>
            <a:pPr lvl="1"/>
            <a:r>
              <a:rPr lang="en-US" dirty="0"/>
              <a:t>Electronic cash transfers</a:t>
            </a:r>
          </a:p>
          <a:p>
            <a:r>
              <a:rPr lang="en-US" dirty="0"/>
              <a:t>Use of debit cards will now be prohibited.</a:t>
            </a:r>
          </a:p>
          <a:p>
            <a:r>
              <a:rPr lang="en-US" dirty="0"/>
              <a:t>Non-conformance to policy will result in cancellation of card and other appropriate actions.</a:t>
            </a:r>
          </a:p>
          <a:p>
            <a:endParaRPr lang="en-US" dirty="0"/>
          </a:p>
        </p:txBody>
      </p:sp>
      <p:sp>
        <p:nvSpPr>
          <p:cNvPr id="4" name="Slide Number Placeholder 3">
            <a:extLst>
              <a:ext uri="{FF2B5EF4-FFF2-40B4-BE49-F238E27FC236}">
                <a16:creationId xmlns:a16="http://schemas.microsoft.com/office/drawing/2014/main" id="{DA360E7A-C617-9845-4BEF-58F363BFBDC0}"/>
              </a:ext>
            </a:extLst>
          </p:cNvPr>
          <p:cNvSpPr>
            <a:spLocks noGrp="1"/>
          </p:cNvSpPr>
          <p:nvPr>
            <p:ph type="sldNum" sz="quarter" idx="4"/>
          </p:nvPr>
        </p:nvSpPr>
        <p:spPr/>
        <p:txBody>
          <a:bodyPr/>
          <a:lstStyle/>
          <a:p>
            <a:fld id="{4C5C03DC-573E-4F39-9EAF-0C356BB19523}" type="slidenum">
              <a:rPr lang="en-US" smtClean="0"/>
              <a:pPr/>
              <a:t>17</a:t>
            </a:fld>
            <a:endParaRPr lang="en-US" dirty="0"/>
          </a:p>
        </p:txBody>
      </p:sp>
    </p:spTree>
    <p:extLst>
      <p:ext uri="{BB962C8B-B14F-4D97-AF65-F5344CB8AC3E}">
        <p14:creationId xmlns:p14="http://schemas.microsoft.com/office/powerpoint/2010/main" val="3832647000"/>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840 CMR 3.00 – Internal Revenue Code Compliance</a:t>
            </a:r>
          </a:p>
        </p:txBody>
      </p:sp>
      <p:sp>
        <p:nvSpPr>
          <p:cNvPr id="3" name="Content Placeholder 2"/>
          <p:cNvSpPr>
            <a:spLocks noGrp="1"/>
          </p:cNvSpPr>
          <p:nvPr>
            <p:ph idx="1"/>
          </p:nvPr>
        </p:nvSpPr>
        <p:spPr>
          <a:xfrm>
            <a:off x="608726" y="2514600"/>
            <a:ext cx="10971371" cy="3351212"/>
          </a:xfrm>
        </p:spPr>
        <p:txBody>
          <a:bodyPr/>
          <a:lstStyle/>
          <a:p>
            <a:pPr lvl="0"/>
            <a:r>
              <a:rPr lang="en-US" dirty="0"/>
              <a:t>Changing language for RMDs – age 72 as of now.</a:t>
            </a:r>
          </a:p>
          <a:p>
            <a:pPr lvl="1"/>
            <a:r>
              <a:rPr lang="en-US" dirty="0"/>
              <a:t>There are pending bills in House and Senate.</a:t>
            </a:r>
          </a:p>
          <a:p>
            <a:pPr lvl="2"/>
            <a:r>
              <a:rPr lang="en-US" dirty="0"/>
              <a:t>PERAC will monitor and update retirement boards if any changes are made.</a:t>
            </a:r>
          </a:p>
          <a:p>
            <a:pPr lvl="0"/>
            <a:r>
              <a:rPr lang="en-US" dirty="0"/>
              <a:t>Added Simple IRA as an eligible retirement plan.</a:t>
            </a:r>
          </a:p>
        </p:txBody>
      </p:sp>
      <p:sp>
        <p:nvSpPr>
          <p:cNvPr id="6" name="Slide Number Placeholder 5"/>
          <p:cNvSpPr>
            <a:spLocks noGrp="1"/>
          </p:cNvSpPr>
          <p:nvPr>
            <p:ph type="sldNum" sz="quarter" idx="4"/>
          </p:nvPr>
        </p:nvSpPr>
        <p:spPr/>
        <p:txBody>
          <a:bodyPr/>
          <a:lstStyle/>
          <a:p>
            <a:fld id="{4C5C03DC-573E-4F39-9EAF-0C356BB19523}" type="slidenum">
              <a:rPr lang="en-US" smtClean="0"/>
              <a:pPr/>
              <a:t>18</a:t>
            </a:fld>
            <a:endParaRPr lang="en-US"/>
          </a:p>
        </p:txBody>
      </p:sp>
    </p:spTree>
    <p:extLst>
      <p:ext uri="{BB962C8B-B14F-4D97-AF65-F5344CB8AC3E}">
        <p14:creationId xmlns:p14="http://schemas.microsoft.com/office/powerpoint/2010/main" val="3858632922"/>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7" y="1447800"/>
            <a:ext cx="10968909" cy="914400"/>
          </a:xfrm>
        </p:spPr>
        <p:txBody>
          <a:bodyPr>
            <a:noAutofit/>
          </a:bodyPr>
          <a:lstStyle/>
          <a:p>
            <a:pPr>
              <a:lnSpc>
                <a:spcPts val="3400"/>
              </a:lnSpc>
            </a:pPr>
            <a:r>
              <a:rPr lang="en-US" sz="3200" dirty="0"/>
              <a:t>840 CMR 13.00 – Rollovers for Service Purchases &amp; Buybacks</a:t>
            </a:r>
          </a:p>
        </p:txBody>
      </p:sp>
      <p:sp>
        <p:nvSpPr>
          <p:cNvPr id="3" name="Content Placeholder 2"/>
          <p:cNvSpPr>
            <a:spLocks noGrp="1"/>
          </p:cNvSpPr>
          <p:nvPr>
            <p:ph idx="1"/>
          </p:nvPr>
        </p:nvSpPr>
        <p:spPr>
          <a:xfrm>
            <a:off x="608726" y="2514600"/>
            <a:ext cx="10971371" cy="2362200"/>
          </a:xfrm>
        </p:spPr>
        <p:txBody>
          <a:bodyPr/>
          <a:lstStyle/>
          <a:p>
            <a:pPr lvl="0"/>
            <a:r>
              <a:rPr lang="en-US" dirty="0"/>
              <a:t>Added Simple IRA as an eligible retirement plan.</a:t>
            </a:r>
          </a:p>
          <a:p>
            <a:pPr lvl="1"/>
            <a:r>
              <a:rPr lang="en-US" dirty="0"/>
              <a:t>Rollover must be completed after 2-year period defined in </a:t>
            </a:r>
            <a:br>
              <a:rPr lang="en-US" dirty="0"/>
            </a:br>
            <a:r>
              <a:rPr lang="en-US" dirty="0"/>
              <a:t>Code Section 72(t)(6).</a:t>
            </a:r>
          </a:p>
        </p:txBody>
      </p:sp>
      <p:sp>
        <p:nvSpPr>
          <p:cNvPr id="6" name="Slide Number Placeholder 5"/>
          <p:cNvSpPr>
            <a:spLocks noGrp="1"/>
          </p:cNvSpPr>
          <p:nvPr>
            <p:ph type="sldNum" sz="quarter" idx="4"/>
          </p:nvPr>
        </p:nvSpPr>
        <p:spPr/>
        <p:txBody>
          <a:bodyPr/>
          <a:lstStyle/>
          <a:p>
            <a:fld id="{4C5C03DC-573E-4F39-9EAF-0C356BB19523}" type="slidenum">
              <a:rPr lang="en-US" smtClean="0"/>
              <a:pPr/>
              <a:t>19</a:t>
            </a:fld>
            <a:endParaRPr lang="en-US"/>
          </a:p>
        </p:txBody>
      </p:sp>
    </p:spTree>
    <p:extLst>
      <p:ext uri="{BB962C8B-B14F-4D97-AF65-F5344CB8AC3E}">
        <p14:creationId xmlns:p14="http://schemas.microsoft.com/office/powerpoint/2010/main" val="124594962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98CDB-F808-D0F6-E38B-A2D2F7B39993}"/>
              </a:ext>
            </a:extLst>
          </p:cNvPr>
          <p:cNvSpPr>
            <a:spLocks noGrp="1"/>
          </p:cNvSpPr>
          <p:nvPr>
            <p:ph type="title"/>
          </p:nvPr>
        </p:nvSpPr>
        <p:spPr/>
        <p:txBody>
          <a:bodyPr/>
          <a:lstStyle/>
          <a:p>
            <a:r>
              <a:rPr lang="en-US" dirty="0"/>
              <a:t>PERAC Regulation Project</a:t>
            </a:r>
          </a:p>
        </p:txBody>
      </p:sp>
      <p:sp>
        <p:nvSpPr>
          <p:cNvPr id="3" name="Content Placeholder 2">
            <a:extLst>
              <a:ext uri="{FF2B5EF4-FFF2-40B4-BE49-F238E27FC236}">
                <a16:creationId xmlns:a16="http://schemas.microsoft.com/office/drawing/2014/main" id="{B7BDDC43-E2AA-FD11-A44D-3FC9CA7729ED}"/>
              </a:ext>
            </a:extLst>
          </p:cNvPr>
          <p:cNvSpPr>
            <a:spLocks noGrp="1"/>
          </p:cNvSpPr>
          <p:nvPr>
            <p:ph idx="1"/>
          </p:nvPr>
        </p:nvSpPr>
        <p:spPr/>
        <p:txBody>
          <a:bodyPr/>
          <a:lstStyle/>
          <a:p>
            <a:pPr>
              <a:lnSpc>
                <a:spcPts val="2600"/>
              </a:lnSpc>
            </a:pPr>
            <a:r>
              <a:rPr lang="en-US" sz="2200" dirty="0"/>
              <a:t>Goal: To revisit and revamp, if necessary, our regulations contained at </a:t>
            </a:r>
            <a:br>
              <a:rPr lang="en-US" sz="2200" dirty="0"/>
            </a:br>
            <a:r>
              <a:rPr lang="en-US" sz="2200" dirty="0"/>
              <a:t>Code of Massachusetts Regulations (“CMR”) Chapter 840.</a:t>
            </a:r>
          </a:p>
          <a:p>
            <a:pPr>
              <a:lnSpc>
                <a:spcPts val="2600"/>
              </a:lnSpc>
            </a:pPr>
            <a:r>
              <a:rPr lang="en-US" sz="2200" dirty="0"/>
              <a:t>PERAC subcommittee reviewing every jot and tittle of the present regulations.</a:t>
            </a:r>
          </a:p>
          <a:p>
            <a:pPr>
              <a:lnSpc>
                <a:spcPts val="2600"/>
              </a:lnSpc>
            </a:pPr>
            <a:r>
              <a:rPr lang="en-US" sz="2200" dirty="0"/>
              <a:t>Major changes contemplated for “Miscellaneous” Section 840 CMR 15.00, although not the regulation concerning “Regular Compensation.”</a:t>
            </a:r>
          </a:p>
          <a:p>
            <a:pPr>
              <a:lnSpc>
                <a:spcPts val="2600"/>
              </a:lnSpc>
            </a:pPr>
            <a:r>
              <a:rPr lang="en-US" sz="2200" dirty="0"/>
              <a:t>Some sections will be deleted in whole or in part. </a:t>
            </a:r>
          </a:p>
          <a:p>
            <a:pPr>
              <a:lnSpc>
                <a:spcPts val="2600"/>
              </a:lnSpc>
            </a:pPr>
            <a:r>
              <a:rPr lang="en-US" sz="2200" dirty="0"/>
              <a:t>Investment/Compliance Regulation review still pending.</a:t>
            </a:r>
          </a:p>
          <a:p>
            <a:endParaRPr lang="en-US" dirty="0"/>
          </a:p>
        </p:txBody>
      </p:sp>
      <p:sp>
        <p:nvSpPr>
          <p:cNvPr id="4" name="Slide Number Placeholder 3">
            <a:extLst>
              <a:ext uri="{FF2B5EF4-FFF2-40B4-BE49-F238E27FC236}">
                <a16:creationId xmlns:a16="http://schemas.microsoft.com/office/drawing/2014/main" id="{9CB273B7-C60D-1F77-53FB-74F412184CAB}"/>
              </a:ext>
            </a:extLst>
          </p:cNvPr>
          <p:cNvSpPr>
            <a:spLocks noGrp="1"/>
          </p:cNvSpPr>
          <p:nvPr>
            <p:ph type="sldNum" sz="quarter" idx="4"/>
          </p:nvPr>
        </p:nvSpPr>
        <p:spPr/>
        <p:txBody>
          <a:bodyPr/>
          <a:lstStyle/>
          <a:p>
            <a:fld id="{4C5C03DC-573E-4F39-9EAF-0C356BB19523}" type="slidenum">
              <a:rPr lang="en-US" smtClean="0"/>
              <a:pPr/>
              <a:t>2</a:t>
            </a:fld>
            <a:endParaRPr lang="en-US" dirty="0"/>
          </a:p>
        </p:txBody>
      </p:sp>
    </p:spTree>
    <p:extLst>
      <p:ext uri="{BB962C8B-B14F-4D97-AF65-F5344CB8AC3E}">
        <p14:creationId xmlns:p14="http://schemas.microsoft.com/office/powerpoint/2010/main" val="156306658"/>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70475-4F04-9AB9-0DC3-17EBA0F93B51}"/>
              </a:ext>
            </a:extLst>
          </p:cNvPr>
          <p:cNvSpPr>
            <a:spLocks noGrp="1"/>
          </p:cNvSpPr>
          <p:nvPr>
            <p:ph type="title"/>
          </p:nvPr>
        </p:nvSpPr>
        <p:spPr/>
        <p:txBody>
          <a:bodyPr>
            <a:normAutofit fontScale="90000"/>
          </a:bodyPr>
          <a:lstStyle/>
          <a:p>
            <a:r>
              <a:rPr lang="en-US" dirty="0"/>
              <a:t>840 CMR 8.00 – Applicability of $30,000 Salary Cap</a:t>
            </a:r>
          </a:p>
        </p:txBody>
      </p:sp>
      <p:sp>
        <p:nvSpPr>
          <p:cNvPr id="3" name="Content Placeholder 2">
            <a:extLst>
              <a:ext uri="{FF2B5EF4-FFF2-40B4-BE49-F238E27FC236}">
                <a16:creationId xmlns:a16="http://schemas.microsoft.com/office/drawing/2014/main" id="{DE31D1DB-508C-0292-ABC1-C134FCCC6600}"/>
              </a:ext>
            </a:extLst>
          </p:cNvPr>
          <p:cNvSpPr>
            <a:spLocks noGrp="1"/>
          </p:cNvSpPr>
          <p:nvPr>
            <p:ph idx="1"/>
          </p:nvPr>
        </p:nvSpPr>
        <p:spPr/>
        <p:txBody>
          <a:bodyPr/>
          <a:lstStyle/>
          <a:p>
            <a:r>
              <a:rPr lang="en-US" dirty="0"/>
              <a:t>This section concerns the lifting of the pension cap and the additional 2% contribution that is made on salaries over $30,000.</a:t>
            </a:r>
          </a:p>
          <a:p>
            <a:r>
              <a:rPr lang="en-US" dirty="0"/>
              <a:t>There are currently no capped systems.</a:t>
            </a:r>
          </a:p>
          <a:p>
            <a:r>
              <a:rPr lang="en-US" dirty="0"/>
              <a:t>This entire section will be repealed.</a:t>
            </a:r>
          </a:p>
        </p:txBody>
      </p:sp>
      <p:sp>
        <p:nvSpPr>
          <p:cNvPr id="4" name="Slide Number Placeholder 3">
            <a:extLst>
              <a:ext uri="{FF2B5EF4-FFF2-40B4-BE49-F238E27FC236}">
                <a16:creationId xmlns:a16="http://schemas.microsoft.com/office/drawing/2014/main" id="{11220B42-FD7A-6A8C-C7D3-CAFA83C7581B}"/>
              </a:ext>
            </a:extLst>
          </p:cNvPr>
          <p:cNvSpPr>
            <a:spLocks noGrp="1"/>
          </p:cNvSpPr>
          <p:nvPr>
            <p:ph type="sldNum" sz="quarter" idx="4"/>
          </p:nvPr>
        </p:nvSpPr>
        <p:spPr/>
        <p:txBody>
          <a:bodyPr/>
          <a:lstStyle/>
          <a:p>
            <a:fld id="{4C5C03DC-573E-4F39-9EAF-0C356BB19523}" type="slidenum">
              <a:rPr lang="en-US" smtClean="0"/>
              <a:pPr/>
              <a:t>20</a:t>
            </a:fld>
            <a:endParaRPr lang="en-US" dirty="0"/>
          </a:p>
        </p:txBody>
      </p:sp>
    </p:spTree>
    <p:extLst>
      <p:ext uri="{BB962C8B-B14F-4D97-AF65-F5344CB8AC3E}">
        <p14:creationId xmlns:p14="http://schemas.microsoft.com/office/powerpoint/2010/main" val="1940048533"/>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70475-4F04-9AB9-0DC3-17EBA0F93B51}"/>
              </a:ext>
            </a:extLst>
          </p:cNvPr>
          <p:cNvSpPr>
            <a:spLocks noGrp="1"/>
          </p:cNvSpPr>
          <p:nvPr>
            <p:ph type="title"/>
          </p:nvPr>
        </p:nvSpPr>
        <p:spPr/>
        <p:txBody>
          <a:bodyPr/>
          <a:lstStyle/>
          <a:p>
            <a:r>
              <a:rPr lang="en-US" dirty="0"/>
              <a:t>840 CMR 11.00 – Service After Age 70</a:t>
            </a:r>
          </a:p>
        </p:txBody>
      </p:sp>
      <p:sp>
        <p:nvSpPr>
          <p:cNvPr id="3" name="Content Placeholder 2">
            <a:extLst>
              <a:ext uri="{FF2B5EF4-FFF2-40B4-BE49-F238E27FC236}">
                <a16:creationId xmlns:a16="http://schemas.microsoft.com/office/drawing/2014/main" id="{DE31D1DB-508C-0292-ABC1-C134FCCC6600}"/>
              </a:ext>
            </a:extLst>
          </p:cNvPr>
          <p:cNvSpPr>
            <a:spLocks noGrp="1"/>
          </p:cNvSpPr>
          <p:nvPr>
            <p:ph idx="1"/>
          </p:nvPr>
        </p:nvSpPr>
        <p:spPr/>
        <p:txBody>
          <a:bodyPr/>
          <a:lstStyle/>
          <a:p>
            <a:pPr>
              <a:lnSpc>
                <a:spcPts val="3000"/>
              </a:lnSpc>
            </a:pPr>
            <a:r>
              <a:rPr lang="en-US" sz="2600" dirty="0"/>
              <a:t>This section concerns how to handle the election to contribute after age 70.</a:t>
            </a:r>
          </a:p>
          <a:p>
            <a:pPr>
              <a:lnSpc>
                <a:spcPts val="3000"/>
              </a:lnSpc>
            </a:pPr>
            <a:r>
              <a:rPr lang="en-US" sz="2600" dirty="0"/>
              <a:t>Previously, anyone over age 70 who wished to continue to accrue creditable service and make contributions had to elect the option under G.L. c. 32, s. 90G ¾.</a:t>
            </a:r>
          </a:p>
          <a:p>
            <a:pPr>
              <a:lnSpc>
                <a:spcPts val="3000"/>
              </a:lnSpc>
            </a:pPr>
            <a:r>
              <a:rPr lang="en-US" sz="2600" dirty="0"/>
              <a:t>Section 90G ¾ was repealed in 2017.</a:t>
            </a:r>
          </a:p>
          <a:p>
            <a:pPr>
              <a:lnSpc>
                <a:spcPts val="3000"/>
              </a:lnSpc>
            </a:pPr>
            <a:r>
              <a:rPr lang="en-US" sz="2600" dirty="0"/>
              <a:t>This section will be repealed.</a:t>
            </a:r>
          </a:p>
          <a:p>
            <a:endParaRPr lang="en-US" dirty="0"/>
          </a:p>
        </p:txBody>
      </p:sp>
      <p:sp>
        <p:nvSpPr>
          <p:cNvPr id="4" name="Slide Number Placeholder 3">
            <a:extLst>
              <a:ext uri="{FF2B5EF4-FFF2-40B4-BE49-F238E27FC236}">
                <a16:creationId xmlns:a16="http://schemas.microsoft.com/office/drawing/2014/main" id="{11220B42-FD7A-6A8C-C7D3-CAFA83C7581B}"/>
              </a:ext>
            </a:extLst>
          </p:cNvPr>
          <p:cNvSpPr>
            <a:spLocks noGrp="1"/>
          </p:cNvSpPr>
          <p:nvPr>
            <p:ph type="sldNum" sz="quarter" idx="4"/>
          </p:nvPr>
        </p:nvSpPr>
        <p:spPr/>
        <p:txBody>
          <a:bodyPr/>
          <a:lstStyle/>
          <a:p>
            <a:fld id="{4C5C03DC-573E-4F39-9EAF-0C356BB19523}" type="slidenum">
              <a:rPr lang="en-US" smtClean="0"/>
              <a:pPr/>
              <a:t>21</a:t>
            </a:fld>
            <a:endParaRPr lang="en-US" dirty="0"/>
          </a:p>
        </p:txBody>
      </p:sp>
    </p:spTree>
    <p:extLst>
      <p:ext uri="{BB962C8B-B14F-4D97-AF65-F5344CB8AC3E}">
        <p14:creationId xmlns:p14="http://schemas.microsoft.com/office/powerpoint/2010/main" val="345909936"/>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70475-4F04-9AB9-0DC3-17EBA0F93B51}"/>
              </a:ext>
            </a:extLst>
          </p:cNvPr>
          <p:cNvSpPr>
            <a:spLocks noGrp="1"/>
          </p:cNvSpPr>
          <p:nvPr>
            <p:ph type="title"/>
          </p:nvPr>
        </p:nvSpPr>
        <p:spPr/>
        <p:txBody>
          <a:bodyPr>
            <a:normAutofit/>
          </a:bodyPr>
          <a:lstStyle/>
          <a:p>
            <a:r>
              <a:rPr lang="en-US" sz="3400" dirty="0"/>
              <a:t>840 CMR 12.00 – Service Between Age 65 and 70</a:t>
            </a:r>
          </a:p>
        </p:txBody>
      </p:sp>
      <p:sp>
        <p:nvSpPr>
          <p:cNvPr id="3" name="Content Placeholder 2">
            <a:extLst>
              <a:ext uri="{FF2B5EF4-FFF2-40B4-BE49-F238E27FC236}">
                <a16:creationId xmlns:a16="http://schemas.microsoft.com/office/drawing/2014/main" id="{DE31D1DB-508C-0292-ABC1-C134FCCC6600}"/>
              </a:ext>
            </a:extLst>
          </p:cNvPr>
          <p:cNvSpPr>
            <a:spLocks noGrp="1"/>
          </p:cNvSpPr>
          <p:nvPr>
            <p:ph idx="1"/>
          </p:nvPr>
        </p:nvSpPr>
        <p:spPr>
          <a:xfrm>
            <a:off x="608726" y="2514600"/>
            <a:ext cx="10971371" cy="3886200"/>
          </a:xfrm>
        </p:spPr>
        <p:txBody>
          <a:bodyPr/>
          <a:lstStyle/>
          <a:p>
            <a:pPr>
              <a:lnSpc>
                <a:spcPts val="2800"/>
              </a:lnSpc>
            </a:pPr>
            <a:r>
              <a:rPr lang="en-US" sz="2400" dirty="0"/>
              <a:t>12.01 – concerns the mandatory retirement age for certain public safety employees.  This subsection will be retained.</a:t>
            </a:r>
          </a:p>
          <a:p>
            <a:pPr>
              <a:lnSpc>
                <a:spcPts val="2800"/>
              </a:lnSpc>
            </a:pPr>
            <a:r>
              <a:rPr lang="en-US" sz="2400" dirty="0"/>
              <a:t>12.02 – concerns continuing contributions between age 65 and 70 </a:t>
            </a:r>
            <a:br>
              <a:rPr lang="en-US" sz="2400" dirty="0"/>
            </a:br>
            <a:r>
              <a:rPr lang="en-US" sz="2400" dirty="0"/>
              <a:t>and will be repealed.</a:t>
            </a:r>
          </a:p>
          <a:p>
            <a:pPr>
              <a:lnSpc>
                <a:spcPts val="2800"/>
              </a:lnSpc>
            </a:pPr>
            <a:r>
              <a:rPr lang="en-US" sz="2400" dirty="0"/>
              <a:t>12.03 – concerns the calculation of a retirement allowance for someone who continued in service between age 65 and 70 and </a:t>
            </a:r>
            <a:br>
              <a:rPr lang="en-US" sz="2400" dirty="0"/>
            </a:br>
            <a:r>
              <a:rPr lang="en-US" sz="2400" dirty="0"/>
              <a:t>will be repealed.</a:t>
            </a:r>
          </a:p>
          <a:p>
            <a:pPr>
              <a:lnSpc>
                <a:spcPts val="2800"/>
              </a:lnSpc>
            </a:pPr>
            <a:r>
              <a:rPr lang="en-US" sz="2400" dirty="0"/>
              <a:t>12.04 – contingent on the 90G ¾ election and will be repealed.</a:t>
            </a:r>
          </a:p>
        </p:txBody>
      </p:sp>
      <p:sp>
        <p:nvSpPr>
          <p:cNvPr id="4" name="Slide Number Placeholder 3">
            <a:extLst>
              <a:ext uri="{FF2B5EF4-FFF2-40B4-BE49-F238E27FC236}">
                <a16:creationId xmlns:a16="http://schemas.microsoft.com/office/drawing/2014/main" id="{11220B42-FD7A-6A8C-C7D3-CAFA83C7581B}"/>
              </a:ext>
            </a:extLst>
          </p:cNvPr>
          <p:cNvSpPr>
            <a:spLocks noGrp="1"/>
          </p:cNvSpPr>
          <p:nvPr>
            <p:ph type="sldNum" sz="quarter" idx="4"/>
          </p:nvPr>
        </p:nvSpPr>
        <p:spPr/>
        <p:txBody>
          <a:bodyPr/>
          <a:lstStyle/>
          <a:p>
            <a:fld id="{4C5C03DC-573E-4F39-9EAF-0C356BB19523}" type="slidenum">
              <a:rPr lang="en-US" smtClean="0"/>
              <a:pPr/>
              <a:t>22</a:t>
            </a:fld>
            <a:endParaRPr lang="en-US" dirty="0"/>
          </a:p>
        </p:txBody>
      </p:sp>
    </p:spTree>
    <p:extLst>
      <p:ext uri="{BB962C8B-B14F-4D97-AF65-F5344CB8AC3E}">
        <p14:creationId xmlns:p14="http://schemas.microsoft.com/office/powerpoint/2010/main" val="4163399132"/>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70475-4F04-9AB9-0DC3-17EBA0F93B51}"/>
              </a:ext>
            </a:extLst>
          </p:cNvPr>
          <p:cNvSpPr>
            <a:spLocks noGrp="1"/>
          </p:cNvSpPr>
          <p:nvPr>
            <p:ph type="title"/>
          </p:nvPr>
        </p:nvSpPr>
        <p:spPr/>
        <p:txBody>
          <a:bodyPr/>
          <a:lstStyle/>
          <a:p>
            <a:r>
              <a:rPr lang="en-US" dirty="0"/>
              <a:t>840 CMR 10.12 – Hearing by Retirement Board</a:t>
            </a:r>
          </a:p>
        </p:txBody>
      </p:sp>
      <p:sp>
        <p:nvSpPr>
          <p:cNvPr id="3" name="Content Placeholder 2">
            <a:extLst>
              <a:ext uri="{FF2B5EF4-FFF2-40B4-BE49-F238E27FC236}">
                <a16:creationId xmlns:a16="http://schemas.microsoft.com/office/drawing/2014/main" id="{DE31D1DB-508C-0292-ABC1-C134FCCC6600}"/>
              </a:ext>
            </a:extLst>
          </p:cNvPr>
          <p:cNvSpPr>
            <a:spLocks noGrp="1"/>
          </p:cNvSpPr>
          <p:nvPr>
            <p:ph idx="1"/>
          </p:nvPr>
        </p:nvSpPr>
        <p:spPr>
          <a:xfrm>
            <a:off x="608726" y="2514600"/>
            <a:ext cx="10971371" cy="4038600"/>
          </a:xfrm>
        </p:spPr>
        <p:txBody>
          <a:bodyPr/>
          <a:lstStyle/>
          <a:p>
            <a:r>
              <a:rPr lang="en-US" sz="2600" dirty="0"/>
              <a:t>This subsection concerns hearings conducted by a retirement board, specifically in the context of the disability process.</a:t>
            </a:r>
          </a:p>
          <a:p>
            <a:r>
              <a:rPr lang="en-US" sz="2600" dirty="0"/>
              <a:t>A disability specific hearing process will be retained in </a:t>
            </a:r>
            <a:br>
              <a:rPr lang="en-US" sz="2600" dirty="0"/>
            </a:br>
            <a:r>
              <a:rPr lang="en-US" sz="2600" dirty="0"/>
              <a:t>840 CMR 10.00.</a:t>
            </a:r>
          </a:p>
          <a:p>
            <a:r>
              <a:rPr lang="en-US" sz="2600" dirty="0"/>
              <a:t>A new regulation concerning hearings on non-disability matters, such as pension forfeitures and overearnings, will be inserted in 840 CMR 15.00.</a:t>
            </a:r>
          </a:p>
        </p:txBody>
      </p:sp>
      <p:sp>
        <p:nvSpPr>
          <p:cNvPr id="4" name="Slide Number Placeholder 3">
            <a:extLst>
              <a:ext uri="{FF2B5EF4-FFF2-40B4-BE49-F238E27FC236}">
                <a16:creationId xmlns:a16="http://schemas.microsoft.com/office/drawing/2014/main" id="{11220B42-FD7A-6A8C-C7D3-CAFA83C7581B}"/>
              </a:ext>
            </a:extLst>
          </p:cNvPr>
          <p:cNvSpPr>
            <a:spLocks noGrp="1"/>
          </p:cNvSpPr>
          <p:nvPr>
            <p:ph type="sldNum" sz="quarter" idx="4"/>
          </p:nvPr>
        </p:nvSpPr>
        <p:spPr/>
        <p:txBody>
          <a:bodyPr/>
          <a:lstStyle/>
          <a:p>
            <a:fld id="{4C5C03DC-573E-4F39-9EAF-0C356BB19523}" type="slidenum">
              <a:rPr lang="en-US" smtClean="0"/>
              <a:pPr/>
              <a:t>23</a:t>
            </a:fld>
            <a:endParaRPr lang="en-US" dirty="0"/>
          </a:p>
        </p:txBody>
      </p:sp>
    </p:spTree>
    <p:extLst>
      <p:ext uri="{BB962C8B-B14F-4D97-AF65-F5344CB8AC3E}">
        <p14:creationId xmlns:p14="http://schemas.microsoft.com/office/powerpoint/2010/main" val="4120294236"/>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70475-4F04-9AB9-0DC3-17EBA0F93B51}"/>
              </a:ext>
            </a:extLst>
          </p:cNvPr>
          <p:cNvSpPr>
            <a:spLocks noGrp="1"/>
          </p:cNvSpPr>
          <p:nvPr>
            <p:ph type="title"/>
          </p:nvPr>
        </p:nvSpPr>
        <p:spPr/>
        <p:txBody>
          <a:bodyPr/>
          <a:lstStyle/>
          <a:p>
            <a:r>
              <a:rPr lang="en-US" dirty="0"/>
              <a:t>Investment Regulations to Be Reviewed</a:t>
            </a:r>
          </a:p>
        </p:txBody>
      </p:sp>
      <p:sp>
        <p:nvSpPr>
          <p:cNvPr id="3" name="Content Placeholder 2">
            <a:extLst>
              <a:ext uri="{FF2B5EF4-FFF2-40B4-BE49-F238E27FC236}">
                <a16:creationId xmlns:a16="http://schemas.microsoft.com/office/drawing/2014/main" id="{DE31D1DB-508C-0292-ABC1-C134FCCC6600}"/>
              </a:ext>
            </a:extLst>
          </p:cNvPr>
          <p:cNvSpPr>
            <a:spLocks noGrp="1"/>
          </p:cNvSpPr>
          <p:nvPr>
            <p:ph idx="1"/>
          </p:nvPr>
        </p:nvSpPr>
        <p:spPr>
          <a:xfrm>
            <a:off x="606063" y="2514599"/>
            <a:ext cx="10971371" cy="4038601"/>
          </a:xfrm>
        </p:spPr>
        <p:txBody>
          <a:bodyPr/>
          <a:lstStyle/>
          <a:p>
            <a:pPr>
              <a:lnSpc>
                <a:spcPts val="2800"/>
              </a:lnSpc>
              <a:spcBef>
                <a:spcPts val="1500"/>
              </a:spcBef>
            </a:pPr>
            <a:r>
              <a:rPr lang="en-US" sz="2400" dirty="0"/>
              <a:t>840 CMR 16.00</a:t>
            </a:r>
          </a:p>
          <a:p>
            <a:pPr>
              <a:lnSpc>
                <a:spcPts val="2800"/>
              </a:lnSpc>
              <a:spcBef>
                <a:spcPts val="1500"/>
              </a:spcBef>
            </a:pPr>
            <a:r>
              <a:rPr lang="en-US" sz="2400" dirty="0"/>
              <a:t>840 CMR 17.00</a:t>
            </a:r>
          </a:p>
          <a:p>
            <a:pPr>
              <a:lnSpc>
                <a:spcPts val="2800"/>
              </a:lnSpc>
              <a:spcBef>
                <a:spcPts val="1500"/>
              </a:spcBef>
            </a:pPr>
            <a:r>
              <a:rPr lang="en-US" sz="2400" dirty="0"/>
              <a:t>840 CMR 18.00</a:t>
            </a:r>
          </a:p>
          <a:p>
            <a:pPr>
              <a:lnSpc>
                <a:spcPts val="2800"/>
              </a:lnSpc>
              <a:spcBef>
                <a:spcPts val="1500"/>
              </a:spcBef>
            </a:pPr>
            <a:r>
              <a:rPr lang="en-US" sz="2400" dirty="0"/>
              <a:t>840 CMR 19.00</a:t>
            </a:r>
          </a:p>
          <a:p>
            <a:pPr>
              <a:lnSpc>
                <a:spcPts val="2800"/>
              </a:lnSpc>
              <a:spcBef>
                <a:spcPts val="1500"/>
              </a:spcBef>
            </a:pPr>
            <a:r>
              <a:rPr lang="en-US" sz="2400" dirty="0"/>
              <a:t>840 CMR 21.00</a:t>
            </a:r>
          </a:p>
          <a:p>
            <a:pPr>
              <a:lnSpc>
                <a:spcPts val="2800"/>
              </a:lnSpc>
              <a:spcBef>
                <a:spcPts val="1500"/>
              </a:spcBef>
            </a:pPr>
            <a:r>
              <a:rPr lang="en-US" sz="2400" dirty="0"/>
              <a:t>840 CMR 23.00</a:t>
            </a:r>
          </a:p>
          <a:p>
            <a:pPr>
              <a:lnSpc>
                <a:spcPts val="2800"/>
              </a:lnSpc>
              <a:spcBef>
                <a:spcPts val="1500"/>
              </a:spcBef>
            </a:pPr>
            <a:r>
              <a:rPr lang="en-US" sz="2400" dirty="0"/>
              <a:t>840 CMR 26.00</a:t>
            </a:r>
          </a:p>
        </p:txBody>
      </p:sp>
      <p:sp>
        <p:nvSpPr>
          <p:cNvPr id="4" name="Slide Number Placeholder 3">
            <a:extLst>
              <a:ext uri="{FF2B5EF4-FFF2-40B4-BE49-F238E27FC236}">
                <a16:creationId xmlns:a16="http://schemas.microsoft.com/office/drawing/2014/main" id="{11220B42-FD7A-6A8C-C7D3-CAFA83C7581B}"/>
              </a:ext>
            </a:extLst>
          </p:cNvPr>
          <p:cNvSpPr>
            <a:spLocks noGrp="1"/>
          </p:cNvSpPr>
          <p:nvPr>
            <p:ph type="sldNum" sz="quarter" idx="4"/>
          </p:nvPr>
        </p:nvSpPr>
        <p:spPr/>
        <p:txBody>
          <a:bodyPr/>
          <a:lstStyle/>
          <a:p>
            <a:fld id="{4C5C03DC-573E-4F39-9EAF-0C356BB19523}" type="slidenum">
              <a:rPr lang="en-US" smtClean="0"/>
              <a:pPr/>
              <a:t>24</a:t>
            </a:fld>
            <a:endParaRPr lang="en-US" dirty="0"/>
          </a:p>
        </p:txBody>
      </p:sp>
    </p:spTree>
    <p:extLst>
      <p:ext uri="{BB962C8B-B14F-4D97-AF65-F5344CB8AC3E}">
        <p14:creationId xmlns:p14="http://schemas.microsoft.com/office/powerpoint/2010/main" val="1220544988"/>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343EF-0A8D-8EB4-B3D3-D4FFEE574FDF}"/>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CC7CC37E-03EA-B6E9-A0C2-D432E88FC3C0}"/>
              </a:ext>
            </a:extLst>
          </p:cNvPr>
          <p:cNvSpPr>
            <a:spLocks noGrp="1"/>
          </p:cNvSpPr>
          <p:nvPr>
            <p:ph idx="1"/>
          </p:nvPr>
        </p:nvSpPr>
        <p:spPr>
          <a:xfrm>
            <a:off x="611187" y="2514600"/>
            <a:ext cx="10969625" cy="4038600"/>
          </a:xfrm>
        </p:spPr>
        <p:txBody>
          <a:bodyPr/>
          <a:lstStyle/>
          <a:p>
            <a:pPr>
              <a:lnSpc>
                <a:spcPct val="100000"/>
              </a:lnSpc>
            </a:pPr>
            <a:r>
              <a:rPr lang="en-US" sz="2600" dirty="0"/>
              <a:t>Judith Corrigan, General Counsel</a:t>
            </a:r>
          </a:p>
          <a:p>
            <a:pPr lvl="1">
              <a:lnSpc>
                <a:spcPct val="100000"/>
              </a:lnSpc>
              <a:spcBef>
                <a:spcPts val="0"/>
              </a:spcBef>
            </a:pPr>
            <a:r>
              <a:rPr lang="en-US" sz="2000" dirty="0">
                <a:hlinkClick r:id="rId2"/>
              </a:rPr>
              <a:t>judith.a.corrigan@mass.gov</a:t>
            </a:r>
            <a:endParaRPr lang="en-US" sz="2000" dirty="0"/>
          </a:p>
          <a:p>
            <a:pPr>
              <a:lnSpc>
                <a:spcPct val="100000"/>
              </a:lnSpc>
            </a:pPr>
            <a:r>
              <a:rPr lang="en-US" sz="2600" dirty="0"/>
              <a:t>Patrick Charles, Senior Associate General Counsel</a:t>
            </a:r>
          </a:p>
          <a:p>
            <a:pPr lvl="1">
              <a:lnSpc>
                <a:spcPct val="100000"/>
              </a:lnSpc>
              <a:spcBef>
                <a:spcPts val="0"/>
              </a:spcBef>
            </a:pPr>
            <a:r>
              <a:rPr lang="en-US" sz="2000" dirty="0">
                <a:hlinkClick r:id="rId3"/>
              </a:rPr>
              <a:t>patrick.m.charles@mass.gov</a:t>
            </a:r>
            <a:endParaRPr lang="en-US" sz="2000" dirty="0"/>
          </a:p>
          <a:p>
            <a:pPr>
              <a:lnSpc>
                <a:spcPct val="100000"/>
              </a:lnSpc>
            </a:pPr>
            <a:r>
              <a:rPr lang="en-US" sz="2600" dirty="0"/>
              <a:t>Felicia McGinniss, Associate General Counsel</a:t>
            </a:r>
          </a:p>
          <a:p>
            <a:pPr lvl="1">
              <a:lnSpc>
                <a:spcPct val="100000"/>
              </a:lnSpc>
              <a:spcBef>
                <a:spcPts val="0"/>
              </a:spcBef>
            </a:pPr>
            <a:r>
              <a:rPr lang="en-US" sz="2000" dirty="0">
                <a:hlinkClick r:id="rId4"/>
              </a:rPr>
              <a:t>felicia.m.mcginniss@mass.gov</a:t>
            </a:r>
            <a:r>
              <a:rPr lang="en-US" sz="2000" dirty="0"/>
              <a:t> </a:t>
            </a:r>
          </a:p>
        </p:txBody>
      </p:sp>
      <p:sp>
        <p:nvSpPr>
          <p:cNvPr id="4" name="Slide Number Placeholder 3">
            <a:extLst>
              <a:ext uri="{FF2B5EF4-FFF2-40B4-BE49-F238E27FC236}">
                <a16:creationId xmlns:a16="http://schemas.microsoft.com/office/drawing/2014/main" id="{950E50F4-9225-CC93-CA26-70C14945B0FC}"/>
              </a:ext>
            </a:extLst>
          </p:cNvPr>
          <p:cNvSpPr>
            <a:spLocks noGrp="1"/>
          </p:cNvSpPr>
          <p:nvPr>
            <p:ph type="sldNum" sz="quarter" idx="4"/>
          </p:nvPr>
        </p:nvSpPr>
        <p:spPr/>
        <p:txBody>
          <a:bodyPr/>
          <a:lstStyle/>
          <a:p>
            <a:fld id="{4C5C03DC-573E-4F39-9EAF-0C356BB19523}" type="slidenum">
              <a:rPr lang="en-US" smtClean="0"/>
              <a:pPr/>
              <a:t>25</a:t>
            </a:fld>
            <a:endParaRPr lang="en-US" dirty="0"/>
          </a:p>
        </p:txBody>
      </p:sp>
    </p:spTree>
    <p:extLst>
      <p:ext uri="{BB962C8B-B14F-4D97-AF65-F5344CB8AC3E}">
        <p14:creationId xmlns:p14="http://schemas.microsoft.com/office/powerpoint/2010/main" val="2616722916"/>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3E12D0-0F81-9648-E437-EC7308685475}"/>
              </a:ext>
            </a:extLst>
          </p:cNvPr>
          <p:cNvSpPr>
            <a:spLocks noGrp="1"/>
          </p:cNvSpPr>
          <p:nvPr>
            <p:ph type="sldNum" sz="quarter" idx="4"/>
          </p:nvPr>
        </p:nvSpPr>
        <p:spPr/>
        <p:txBody>
          <a:bodyPr/>
          <a:lstStyle/>
          <a:p>
            <a:fld id="{4C5C03DC-573E-4F39-9EAF-0C356BB19523}" type="slidenum">
              <a:rPr lang="en-US" smtClean="0"/>
              <a:pPr/>
              <a:t>26</a:t>
            </a:fld>
            <a:endParaRPr lang="en-US" dirty="0"/>
          </a:p>
        </p:txBody>
      </p:sp>
      <p:sp>
        <p:nvSpPr>
          <p:cNvPr id="3" name="Content Placeholder 2">
            <a:extLst>
              <a:ext uri="{FF2B5EF4-FFF2-40B4-BE49-F238E27FC236}">
                <a16:creationId xmlns:a16="http://schemas.microsoft.com/office/drawing/2014/main" id="{AD53CCED-5CC8-B394-4438-D5BB87A003FB}"/>
              </a:ext>
            </a:extLst>
          </p:cNvPr>
          <p:cNvSpPr>
            <a:spLocks noGrp="1"/>
          </p:cNvSpPr>
          <p:nvPr>
            <p:ph idx="1"/>
          </p:nvPr>
        </p:nvSpPr>
        <p:spPr>
          <a:xfrm>
            <a:off x="3579812" y="1371600"/>
            <a:ext cx="8028684" cy="3581400"/>
          </a:xfrm>
        </p:spPr>
        <p:txBody>
          <a:bodyPr lIns="0" tIns="0" rIns="0" bIns="0" anchor="ctr" anchorCtr="0"/>
          <a:lstStyle/>
          <a:p>
            <a:pPr marL="0" indent="0">
              <a:buNone/>
            </a:pPr>
            <a:endParaRPr lang="en-US" dirty="0"/>
          </a:p>
          <a:p>
            <a:pPr marL="0" indent="0" algn="ctr">
              <a:buNone/>
            </a:pPr>
            <a:r>
              <a:rPr lang="en-US" sz="4400" b="1" spc="300" dirty="0">
                <a:latin typeface="Filson Soft Black" pitchFamily="2" charset="77"/>
              </a:rPr>
              <a:t>QUESTIONS??</a:t>
            </a:r>
          </a:p>
        </p:txBody>
      </p:sp>
    </p:spTree>
    <p:extLst>
      <p:ext uri="{BB962C8B-B14F-4D97-AF65-F5344CB8AC3E}">
        <p14:creationId xmlns:p14="http://schemas.microsoft.com/office/powerpoint/2010/main" val="199970554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pPr lvl="0">
              <a:lnSpc>
                <a:spcPts val="2800"/>
              </a:lnSpc>
              <a:spcBef>
                <a:spcPts val="1500"/>
              </a:spcBef>
            </a:pPr>
            <a:r>
              <a:rPr lang="en-US" sz="2400" dirty="0"/>
              <a:t>Electronic Signatures</a:t>
            </a:r>
          </a:p>
          <a:p>
            <a:pPr lvl="0">
              <a:lnSpc>
                <a:spcPts val="2800"/>
              </a:lnSpc>
              <a:spcBef>
                <a:spcPts val="1500"/>
              </a:spcBef>
            </a:pPr>
            <a:r>
              <a:rPr lang="en-US" sz="2400" dirty="0"/>
              <a:t>Approval of Retirement Board Decisions</a:t>
            </a:r>
          </a:p>
          <a:p>
            <a:pPr lvl="0">
              <a:lnSpc>
                <a:spcPts val="2800"/>
              </a:lnSpc>
              <a:spcBef>
                <a:spcPts val="1500"/>
              </a:spcBef>
            </a:pPr>
            <a:r>
              <a:rPr lang="en-US" sz="2400" dirty="0"/>
              <a:t>Benefit Calculations</a:t>
            </a:r>
          </a:p>
          <a:p>
            <a:pPr lvl="0">
              <a:lnSpc>
                <a:spcPts val="2800"/>
              </a:lnSpc>
              <a:spcBef>
                <a:spcPts val="1500"/>
              </a:spcBef>
            </a:pPr>
            <a:r>
              <a:rPr lang="en-US" sz="2400" dirty="0"/>
              <a:t>Annual Attestations</a:t>
            </a:r>
          </a:p>
          <a:p>
            <a:pPr lvl="0">
              <a:lnSpc>
                <a:spcPts val="2800"/>
              </a:lnSpc>
              <a:spcBef>
                <a:spcPts val="1500"/>
              </a:spcBef>
            </a:pPr>
            <a:r>
              <a:rPr lang="en-US" sz="2400" dirty="0"/>
              <a:t>Board Use of Credit Cards</a:t>
            </a:r>
          </a:p>
          <a:p>
            <a:pPr lvl="0">
              <a:lnSpc>
                <a:spcPts val="2800"/>
              </a:lnSpc>
              <a:spcBef>
                <a:spcPts val="1500"/>
              </a:spcBef>
            </a:pPr>
            <a:r>
              <a:rPr lang="en-US" sz="2400" dirty="0"/>
              <a:t>Tax Updates</a:t>
            </a:r>
          </a:p>
          <a:p>
            <a:pPr lvl="0">
              <a:lnSpc>
                <a:spcPts val="2800"/>
              </a:lnSpc>
              <a:spcBef>
                <a:spcPts val="1500"/>
              </a:spcBef>
            </a:pPr>
            <a:r>
              <a:rPr lang="en-US" sz="2400" dirty="0"/>
              <a:t>Repealed Sections</a:t>
            </a:r>
          </a:p>
          <a:p>
            <a:endParaRPr lang="en-US" dirty="0"/>
          </a:p>
        </p:txBody>
      </p:sp>
      <p:sp>
        <p:nvSpPr>
          <p:cNvPr id="6" name="Slide Number Placeholder 5"/>
          <p:cNvSpPr>
            <a:spLocks noGrp="1"/>
          </p:cNvSpPr>
          <p:nvPr>
            <p:ph type="sldNum" sz="quarter" idx="4"/>
          </p:nvPr>
        </p:nvSpPr>
        <p:spPr/>
        <p:txBody>
          <a:bodyPr/>
          <a:lstStyle/>
          <a:p>
            <a:fld id="{4C5C03DC-573E-4F39-9EAF-0C356BB19523}" type="slidenum">
              <a:rPr lang="en-US" smtClean="0"/>
              <a:pPr/>
              <a:t>3</a:t>
            </a:fld>
            <a:endParaRPr lang="en-US"/>
          </a:p>
        </p:txBody>
      </p:sp>
    </p:spTree>
    <p:extLst>
      <p:ext uri="{BB962C8B-B14F-4D97-AF65-F5344CB8AC3E}">
        <p14:creationId xmlns:p14="http://schemas.microsoft.com/office/powerpoint/2010/main" val="90977843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98CDB-F808-D0F6-E38B-A2D2F7B39993}"/>
              </a:ext>
            </a:extLst>
          </p:cNvPr>
          <p:cNvSpPr>
            <a:spLocks noGrp="1"/>
          </p:cNvSpPr>
          <p:nvPr>
            <p:ph type="title"/>
          </p:nvPr>
        </p:nvSpPr>
        <p:spPr/>
        <p:txBody>
          <a:bodyPr/>
          <a:lstStyle/>
          <a:p>
            <a:r>
              <a:rPr lang="en-US" dirty="0"/>
              <a:t>840 CMR 28.00 – Electronic Signatures</a:t>
            </a:r>
          </a:p>
        </p:txBody>
      </p:sp>
      <p:sp>
        <p:nvSpPr>
          <p:cNvPr id="3" name="Content Placeholder 2">
            <a:extLst>
              <a:ext uri="{FF2B5EF4-FFF2-40B4-BE49-F238E27FC236}">
                <a16:creationId xmlns:a16="http://schemas.microsoft.com/office/drawing/2014/main" id="{B7BDDC43-E2AA-FD11-A44D-3FC9CA7729ED}"/>
              </a:ext>
            </a:extLst>
          </p:cNvPr>
          <p:cNvSpPr>
            <a:spLocks noGrp="1"/>
          </p:cNvSpPr>
          <p:nvPr>
            <p:ph idx="1"/>
          </p:nvPr>
        </p:nvSpPr>
        <p:spPr/>
        <p:txBody>
          <a:bodyPr/>
          <a:lstStyle/>
          <a:p>
            <a:r>
              <a:rPr lang="en-US" dirty="0"/>
              <a:t>Electronic Signatures regulation</a:t>
            </a:r>
          </a:p>
          <a:p>
            <a:r>
              <a:rPr lang="en-US" dirty="0"/>
              <a:t>Hearings held virtually on May 16, 2022 and May 25, 2022.</a:t>
            </a:r>
          </a:p>
          <a:p>
            <a:r>
              <a:rPr lang="en-US" dirty="0"/>
              <a:t>Written comment period closed on May 26, 2022.</a:t>
            </a:r>
          </a:p>
          <a:p>
            <a:r>
              <a:rPr lang="en-US" dirty="0"/>
              <a:t>Next Step: The July Commission meeting, when the Commissioners will vote on sending this regulation along.</a:t>
            </a:r>
          </a:p>
          <a:p>
            <a:endParaRPr lang="en-US" dirty="0"/>
          </a:p>
        </p:txBody>
      </p:sp>
      <p:sp>
        <p:nvSpPr>
          <p:cNvPr id="4" name="Slide Number Placeholder 3">
            <a:extLst>
              <a:ext uri="{FF2B5EF4-FFF2-40B4-BE49-F238E27FC236}">
                <a16:creationId xmlns:a16="http://schemas.microsoft.com/office/drawing/2014/main" id="{9CB273B7-C60D-1F77-53FB-74F412184CAB}"/>
              </a:ext>
            </a:extLst>
          </p:cNvPr>
          <p:cNvSpPr>
            <a:spLocks noGrp="1"/>
          </p:cNvSpPr>
          <p:nvPr>
            <p:ph type="sldNum" sz="quarter" idx="4"/>
          </p:nvPr>
        </p:nvSpPr>
        <p:spPr/>
        <p:txBody>
          <a:bodyPr/>
          <a:lstStyle/>
          <a:p>
            <a:fld id="{4C5C03DC-573E-4F39-9EAF-0C356BB19523}" type="slidenum">
              <a:rPr lang="en-US" smtClean="0"/>
              <a:pPr/>
              <a:t>4</a:t>
            </a:fld>
            <a:endParaRPr lang="en-US" dirty="0"/>
          </a:p>
        </p:txBody>
      </p:sp>
    </p:spTree>
    <p:extLst>
      <p:ext uri="{BB962C8B-B14F-4D97-AF65-F5344CB8AC3E}">
        <p14:creationId xmlns:p14="http://schemas.microsoft.com/office/powerpoint/2010/main" val="129846620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98CDB-F808-D0F6-E38B-A2D2F7B39993}"/>
              </a:ext>
            </a:extLst>
          </p:cNvPr>
          <p:cNvSpPr>
            <a:spLocks noGrp="1"/>
          </p:cNvSpPr>
          <p:nvPr>
            <p:ph type="title"/>
          </p:nvPr>
        </p:nvSpPr>
        <p:spPr/>
        <p:txBody>
          <a:bodyPr/>
          <a:lstStyle/>
          <a:p>
            <a:r>
              <a:rPr lang="en-US" dirty="0"/>
              <a:t>840 CMR 28.00 – Electronic Signatures </a:t>
            </a:r>
            <a:r>
              <a:rPr lang="en-US" sz="2800" dirty="0"/>
              <a:t>(Cont’d)</a:t>
            </a:r>
          </a:p>
        </p:txBody>
      </p:sp>
      <p:sp>
        <p:nvSpPr>
          <p:cNvPr id="3" name="Content Placeholder 2">
            <a:extLst>
              <a:ext uri="{FF2B5EF4-FFF2-40B4-BE49-F238E27FC236}">
                <a16:creationId xmlns:a16="http://schemas.microsoft.com/office/drawing/2014/main" id="{B7BDDC43-E2AA-FD11-A44D-3FC9CA7729ED}"/>
              </a:ext>
            </a:extLst>
          </p:cNvPr>
          <p:cNvSpPr>
            <a:spLocks noGrp="1"/>
          </p:cNvSpPr>
          <p:nvPr>
            <p:ph idx="1"/>
          </p:nvPr>
        </p:nvSpPr>
        <p:spPr/>
        <p:txBody>
          <a:bodyPr/>
          <a:lstStyle/>
          <a:p>
            <a:r>
              <a:rPr lang="en-US" dirty="0"/>
              <a:t>“Wet signature”  created when a person marks a physical document as evidence of that person’s personal witness and certification of the content of all, or a specified part, of that document.</a:t>
            </a:r>
          </a:p>
          <a:p>
            <a:r>
              <a:rPr lang="en-US" dirty="0"/>
              <a:t>A member of a retirement system or a person becoming a member of a retirement system retains the right to sign a prescribed form with a wet signature upon request.</a:t>
            </a:r>
          </a:p>
        </p:txBody>
      </p:sp>
      <p:sp>
        <p:nvSpPr>
          <p:cNvPr id="4" name="Slide Number Placeholder 3">
            <a:extLst>
              <a:ext uri="{FF2B5EF4-FFF2-40B4-BE49-F238E27FC236}">
                <a16:creationId xmlns:a16="http://schemas.microsoft.com/office/drawing/2014/main" id="{9CB273B7-C60D-1F77-53FB-74F412184CAB}"/>
              </a:ext>
            </a:extLst>
          </p:cNvPr>
          <p:cNvSpPr>
            <a:spLocks noGrp="1"/>
          </p:cNvSpPr>
          <p:nvPr>
            <p:ph type="sldNum" sz="quarter" idx="4"/>
          </p:nvPr>
        </p:nvSpPr>
        <p:spPr/>
        <p:txBody>
          <a:bodyPr/>
          <a:lstStyle/>
          <a:p>
            <a:fld id="{4C5C03DC-573E-4F39-9EAF-0C356BB19523}" type="slidenum">
              <a:rPr lang="en-US" smtClean="0"/>
              <a:pPr/>
              <a:t>5</a:t>
            </a:fld>
            <a:endParaRPr lang="en-US" dirty="0"/>
          </a:p>
        </p:txBody>
      </p:sp>
    </p:spTree>
    <p:extLst>
      <p:ext uri="{BB962C8B-B14F-4D97-AF65-F5344CB8AC3E}">
        <p14:creationId xmlns:p14="http://schemas.microsoft.com/office/powerpoint/2010/main" val="407313703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98CDB-F808-D0F6-E38B-A2D2F7B39993}"/>
              </a:ext>
            </a:extLst>
          </p:cNvPr>
          <p:cNvSpPr>
            <a:spLocks noGrp="1"/>
          </p:cNvSpPr>
          <p:nvPr>
            <p:ph type="title"/>
          </p:nvPr>
        </p:nvSpPr>
        <p:spPr/>
        <p:txBody>
          <a:bodyPr/>
          <a:lstStyle/>
          <a:p>
            <a:r>
              <a:rPr lang="en-US" dirty="0"/>
              <a:t>840 CMR 28.00 – Electronic Signatures </a:t>
            </a:r>
            <a:r>
              <a:rPr lang="en-US" sz="2800" dirty="0"/>
              <a:t>(Cont’d)</a:t>
            </a:r>
          </a:p>
        </p:txBody>
      </p:sp>
      <p:sp>
        <p:nvSpPr>
          <p:cNvPr id="3" name="Content Placeholder 2">
            <a:extLst>
              <a:ext uri="{FF2B5EF4-FFF2-40B4-BE49-F238E27FC236}">
                <a16:creationId xmlns:a16="http://schemas.microsoft.com/office/drawing/2014/main" id="{B7BDDC43-E2AA-FD11-A44D-3FC9CA7729ED}"/>
              </a:ext>
            </a:extLst>
          </p:cNvPr>
          <p:cNvSpPr>
            <a:spLocks noGrp="1"/>
          </p:cNvSpPr>
          <p:nvPr>
            <p:ph idx="1"/>
          </p:nvPr>
        </p:nvSpPr>
        <p:spPr/>
        <p:txBody>
          <a:bodyPr/>
          <a:lstStyle/>
          <a:p>
            <a:r>
              <a:rPr lang="en-US" dirty="0"/>
              <a:t>Electronic Signature defined to include, not only electronic and digital signatures, but signatures received by the retirement boards via fax or via scan.</a:t>
            </a:r>
          </a:p>
          <a:p>
            <a:r>
              <a:rPr lang="en-US" dirty="0"/>
              <a:t>In the case of faxed or scanned documents, the signature and the form must be completely legible. </a:t>
            </a:r>
          </a:p>
        </p:txBody>
      </p:sp>
      <p:sp>
        <p:nvSpPr>
          <p:cNvPr id="4" name="Slide Number Placeholder 3">
            <a:extLst>
              <a:ext uri="{FF2B5EF4-FFF2-40B4-BE49-F238E27FC236}">
                <a16:creationId xmlns:a16="http://schemas.microsoft.com/office/drawing/2014/main" id="{9CB273B7-C60D-1F77-53FB-74F412184CAB}"/>
              </a:ext>
            </a:extLst>
          </p:cNvPr>
          <p:cNvSpPr>
            <a:spLocks noGrp="1"/>
          </p:cNvSpPr>
          <p:nvPr>
            <p:ph type="sldNum" sz="quarter" idx="4"/>
          </p:nvPr>
        </p:nvSpPr>
        <p:spPr/>
        <p:txBody>
          <a:bodyPr/>
          <a:lstStyle/>
          <a:p>
            <a:fld id="{4C5C03DC-573E-4F39-9EAF-0C356BB19523}" type="slidenum">
              <a:rPr lang="en-US" smtClean="0"/>
              <a:pPr/>
              <a:t>6</a:t>
            </a:fld>
            <a:endParaRPr lang="en-US" dirty="0"/>
          </a:p>
        </p:txBody>
      </p:sp>
    </p:spTree>
    <p:extLst>
      <p:ext uri="{BB962C8B-B14F-4D97-AF65-F5344CB8AC3E}">
        <p14:creationId xmlns:p14="http://schemas.microsoft.com/office/powerpoint/2010/main" val="192577995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98CDB-F808-D0F6-E38B-A2D2F7B39993}"/>
              </a:ext>
            </a:extLst>
          </p:cNvPr>
          <p:cNvSpPr>
            <a:spLocks noGrp="1"/>
          </p:cNvSpPr>
          <p:nvPr>
            <p:ph type="title"/>
          </p:nvPr>
        </p:nvSpPr>
        <p:spPr/>
        <p:txBody>
          <a:bodyPr/>
          <a:lstStyle/>
          <a:p>
            <a:r>
              <a:rPr lang="en-US" dirty="0"/>
              <a:t>840 CMR 28.00 – Electronic Signatures </a:t>
            </a:r>
            <a:r>
              <a:rPr lang="en-US" sz="2800" dirty="0"/>
              <a:t>(Cont’d)</a:t>
            </a:r>
          </a:p>
        </p:txBody>
      </p:sp>
      <p:sp>
        <p:nvSpPr>
          <p:cNvPr id="3" name="Content Placeholder 2">
            <a:extLst>
              <a:ext uri="{FF2B5EF4-FFF2-40B4-BE49-F238E27FC236}">
                <a16:creationId xmlns:a16="http://schemas.microsoft.com/office/drawing/2014/main" id="{B7BDDC43-E2AA-FD11-A44D-3FC9CA7729ED}"/>
              </a:ext>
            </a:extLst>
          </p:cNvPr>
          <p:cNvSpPr>
            <a:spLocks noGrp="1"/>
          </p:cNvSpPr>
          <p:nvPr>
            <p:ph idx="1"/>
          </p:nvPr>
        </p:nvSpPr>
        <p:spPr/>
        <p:txBody>
          <a:bodyPr/>
          <a:lstStyle/>
          <a:p>
            <a:r>
              <a:rPr lang="en-US" dirty="0"/>
              <a:t>Each retirement board must decide whether to permit the use of electronic signatures.</a:t>
            </a:r>
          </a:p>
          <a:p>
            <a:r>
              <a:rPr lang="en-US" dirty="0"/>
              <a:t>If the board wishes to do so, it must be presented to PERAC by virtue of a supplemental regulation.</a:t>
            </a:r>
          </a:p>
          <a:p>
            <a:r>
              <a:rPr lang="en-US" dirty="0"/>
              <a:t>As part of the supplemental regulation, a retirement board must state that it will institute and maintain appropriate security procedures.</a:t>
            </a:r>
          </a:p>
        </p:txBody>
      </p:sp>
      <p:sp>
        <p:nvSpPr>
          <p:cNvPr id="4" name="Slide Number Placeholder 3">
            <a:extLst>
              <a:ext uri="{FF2B5EF4-FFF2-40B4-BE49-F238E27FC236}">
                <a16:creationId xmlns:a16="http://schemas.microsoft.com/office/drawing/2014/main" id="{9CB273B7-C60D-1F77-53FB-74F412184CAB}"/>
              </a:ext>
            </a:extLst>
          </p:cNvPr>
          <p:cNvSpPr>
            <a:spLocks noGrp="1"/>
          </p:cNvSpPr>
          <p:nvPr>
            <p:ph type="sldNum" sz="quarter" idx="4"/>
          </p:nvPr>
        </p:nvSpPr>
        <p:spPr/>
        <p:txBody>
          <a:bodyPr/>
          <a:lstStyle/>
          <a:p>
            <a:fld id="{4C5C03DC-573E-4F39-9EAF-0C356BB19523}" type="slidenum">
              <a:rPr lang="en-US" smtClean="0"/>
              <a:pPr/>
              <a:t>7</a:t>
            </a:fld>
            <a:endParaRPr lang="en-US" dirty="0"/>
          </a:p>
        </p:txBody>
      </p:sp>
    </p:spTree>
    <p:extLst>
      <p:ext uri="{BB962C8B-B14F-4D97-AF65-F5344CB8AC3E}">
        <p14:creationId xmlns:p14="http://schemas.microsoft.com/office/powerpoint/2010/main" val="138509223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BDDC43-E2AA-FD11-A44D-3FC9CA7729ED}"/>
              </a:ext>
            </a:extLst>
          </p:cNvPr>
          <p:cNvSpPr>
            <a:spLocks noGrp="1"/>
          </p:cNvSpPr>
          <p:nvPr>
            <p:ph idx="1"/>
          </p:nvPr>
        </p:nvSpPr>
        <p:spPr>
          <a:xfrm>
            <a:off x="3579812" y="1371600"/>
            <a:ext cx="7996396" cy="3581400"/>
          </a:xfrm>
        </p:spPr>
        <p:txBody>
          <a:bodyPr lIns="0" tIns="0" rIns="0" bIns="0" anchor="ctr" anchorCtr="0"/>
          <a:lstStyle/>
          <a:p>
            <a:pPr marL="0" indent="0" algn="ctr">
              <a:lnSpc>
                <a:spcPts val="3600"/>
              </a:lnSpc>
              <a:buNone/>
            </a:pPr>
            <a:r>
              <a:rPr lang="en-US" sz="3000" dirty="0"/>
              <a:t>Comments/questions about the proposed </a:t>
            </a:r>
            <a:br>
              <a:rPr lang="en-US" sz="3000" dirty="0"/>
            </a:br>
            <a:r>
              <a:rPr lang="en-US" sz="3000" b="1" dirty="0">
                <a:latin typeface="Filson Soft Black" pitchFamily="2" charset="77"/>
              </a:rPr>
              <a:t>Electronic Signature Regulation?</a:t>
            </a:r>
          </a:p>
        </p:txBody>
      </p:sp>
      <p:sp>
        <p:nvSpPr>
          <p:cNvPr id="4" name="Slide Number Placeholder 3">
            <a:extLst>
              <a:ext uri="{FF2B5EF4-FFF2-40B4-BE49-F238E27FC236}">
                <a16:creationId xmlns:a16="http://schemas.microsoft.com/office/drawing/2014/main" id="{9CB273B7-C60D-1F77-53FB-74F412184CAB}"/>
              </a:ext>
            </a:extLst>
          </p:cNvPr>
          <p:cNvSpPr>
            <a:spLocks noGrp="1"/>
          </p:cNvSpPr>
          <p:nvPr>
            <p:ph type="sldNum" sz="quarter" idx="4"/>
          </p:nvPr>
        </p:nvSpPr>
        <p:spPr/>
        <p:txBody>
          <a:bodyPr/>
          <a:lstStyle/>
          <a:p>
            <a:fld id="{4C5C03DC-573E-4F39-9EAF-0C356BB19523}" type="slidenum">
              <a:rPr lang="en-US" smtClean="0"/>
              <a:pPr/>
              <a:t>8</a:t>
            </a:fld>
            <a:endParaRPr lang="en-US" dirty="0"/>
          </a:p>
        </p:txBody>
      </p:sp>
    </p:spTree>
    <p:extLst>
      <p:ext uri="{BB962C8B-B14F-4D97-AF65-F5344CB8AC3E}">
        <p14:creationId xmlns:p14="http://schemas.microsoft.com/office/powerpoint/2010/main" val="314975817"/>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F25E0-A3AF-DD3E-DD35-33A18D4015E1}"/>
              </a:ext>
            </a:extLst>
          </p:cNvPr>
          <p:cNvSpPr>
            <a:spLocks noGrp="1"/>
          </p:cNvSpPr>
          <p:nvPr>
            <p:ph type="title"/>
          </p:nvPr>
        </p:nvSpPr>
        <p:spPr/>
        <p:txBody>
          <a:bodyPr>
            <a:noAutofit/>
          </a:bodyPr>
          <a:lstStyle/>
          <a:p>
            <a:r>
              <a:rPr lang="en-US" sz="3000" dirty="0"/>
              <a:t>840 CMR 9.00 – Approval of Retirement Board Decisions</a:t>
            </a:r>
          </a:p>
        </p:txBody>
      </p:sp>
      <p:sp>
        <p:nvSpPr>
          <p:cNvPr id="3" name="Content Placeholder 2">
            <a:extLst>
              <a:ext uri="{FF2B5EF4-FFF2-40B4-BE49-F238E27FC236}">
                <a16:creationId xmlns:a16="http://schemas.microsoft.com/office/drawing/2014/main" id="{8D0ACCBB-320D-1244-671E-9D3D6C488C7A}"/>
              </a:ext>
            </a:extLst>
          </p:cNvPr>
          <p:cNvSpPr>
            <a:spLocks noGrp="1"/>
          </p:cNvSpPr>
          <p:nvPr>
            <p:ph idx="1"/>
          </p:nvPr>
        </p:nvSpPr>
        <p:spPr>
          <a:xfrm>
            <a:off x="611188" y="2514600"/>
            <a:ext cx="10971371" cy="4038600"/>
          </a:xfrm>
        </p:spPr>
        <p:txBody>
          <a:bodyPr/>
          <a:lstStyle/>
          <a:p>
            <a:pPr>
              <a:lnSpc>
                <a:spcPts val="2800"/>
              </a:lnSpc>
              <a:spcBef>
                <a:spcPts val="1200"/>
              </a:spcBef>
            </a:pPr>
            <a:r>
              <a:rPr lang="en-US" sz="2400" dirty="0"/>
              <a:t>Bringing this section up to date in terms of forms and required personal information.</a:t>
            </a:r>
          </a:p>
          <a:p>
            <a:pPr>
              <a:lnSpc>
                <a:spcPts val="2800"/>
              </a:lnSpc>
              <a:spcBef>
                <a:spcPts val="1200"/>
              </a:spcBef>
            </a:pPr>
            <a:r>
              <a:rPr lang="en-US" sz="2400" dirty="0"/>
              <a:t>Removing medical death criteria to disability regulations.</a:t>
            </a:r>
          </a:p>
          <a:p>
            <a:pPr>
              <a:lnSpc>
                <a:spcPts val="2800"/>
              </a:lnSpc>
              <a:spcBef>
                <a:spcPts val="1200"/>
              </a:spcBef>
            </a:pPr>
            <a:r>
              <a:rPr lang="en-US" sz="2400" dirty="0"/>
              <a:t>Adding in Termination Retirement Allowances pursuant to G.L. c. 32, Section 10(2).</a:t>
            </a:r>
          </a:p>
          <a:p>
            <a:pPr>
              <a:lnSpc>
                <a:spcPts val="2800"/>
              </a:lnSpc>
              <a:spcBef>
                <a:spcPts val="1200"/>
              </a:spcBef>
            </a:pPr>
            <a:r>
              <a:rPr lang="en-US" sz="2400" dirty="0"/>
              <a:t>Removing reference to applications requiring the applicant to establish “whether the applicant’s employment included any work </a:t>
            </a:r>
            <a:br>
              <a:rPr lang="en-US" sz="2400" dirty="0"/>
            </a:br>
            <a:r>
              <a:rPr lang="en-US" sz="2400" dirty="0"/>
              <a:t>for pay on or before June 30, 1939.”</a:t>
            </a:r>
            <a:r>
              <a:rPr lang="en-US" sz="2400" b="1" dirty="0">
                <a:solidFill>
                  <a:srgbClr val="804A63"/>
                </a:solidFill>
              </a:rPr>
              <a:t>*</a:t>
            </a:r>
          </a:p>
          <a:p>
            <a:pPr marL="347663" lvl="1" indent="0">
              <a:buNone/>
            </a:pPr>
            <a:r>
              <a:rPr lang="en-US" sz="2000" b="1" dirty="0">
                <a:solidFill>
                  <a:srgbClr val="804A63"/>
                </a:solidFill>
              </a:rPr>
              <a:t>*</a:t>
            </a:r>
            <a:r>
              <a:rPr lang="en-US" sz="1800" dirty="0"/>
              <a:t>Now almost exactly 83 years ago.  </a:t>
            </a:r>
          </a:p>
          <a:p>
            <a:endParaRPr lang="en-US" dirty="0"/>
          </a:p>
        </p:txBody>
      </p:sp>
      <p:sp>
        <p:nvSpPr>
          <p:cNvPr id="4" name="Slide Number Placeholder 3">
            <a:extLst>
              <a:ext uri="{FF2B5EF4-FFF2-40B4-BE49-F238E27FC236}">
                <a16:creationId xmlns:a16="http://schemas.microsoft.com/office/drawing/2014/main" id="{2C029468-6997-F4CE-02F9-71823669954C}"/>
              </a:ext>
            </a:extLst>
          </p:cNvPr>
          <p:cNvSpPr>
            <a:spLocks noGrp="1"/>
          </p:cNvSpPr>
          <p:nvPr>
            <p:ph type="sldNum" sz="quarter" idx="4"/>
          </p:nvPr>
        </p:nvSpPr>
        <p:spPr/>
        <p:txBody>
          <a:bodyPr/>
          <a:lstStyle/>
          <a:p>
            <a:fld id="{4C5C03DC-573E-4F39-9EAF-0C356BB19523}" type="slidenum">
              <a:rPr lang="en-US" smtClean="0"/>
              <a:pPr/>
              <a:t>9</a:t>
            </a:fld>
            <a:endParaRPr lang="en-US" dirty="0"/>
          </a:p>
        </p:txBody>
      </p:sp>
    </p:spTree>
    <p:extLst>
      <p:ext uri="{BB962C8B-B14F-4D97-AF65-F5344CB8AC3E}">
        <p14:creationId xmlns:p14="http://schemas.microsoft.com/office/powerpoint/2010/main" val="4008885477"/>
      </p:ext>
    </p:extLst>
  </p:cSld>
  <p:clrMapOvr>
    <a:masterClrMapping/>
  </p:clrMapOvr>
  <p:transition spd="slow">
    <p:wipe/>
  </p:transition>
</p:sld>
</file>

<file path=ppt/theme/theme1.xml><?xml version="1.0" encoding="utf-8"?>
<a:theme xmlns:a="http://schemas.openxmlformats.org/drawingml/2006/main" name="MACRS_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CRS2022" id="{7F8C0CF8-C951-AC47-824B-DD067DF48D77}" vid="{8424B8C0-989E-7444-BC09-1D6DE2ABB3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MACRS2022</Template>
  <TotalTime>1182</TotalTime>
  <Words>1476</Words>
  <Application>Microsoft Office PowerPoint</Application>
  <PresentationFormat>Custom</PresentationFormat>
  <Paragraphs>155</Paragraphs>
  <Slides>26</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Calibri</vt:lpstr>
      <vt:lpstr>Courier New</vt:lpstr>
      <vt:lpstr>Filson Soft</vt:lpstr>
      <vt:lpstr>Filson Soft Black</vt:lpstr>
      <vt:lpstr>Filson Soft Medium</vt:lpstr>
      <vt:lpstr>Filson Soft Regular</vt:lpstr>
      <vt:lpstr>Trebuchet MS</vt:lpstr>
      <vt:lpstr>Wingdings</vt:lpstr>
      <vt:lpstr>MACRS_2016</vt:lpstr>
      <vt:lpstr>Updates to PERAC 840 CMR Regulations</vt:lpstr>
      <vt:lpstr>PERAC Regulation Project</vt:lpstr>
      <vt:lpstr>Topics</vt:lpstr>
      <vt:lpstr>840 CMR 28.00 – Electronic Signatures</vt:lpstr>
      <vt:lpstr>840 CMR 28.00 – Electronic Signatures (Cont’d)</vt:lpstr>
      <vt:lpstr>840 CMR 28.00 – Electronic Signatures (Cont’d)</vt:lpstr>
      <vt:lpstr>840 CMR 28.00 – Electronic Signatures (Cont’d)</vt:lpstr>
      <vt:lpstr>PowerPoint Presentation</vt:lpstr>
      <vt:lpstr>840 CMR 9.00 – Approval of Retirement Board Decisions</vt:lpstr>
      <vt:lpstr>840 CMR 15.02 – Purchase of Prior Membership Creditable Service; Purchase of Creditable Service for Non-Membership Service,  Rates of Contribution Upon Return to Active Service</vt:lpstr>
      <vt:lpstr>840 CMR 15.04 – Benefit Calculation Factors</vt:lpstr>
      <vt:lpstr>840 CMR 15.01 – Annual Attestations</vt:lpstr>
      <vt:lpstr>840 CMR 15.01 – Annual Attestations (Cont’d)</vt:lpstr>
      <vt:lpstr>840 CMR 15.01 – Annual Attestations (Cont’d)</vt:lpstr>
      <vt:lpstr>840 CMR 15.05 – Board Credit Cards</vt:lpstr>
      <vt:lpstr>840 CMR 15.05 – Board Credit Cards (Cont’d)</vt:lpstr>
      <vt:lpstr>840 CMR 15.05 – Board Credit Cards (Cont’d)</vt:lpstr>
      <vt:lpstr>840 CMR 3.00 – Internal Revenue Code Compliance</vt:lpstr>
      <vt:lpstr>840 CMR 13.00 – Rollovers for Service Purchases &amp; Buybacks</vt:lpstr>
      <vt:lpstr>840 CMR 8.00 – Applicability of $30,000 Salary Cap</vt:lpstr>
      <vt:lpstr>840 CMR 11.00 – Service After Age 70</vt:lpstr>
      <vt:lpstr>840 CMR 12.00 – Service Between Age 65 and 70</vt:lpstr>
      <vt:lpstr>840 CMR 10.12 – Hearing by Retirement Board</vt:lpstr>
      <vt:lpstr>Investment Regulations to Be Reviewed</vt:lpstr>
      <vt:lpstr>Contact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Microsoft Office User</dc:creator>
  <cp:lastModifiedBy>Kathleen Kiely-Becchetti</cp:lastModifiedBy>
  <cp:revision>53</cp:revision>
  <cp:lastPrinted>2022-06-08T13:26:31Z</cp:lastPrinted>
  <dcterms:created xsi:type="dcterms:W3CDTF">2019-09-25T15:29:42Z</dcterms:created>
  <dcterms:modified xsi:type="dcterms:W3CDTF">2022-07-06T13:20:53Z</dcterms:modified>
</cp:coreProperties>
</file>