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7"/>
  </p:notesMasterIdLst>
  <p:sldIdLst>
    <p:sldId id="256" r:id="rId2"/>
    <p:sldId id="257" r:id="rId3"/>
    <p:sldId id="281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67" r:id="rId22"/>
    <p:sldId id="277" r:id="rId23"/>
    <p:sldId id="278" r:id="rId24"/>
    <p:sldId id="279" r:id="rId25"/>
    <p:sldId id="280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4A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51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4CE863-73DA-784B-A224-86C103F7F2AD}" type="datetimeFigureOut">
              <a:rPr lang="en-US" smtClean="0"/>
              <a:t>7/6/2022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3A9453-2B2C-A54D-B3AE-A0D6BB6D06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0787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08172" y="1600200"/>
            <a:ext cx="10975658" cy="4038600"/>
          </a:xfrm>
        </p:spPr>
        <p:txBody>
          <a:bodyPr>
            <a:normAutofit/>
          </a:bodyPr>
          <a:lstStyle>
            <a:lvl1pPr algn="ctr">
              <a:defRPr sz="4000" b="1">
                <a:solidFill>
                  <a:srgbClr val="804A6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Filson Soft Regular" pitchFamily="2" charset="77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513667" y="5638800"/>
            <a:ext cx="8612843" cy="1220168"/>
          </a:xfrm>
          <a:prstGeom prst="rect">
            <a:avLst/>
          </a:prstGeom>
        </p:spPr>
        <p:txBody>
          <a:bodyPr anchor="ctr" anchorCtr="0"/>
          <a:lstStyle>
            <a:lvl1pPr marL="0" indent="0" algn="l">
              <a:buNone/>
              <a:defRPr sz="1800" b="1" i="0">
                <a:solidFill>
                  <a:schemeClr val="bg1"/>
                </a:solidFill>
                <a:latin typeface="Filson Soft" pitchFamily="2" charset="77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Name |  Title |  PERAC</a:t>
            </a:r>
          </a:p>
          <a:p>
            <a:r>
              <a:rPr lang="en-US" dirty="0"/>
              <a:t>MACRS 2022</a:t>
            </a:r>
          </a:p>
          <a:p>
            <a:r>
              <a:rPr lang="en-US" dirty="0"/>
              <a:t>June xx, 2022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60048" y="6553200"/>
            <a:ext cx="531952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bg1"/>
                </a:solidFill>
                <a:latin typeface="Filson Soft Medium" pitchFamily="2" charset="77"/>
              </a:defRPr>
            </a:lvl1pPr>
          </a:lstStyle>
          <a:p>
            <a:fld id="{6263BD29-BE3B-491F-9908-802A14DA21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131797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1347" y="1371600"/>
            <a:ext cx="10971053" cy="914400"/>
          </a:xfrm>
        </p:spPr>
        <p:txBody>
          <a:bodyPr>
            <a:normAutofit/>
          </a:bodyPr>
          <a:lstStyle>
            <a:lvl1pPr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8172" y="2516189"/>
            <a:ext cx="10974229" cy="3884611"/>
          </a:xfrm>
          <a:prstGeom prst="rect">
            <a:avLst/>
          </a:prstGeom>
        </p:spPr>
        <p:txBody>
          <a:bodyPr/>
          <a:lstStyle>
            <a:lvl1pPr marL="342900" indent="-342900">
              <a:lnSpc>
                <a:spcPts val="3200"/>
              </a:lnSpc>
              <a:spcBef>
                <a:spcPts val="1800"/>
              </a:spcBef>
              <a:buClr>
                <a:srgbClr val="318475"/>
              </a:buClr>
              <a:buSzPct val="125000"/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Filson Soft Regular" pitchFamily="2" charset="77"/>
              </a:defRPr>
            </a:lvl1pPr>
            <a:lvl2pPr marL="635000" indent="-296863">
              <a:lnSpc>
                <a:spcPts val="2800"/>
              </a:lnSpc>
              <a:spcBef>
                <a:spcPts val="1200"/>
              </a:spcBef>
              <a:buClr>
                <a:srgbClr val="318475"/>
              </a:buClr>
              <a:buSzPct val="125000"/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Filson Soft Regular" pitchFamily="2" charset="77"/>
              </a:defRPr>
            </a:lvl2pPr>
            <a:lvl3pPr marL="1030288" indent="-338138">
              <a:lnSpc>
                <a:spcPts val="2400"/>
              </a:lnSpc>
              <a:spcBef>
                <a:spcPts val="600"/>
              </a:spcBef>
              <a:buClr>
                <a:srgbClr val="318475"/>
              </a:buClr>
              <a:buSzPct val="100000"/>
              <a:buFont typeface="Courier New" pitchFamily="49" charset="0"/>
              <a:buChar char="o"/>
              <a:defRPr sz="2000">
                <a:solidFill>
                  <a:schemeClr val="tx1"/>
                </a:solidFill>
                <a:latin typeface="Filson Soft Regular" pitchFamily="2" charset="77"/>
              </a:defRPr>
            </a:lvl3pPr>
            <a:lvl4pPr>
              <a:defRPr>
                <a:solidFill>
                  <a:schemeClr val="tx2">
                    <a:lumMod val="75000"/>
                  </a:schemeClr>
                </a:solidFill>
                <a:latin typeface="Trebuchet MS" pitchFamily="34" charset="0"/>
              </a:defRPr>
            </a:lvl4pPr>
            <a:lvl5pPr>
              <a:defRPr>
                <a:solidFill>
                  <a:schemeClr val="tx2">
                    <a:lumMod val="75000"/>
                  </a:schemeClr>
                </a:solidFill>
                <a:latin typeface="Trebuchet MS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60048" y="6553200"/>
            <a:ext cx="531952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bg1"/>
                </a:solidFill>
                <a:latin typeface="Filson Soft Medium" pitchFamily="2" charset="77"/>
              </a:defRPr>
            </a:lvl1pPr>
          </a:lstStyle>
          <a:p>
            <a:fld id="{6263BD29-BE3B-491F-9908-802A14DA21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740430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A603B8EE-31A5-1C4B-863D-D1189248536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11347" y="1371600"/>
            <a:ext cx="10970894" cy="5181600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None/>
              <a:defRPr sz="2800" b="1" i="0">
                <a:solidFill>
                  <a:srgbClr val="804A63"/>
                </a:solidFill>
                <a:latin typeface="Filson Soft" pitchFamily="2" charset="77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60048" y="6553200"/>
            <a:ext cx="531952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bg1"/>
                </a:solidFill>
                <a:latin typeface="Filson Soft Medium" pitchFamily="2" charset="77"/>
              </a:defRPr>
            </a:lvl1pPr>
          </a:lstStyle>
          <a:p>
            <a:fld id="{6263BD29-BE3B-491F-9908-802A14DA21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159057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1348" y="1371600"/>
            <a:ext cx="10970894" cy="915988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31435" y="2514600"/>
            <a:ext cx="5388345" cy="4683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 i="0">
                <a:latin typeface="Filson Soft" pitchFamily="2" charset="77"/>
                <a:cs typeface="Filson Soft" pitchFamily="2" charset="77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435" y="3211512"/>
            <a:ext cx="5365081" cy="3265488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318475"/>
              </a:buClr>
              <a:buSzPct val="125000"/>
              <a:buFont typeface="Wingdings" charset="2"/>
              <a:buChar char="§"/>
              <a:defRPr sz="2000">
                <a:latin typeface="Filson Soft Regular" pitchFamily="2" charset="77"/>
                <a:cs typeface="Filson Soft Regular" pitchFamily="2" charset="77"/>
              </a:defRPr>
            </a:lvl1pPr>
            <a:lvl2pPr marL="742950" indent="-285750">
              <a:buClr>
                <a:srgbClr val="318475"/>
              </a:buClr>
              <a:buSzPct val="125000"/>
              <a:buFont typeface="Arial"/>
              <a:buChar char="•"/>
              <a:defRPr sz="1800">
                <a:latin typeface="Filson Soft Regular" pitchFamily="2" charset="77"/>
                <a:cs typeface="Filson Soft Regular" pitchFamily="2" charset="77"/>
              </a:defRPr>
            </a:lvl2pPr>
            <a:lvl3pPr marL="1143000" indent="-228600">
              <a:buClr>
                <a:srgbClr val="318475"/>
              </a:buClr>
              <a:buSzPct val="125000"/>
              <a:buFont typeface="Courier New"/>
              <a:buChar char="o"/>
              <a:defRPr sz="1600">
                <a:latin typeface="Trebuchet MS"/>
                <a:cs typeface="Trebuchet MS"/>
              </a:defRPr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193368" y="2514600"/>
            <a:ext cx="5388874" cy="4572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0" i="0">
                <a:latin typeface="Filson Soft Medium" pitchFamily="2" charset="77"/>
                <a:cs typeface="Filson Soft Medium" pitchFamily="2" charset="77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3211512"/>
            <a:ext cx="5388874" cy="3265488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318475"/>
              </a:buClr>
              <a:buSzPct val="125000"/>
              <a:buFont typeface="Wingdings" charset="2"/>
              <a:buChar char="§"/>
              <a:defRPr sz="2000">
                <a:latin typeface="Filson Soft Regular" pitchFamily="2" charset="77"/>
                <a:cs typeface="Filson Soft Regular" pitchFamily="2" charset="77"/>
              </a:defRPr>
            </a:lvl1pPr>
            <a:lvl2pPr marL="742950" indent="-285750">
              <a:buClr>
                <a:srgbClr val="318475"/>
              </a:buClr>
              <a:buSzPct val="125000"/>
              <a:buFont typeface="Arial"/>
              <a:buChar char="•"/>
              <a:defRPr sz="1800">
                <a:latin typeface="Filson Soft Regular" pitchFamily="2" charset="77"/>
                <a:cs typeface="Filson Soft Regular" pitchFamily="2" charset="77"/>
              </a:defRPr>
            </a:lvl2pPr>
            <a:lvl3pPr marL="1143000" indent="-228600">
              <a:buClr>
                <a:srgbClr val="318475"/>
              </a:buClr>
              <a:buSzPct val="125000"/>
              <a:buFont typeface="Courier New"/>
              <a:buChar char="o"/>
              <a:defRPr sz="1600">
                <a:latin typeface="Filson Soft Regular" pitchFamily="2" charset="77"/>
                <a:cs typeface="Filson Soft Regular" pitchFamily="2" charset="77"/>
              </a:defRPr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 i="0">
                <a:latin typeface="Filson Soft Medium" pitchFamily="2" charset="77"/>
              </a:defRPr>
            </a:lvl1pPr>
          </a:lstStyle>
          <a:p>
            <a:fld id="{6263BD29-BE3B-491F-9908-802A14DA21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168701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1348" y="1371600"/>
            <a:ext cx="10970894" cy="9144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60048" y="6553200"/>
            <a:ext cx="531952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bg1"/>
                </a:solidFill>
                <a:latin typeface="Filson Soft Medium" pitchFamily="2" charset="77"/>
              </a:defRPr>
            </a:lvl1pPr>
          </a:lstStyle>
          <a:p>
            <a:fld id="{6263BD29-BE3B-491F-9908-802A14DA21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480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transition spd="slow">
    <p:wipe/>
  </p:transition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b="1" i="0" kern="1200">
          <a:solidFill>
            <a:schemeClr val="tx1"/>
          </a:solidFill>
          <a:latin typeface="Filson Soft" pitchFamily="2" charset="77"/>
          <a:ea typeface="+mj-ea"/>
          <a:cs typeface="Calibri" panose="020F050202020403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584">
          <p15:clr>
            <a:srgbClr val="F26B43"/>
          </p15:clr>
        </p15:guide>
        <p15:guide id="2" pos="383">
          <p15:clr>
            <a:srgbClr val="F26B43"/>
          </p15:clr>
        </p15:guide>
        <p15:guide id="3" pos="7295">
          <p15:clr>
            <a:srgbClr val="F26B43"/>
          </p15:clr>
        </p15:guide>
        <p15:guide id="4" orient="horz" pos="14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mailto:kenneth.j.hill@mass.gov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0F339D-FF61-01C7-0899-7EB00CB9ED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8172" y="1600200"/>
            <a:ext cx="10975658" cy="4038600"/>
          </a:xfrm>
        </p:spPr>
        <p:txBody>
          <a:bodyPr/>
          <a:lstStyle/>
          <a:p>
            <a:r>
              <a:rPr lang="en-US" dirty="0"/>
              <a:t>PERAC Disability Regulations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4E8865-319C-FE92-924B-4426D8AB56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50041" y="5638800"/>
            <a:ext cx="8876470" cy="1220168"/>
          </a:xfrm>
        </p:spPr>
        <p:txBody>
          <a:bodyPr/>
          <a:lstStyle/>
          <a:p>
            <a:r>
              <a:rPr lang="en-US" sz="1600" b="0" dirty="0"/>
              <a:t>Kenneth J. Hill, Assistant Deputy Director | PERAC</a:t>
            </a:r>
            <a:br>
              <a:rPr lang="en-US" sz="1600" b="0" dirty="0"/>
            </a:br>
            <a:r>
              <a:rPr lang="en-US" sz="1600" b="0" dirty="0"/>
              <a:t>Patrice </a:t>
            </a:r>
            <a:r>
              <a:rPr lang="en-US" sz="1600" b="0" dirty="0" err="1"/>
              <a:t>Looby</a:t>
            </a:r>
            <a:r>
              <a:rPr lang="en-US" sz="1600" b="0" dirty="0"/>
              <a:t>, RN, Manager of Medical Services | PERAC</a:t>
            </a:r>
          </a:p>
          <a:p>
            <a:pPr>
              <a:spcBef>
                <a:spcPts val="1200"/>
              </a:spcBef>
            </a:pPr>
            <a:r>
              <a:rPr lang="en-US" sz="1400" dirty="0"/>
              <a:t>June 15, 2022</a:t>
            </a:r>
          </a:p>
        </p:txBody>
      </p:sp>
    </p:spTree>
    <p:extLst>
      <p:ext uri="{BB962C8B-B14F-4D97-AF65-F5344CB8AC3E}">
        <p14:creationId xmlns:p14="http://schemas.microsoft.com/office/powerpoint/2010/main" val="445668160"/>
      </p:ext>
    </p:extLst>
  </p:cSld>
  <p:clrMapOvr>
    <a:masterClrMapping/>
  </p:clrMapOvr>
  <p:transition spd="slow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91F62-6AC9-473E-2808-A541265668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840 CMR 10.07 – Information From Employer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C2499C-D01E-D802-B9E5-10ECAADCB3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Simplify the language.</a:t>
            </a:r>
          </a:p>
          <a:p>
            <a:r>
              <a:rPr lang="en-US" dirty="0"/>
              <a:t>Clarify that the information needed from the employer is regardless of whether the application is voluntary or involuntary.</a:t>
            </a:r>
          </a:p>
          <a:p>
            <a:r>
              <a:rPr lang="en-US" dirty="0"/>
              <a:t>Add section about the employer’s possible awareness of any other incidents or hazards unrelated to job duties that may have caused or contributed to cause the member’s claimed disability.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212164-1C4D-607C-9A8F-B32D7D84E5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263BD29-BE3B-491F-9908-802A14DA212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22498"/>
      </p:ext>
    </p:extLst>
  </p:cSld>
  <p:clrMapOvr>
    <a:masterClrMapping/>
  </p:clrMapOvr>
  <p:transition spd="slow">
    <p:wip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BCE054-B4FB-E7F5-E0DC-7C99D4C14E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840 CMR 10.08 – Medical Panel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D58AB7-ACA9-26FE-56DB-5342E13FD0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2400"/>
              </a:lnSpc>
              <a:spcBef>
                <a:spcPts val="1200"/>
              </a:spcBef>
            </a:pPr>
            <a:r>
              <a:rPr lang="en-US" sz="2000" dirty="0"/>
              <a:t>Include any steps that the boards must take via the PROSPER portal.  </a:t>
            </a:r>
          </a:p>
          <a:p>
            <a:pPr>
              <a:lnSpc>
                <a:spcPts val="2400"/>
              </a:lnSpc>
              <a:spcBef>
                <a:spcPts val="1200"/>
              </a:spcBef>
            </a:pPr>
            <a:r>
              <a:rPr lang="en-US" sz="2000" dirty="0"/>
              <a:t>Scenario where board determines that a medical panel is warranted.</a:t>
            </a:r>
          </a:p>
          <a:p>
            <a:pPr>
              <a:lnSpc>
                <a:spcPts val="2400"/>
              </a:lnSpc>
              <a:spcBef>
                <a:spcPts val="1200"/>
              </a:spcBef>
            </a:pPr>
            <a:r>
              <a:rPr lang="en-US" sz="2000" dirty="0"/>
              <a:t>Distinguish between “joint regional medical panel” and “three separate examinations.”</a:t>
            </a:r>
          </a:p>
          <a:p>
            <a:pPr>
              <a:lnSpc>
                <a:spcPts val="2400"/>
              </a:lnSpc>
              <a:spcBef>
                <a:spcPts val="1200"/>
              </a:spcBef>
            </a:pPr>
            <a:r>
              <a:rPr lang="en-US" sz="2000" dirty="0"/>
              <a:t>Describe the forms that must be provided to the medical panel (Physician’s Statement, Member’s Application, Employer’s Statement, </a:t>
            </a:r>
            <a:r>
              <a:rPr lang="en-US" sz="2000" dirty="0" err="1"/>
              <a:t>etc</a:t>
            </a:r>
            <a:r>
              <a:rPr lang="en-US" sz="2000" dirty="0"/>
              <a:t>…).</a:t>
            </a:r>
          </a:p>
          <a:p>
            <a:pPr>
              <a:lnSpc>
                <a:spcPts val="2400"/>
              </a:lnSpc>
              <a:spcBef>
                <a:spcPts val="1200"/>
              </a:spcBef>
            </a:pPr>
            <a:r>
              <a:rPr lang="en-US" sz="2000" dirty="0"/>
              <a:t>Describe the process for the board to provide medical records that cannot </a:t>
            </a:r>
            <a:br>
              <a:rPr lang="en-US" sz="2000" dirty="0"/>
            </a:br>
            <a:r>
              <a:rPr lang="en-US" sz="2000" dirty="0"/>
              <a:t>readily be uploaded (MRI imaging, x-rays, </a:t>
            </a:r>
            <a:r>
              <a:rPr lang="en-US" sz="2000" dirty="0" err="1"/>
              <a:t>etc</a:t>
            </a:r>
            <a:r>
              <a:rPr lang="en-US" sz="2000" dirty="0"/>
              <a:t>…).</a:t>
            </a:r>
          </a:p>
          <a:p>
            <a:pPr>
              <a:lnSpc>
                <a:spcPts val="2400"/>
              </a:lnSpc>
              <a:spcBef>
                <a:spcPts val="1200"/>
              </a:spcBef>
            </a:pPr>
            <a:r>
              <a:rPr lang="en-US" sz="2000" dirty="0"/>
              <a:t>Specify that the board shall not provide any summary or analysis conducted </a:t>
            </a:r>
            <a:br>
              <a:rPr lang="en-US" sz="2000" dirty="0"/>
            </a:br>
            <a:r>
              <a:rPr lang="en-US" sz="2000" dirty="0"/>
              <a:t>by the retirement board.  </a:t>
            </a:r>
            <a:r>
              <a:rPr lang="en-US" dirty="0"/>
              <a:t> 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E2FBB6-5C0A-B043-EB5D-0EDDE74B8A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263BD29-BE3B-491F-9908-802A14DA2128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541674"/>
      </p:ext>
    </p:extLst>
  </p:cSld>
  <p:clrMapOvr>
    <a:masterClrMapping/>
  </p:clrMapOvr>
  <p:transition spd="slow">
    <p:wip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51E317-D661-A22E-DEDB-2AF0E2A8E2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pc="-30" dirty="0"/>
              <a:t>840 CMR 10.09 – Investigation of Facts; Denial; Appeal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21C307-A35A-E238-C84C-65CE0512DB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Reiterate that board shall not provide the medical panel with a summary or analysis of the medical or other records.</a:t>
            </a:r>
          </a:p>
          <a:p>
            <a:r>
              <a:rPr lang="en-US" dirty="0"/>
              <a:t>Clarify that the board may terminate the proceedings prior to requesting a medical panel if it determines that the member cannot be retired as a matter of law. </a:t>
            </a:r>
          </a:p>
          <a:p>
            <a:r>
              <a:rPr lang="en-US" dirty="0"/>
              <a:t>Mandate that a member denied at this point must be provided with his or her appeal rights.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D2BBE9-82D2-5A89-813C-D0C54E6F8D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263BD29-BE3B-491F-9908-802A14DA212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328893"/>
      </p:ext>
    </p:extLst>
  </p:cSld>
  <p:clrMapOvr>
    <a:masterClrMapping/>
  </p:clrMapOvr>
  <p:transition spd="slow">
    <p:wip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91C7F-1243-D598-35D1-AA5906A8B4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840 CMR 10.10 – Medical Panel Examination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0F87C5-DC97-9FEA-AE34-EBC62DF308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8172" y="2516189"/>
            <a:ext cx="10974229" cy="4037011"/>
          </a:xfrm>
        </p:spPr>
        <p:txBody>
          <a:bodyPr/>
          <a:lstStyle/>
          <a:p>
            <a:pPr>
              <a:lnSpc>
                <a:spcPts val="2400"/>
              </a:lnSpc>
            </a:pPr>
            <a:r>
              <a:rPr lang="en-US" sz="2000" dirty="0"/>
              <a:t>Distinguish between a joint regional medical panel, and three single examinations.</a:t>
            </a:r>
          </a:p>
          <a:p>
            <a:pPr>
              <a:lnSpc>
                <a:spcPts val="2400"/>
              </a:lnSpc>
            </a:pPr>
            <a:r>
              <a:rPr lang="en-US" sz="2000" dirty="0"/>
              <a:t>Define “non-invasive” medical tests.</a:t>
            </a:r>
          </a:p>
          <a:p>
            <a:pPr>
              <a:lnSpc>
                <a:spcPts val="2400"/>
              </a:lnSpc>
            </a:pPr>
            <a:r>
              <a:rPr lang="en-US" sz="2000" dirty="0"/>
              <a:t>Merge the sections about representation and confidentiality.</a:t>
            </a:r>
          </a:p>
          <a:p>
            <a:pPr>
              <a:lnSpc>
                <a:spcPts val="2400"/>
              </a:lnSpc>
            </a:pPr>
            <a:r>
              <a:rPr lang="en-US" sz="2000" dirty="0"/>
              <a:t>Rewrite the section about rescheduling an examination to require the member </a:t>
            </a:r>
            <a:br>
              <a:rPr lang="en-US" sz="2000" dirty="0"/>
            </a:br>
            <a:r>
              <a:rPr lang="en-US" sz="2000" dirty="0"/>
              <a:t>to show good cause and that PERAC may use its discretion whether to grant.</a:t>
            </a:r>
          </a:p>
          <a:p>
            <a:pPr>
              <a:lnSpc>
                <a:spcPts val="2400"/>
              </a:lnSpc>
            </a:pPr>
            <a:r>
              <a:rPr lang="en-US" sz="2000" dirty="0"/>
              <a:t>Rewrite the section about documents that are submitted to the medical panel </a:t>
            </a:r>
            <a:br>
              <a:rPr lang="en-US" sz="2000" dirty="0"/>
            </a:br>
            <a:r>
              <a:rPr lang="en-US" sz="2000" dirty="0"/>
              <a:t>to account for PROSPER. 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DFCA57-E27A-8213-EAF3-3D78877839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263BD29-BE3B-491F-9908-802A14DA212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478350"/>
      </p:ext>
    </p:extLst>
  </p:cSld>
  <p:clrMapOvr>
    <a:masterClrMapping/>
  </p:clrMapOvr>
  <p:transition spd="slow">
    <p:wip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EF487C-5E67-8429-D611-AF13F1176B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840 CMR 10.11 – </a:t>
            </a:r>
            <a:br>
              <a:rPr lang="en-US" dirty="0"/>
            </a:br>
            <a:r>
              <a:rPr lang="en-US" dirty="0"/>
              <a:t>Medical Panel Findings, Further Examinations, Denial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B49D2F-FBC6-C30E-3E46-C6AAF67464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2800"/>
              </a:lnSpc>
            </a:pPr>
            <a:r>
              <a:rPr lang="en-US" sz="2400" dirty="0"/>
              <a:t>Add PROSPER steps.</a:t>
            </a:r>
          </a:p>
          <a:p>
            <a:pPr>
              <a:lnSpc>
                <a:spcPts val="2800"/>
              </a:lnSpc>
            </a:pPr>
            <a:r>
              <a:rPr lang="en-US" sz="2400" dirty="0"/>
              <a:t>Clarify what steps PERAC will take regarding clarifications.</a:t>
            </a:r>
          </a:p>
          <a:p>
            <a:pPr lvl="1">
              <a:lnSpc>
                <a:spcPts val="2400"/>
              </a:lnSpc>
            </a:pPr>
            <a:r>
              <a:rPr lang="en-US" sz="2000" dirty="0"/>
              <a:t>Board permitted one clarification (from each doctor).</a:t>
            </a:r>
          </a:p>
          <a:p>
            <a:pPr lvl="1">
              <a:lnSpc>
                <a:spcPts val="2400"/>
              </a:lnSpc>
            </a:pPr>
            <a:r>
              <a:rPr lang="en-US" sz="2000" dirty="0"/>
              <a:t>For subsequent clarifications or requests to convene a new medical panel, </a:t>
            </a:r>
            <a:br>
              <a:rPr lang="en-US" sz="2000" dirty="0"/>
            </a:br>
            <a:r>
              <a:rPr lang="en-US" sz="2000" dirty="0"/>
              <a:t>the board must petition PERAC and provide a compelling reason.</a:t>
            </a:r>
          </a:p>
          <a:p>
            <a:pPr lvl="1">
              <a:lnSpc>
                <a:spcPts val="2400"/>
              </a:lnSpc>
            </a:pPr>
            <a:r>
              <a:rPr lang="en-US" sz="2000" dirty="0"/>
              <a:t>PERAC will use its discretion to determine whether such request is warranted </a:t>
            </a:r>
            <a:br>
              <a:rPr lang="en-US" sz="2000" dirty="0"/>
            </a:br>
            <a:r>
              <a:rPr lang="en-US" sz="2000" dirty="0"/>
              <a:t>and permissible.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BCD76A-E7A3-66D5-D12A-246DD9F563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263BD29-BE3B-491F-9908-802A14DA212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266196"/>
      </p:ext>
    </p:extLst>
  </p:cSld>
  <p:clrMapOvr>
    <a:masterClrMapping/>
  </p:clrMapOvr>
  <p:transition spd="slow">
    <p:wip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BD8FAC-C199-E145-6557-2BFAFC17A5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840 CMR 10.12 – Retirement Board Hearings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34EC69-B197-7CA7-1B2F-4819B84545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2800"/>
              </a:lnSpc>
            </a:pPr>
            <a:r>
              <a:rPr lang="en-US" sz="2400" dirty="0"/>
              <a:t>Very important regulation. Outlines the steps for holding a hearing.  </a:t>
            </a:r>
          </a:p>
          <a:p>
            <a:pPr>
              <a:lnSpc>
                <a:spcPts val="2800"/>
              </a:lnSpc>
            </a:pPr>
            <a:r>
              <a:rPr lang="en-US" sz="2400" dirty="0"/>
              <a:t>Should not be limited to just disability-related hearings.  </a:t>
            </a:r>
          </a:p>
          <a:p>
            <a:pPr>
              <a:lnSpc>
                <a:spcPts val="2800"/>
              </a:lnSpc>
            </a:pPr>
            <a:r>
              <a:rPr lang="en-US" sz="2400" dirty="0"/>
              <a:t>Add the content of this sub-regulation to make a new stand-alone regulation not limited to disability hearings.</a:t>
            </a:r>
          </a:p>
          <a:p>
            <a:pPr>
              <a:lnSpc>
                <a:spcPts val="2800"/>
              </a:lnSpc>
            </a:pPr>
            <a:r>
              <a:rPr lang="en-US" sz="2400" dirty="0"/>
              <a:t>Edit this sub-regulation to be specific to disability and 91A hearings, and refer to the new stand-alone regulation.  </a:t>
            </a:r>
          </a:p>
          <a:p>
            <a:pPr>
              <a:lnSpc>
                <a:spcPts val="2800"/>
              </a:lnSpc>
            </a:pPr>
            <a:r>
              <a:rPr lang="en-US" sz="2400" dirty="0"/>
              <a:t>Insert 91A hearing language regarding PERAC’s role and participation.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F579F7-996C-35AE-D40D-B8520E88BF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263BD29-BE3B-491F-9908-802A14DA212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956092"/>
      </p:ext>
    </p:extLst>
  </p:cSld>
  <p:clrMapOvr>
    <a:masterClrMapping/>
  </p:clrMapOvr>
  <p:transition spd="slow">
    <p:wip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7ACEC0-6C9E-B77D-ED3C-CE88925205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840 CMR 10.13 - Decision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96DB61-A49B-7DC4-1449-4C68FBFB7A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ts val="2400"/>
              </a:lnSpc>
              <a:spcBef>
                <a:spcPts val="1500"/>
              </a:spcBef>
            </a:pPr>
            <a:r>
              <a:rPr lang="en-US" sz="2000" dirty="0"/>
              <a:t>Identify that the “decision” is the transmittal uploaded to PROSPER.</a:t>
            </a:r>
          </a:p>
          <a:p>
            <a:pPr>
              <a:lnSpc>
                <a:spcPts val="2400"/>
              </a:lnSpc>
              <a:spcBef>
                <a:spcPts val="1500"/>
              </a:spcBef>
            </a:pPr>
            <a:r>
              <a:rPr lang="en-US" sz="2000" dirty="0"/>
              <a:t>Highlight that there should be a statement of the facts found by the board.</a:t>
            </a:r>
          </a:p>
          <a:p>
            <a:pPr>
              <a:lnSpc>
                <a:spcPts val="2400"/>
              </a:lnSpc>
              <a:spcBef>
                <a:spcPts val="1500"/>
              </a:spcBef>
            </a:pPr>
            <a:r>
              <a:rPr lang="en-US" sz="2000" dirty="0"/>
              <a:t>Identify by name the documents to be sent to PERAC along with the transmittal (“Member’s Application for Disability Retirement” form). </a:t>
            </a:r>
          </a:p>
          <a:p>
            <a:pPr>
              <a:lnSpc>
                <a:spcPts val="2400"/>
              </a:lnSpc>
              <a:spcBef>
                <a:spcPts val="1500"/>
              </a:spcBef>
            </a:pPr>
            <a:r>
              <a:rPr lang="en-US" sz="2000" dirty="0"/>
              <a:t>Require board to provide any clarification responses.  </a:t>
            </a:r>
          </a:p>
          <a:p>
            <a:pPr>
              <a:lnSpc>
                <a:spcPts val="2400"/>
              </a:lnSpc>
              <a:spcBef>
                <a:spcPts val="1500"/>
              </a:spcBef>
            </a:pPr>
            <a:r>
              <a:rPr lang="en-US" sz="2000" dirty="0"/>
              <a:t>Add “employer’s fair summary of the facts” for involuntary applications. </a:t>
            </a:r>
          </a:p>
          <a:p>
            <a:pPr>
              <a:lnSpc>
                <a:spcPts val="2400"/>
              </a:lnSpc>
              <a:spcBef>
                <a:spcPts val="1500"/>
              </a:spcBef>
            </a:pPr>
            <a:r>
              <a:rPr lang="en-US" sz="2000" dirty="0"/>
              <a:t>Add “death certificate” for section 9 applications.</a:t>
            </a:r>
          </a:p>
          <a:p>
            <a:pPr>
              <a:lnSpc>
                <a:spcPts val="2400"/>
              </a:lnSpc>
              <a:spcBef>
                <a:spcPts val="1500"/>
              </a:spcBef>
            </a:pPr>
            <a:r>
              <a:rPr lang="en-US" sz="2000" dirty="0"/>
              <a:t>Add “proof of veteran status” for section 6 applications.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BCE884-F7B9-1383-BFA8-D4A5881429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263BD29-BE3B-491F-9908-802A14DA212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96172"/>
      </p:ext>
    </p:extLst>
  </p:cSld>
  <p:clrMapOvr>
    <a:masterClrMapping/>
  </p:clrMapOvr>
  <p:transition spd="slow">
    <p:wip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A67156-5C53-3A91-5B94-39887C345E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347" y="1371600"/>
            <a:ext cx="11121741" cy="914400"/>
          </a:xfrm>
        </p:spPr>
        <p:txBody>
          <a:bodyPr>
            <a:noAutofit/>
          </a:bodyPr>
          <a:lstStyle/>
          <a:p>
            <a:r>
              <a:rPr lang="en-US" sz="3000" spc="-120" dirty="0"/>
              <a:t>840 CMR 10.14 – Comprehensive Medical Examination (“CME”)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FE1074-7239-8ABF-34F6-CD22625CB3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2800"/>
              </a:lnSpc>
            </a:pPr>
            <a:r>
              <a:rPr lang="en-US" sz="2400" dirty="0"/>
              <a:t>Move request for medical records to the first paragraph, </a:t>
            </a:r>
            <a:br>
              <a:rPr lang="en-US" sz="2400" dirty="0"/>
            </a:br>
            <a:r>
              <a:rPr lang="en-US" sz="2400" dirty="0"/>
              <a:t>and replace “may” with “shall”.</a:t>
            </a:r>
          </a:p>
          <a:p>
            <a:pPr>
              <a:lnSpc>
                <a:spcPts val="2800"/>
              </a:lnSpc>
            </a:pPr>
            <a:r>
              <a:rPr lang="en-US" sz="2400" dirty="0"/>
              <a:t>Clarify that the initial record review is done by PERAC, and that the examination may be referred to a doctor to conduct a comprehensive medical evaluation. </a:t>
            </a:r>
          </a:p>
          <a:p>
            <a:pPr>
              <a:lnSpc>
                <a:spcPts val="2800"/>
              </a:lnSpc>
            </a:pPr>
            <a:r>
              <a:rPr lang="en-US" sz="2400" dirty="0"/>
              <a:t>Add notification and PROSPER procedures.</a:t>
            </a:r>
          </a:p>
          <a:p>
            <a:pPr>
              <a:lnSpc>
                <a:spcPts val="2800"/>
              </a:lnSpc>
            </a:pPr>
            <a:r>
              <a:rPr lang="en-US" sz="2400" dirty="0"/>
              <a:t>Include what happens if member is found unable to return to work. 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0E58FA-E3AC-43A6-1D3D-6853C294A4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263BD29-BE3B-491F-9908-802A14DA2128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44181"/>
      </p:ext>
    </p:extLst>
  </p:cSld>
  <p:clrMapOvr>
    <a:masterClrMapping/>
  </p:clrMapOvr>
  <p:transition spd="slow">
    <p:wip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DFFD1E-5F9E-0857-72C5-256729DDFD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840 CMR 10.15 – Restoration to Service (“RTS”)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AC0670-1003-2B62-AB1F-62BE50974E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8172" y="2516189"/>
            <a:ext cx="10974229" cy="3946256"/>
          </a:xfrm>
        </p:spPr>
        <p:txBody>
          <a:bodyPr>
            <a:normAutofit/>
          </a:bodyPr>
          <a:lstStyle/>
          <a:p>
            <a:pPr>
              <a:lnSpc>
                <a:spcPts val="2200"/>
              </a:lnSpc>
              <a:spcBef>
                <a:spcPts val="1200"/>
              </a:spcBef>
            </a:pPr>
            <a:r>
              <a:rPr lang="en-US" sz="1800" dirty="0"/>
              <a:t>Clarify that a retiree only proceeds to the RTS stage when the doctor who conducted the </a:t>
            </a:r>
            <a:br>
              <a:rPr lang="en-US" sz="1800" dirty="0"/>
            </a:br>
            <a:r>
              <a:rPr lang="en-US" sz="1800" dirty="0"/>
              <a:t>CME finds the retiree able to perform the essential duties of the position from which </a:t>
            </a:r>
            <a:br>
              <a:rPr lang="en-US" sz="1800" dirty="0"/>
            </a:br>
            <a:r>
              <a:rPr lang="en-US" sz="1800" dirty="0"/>
              <a:t>he or she retired.</a:t>
            </a:r>
          </a:p>
          <a:p>
            <a:pPr>
              <a:lnSpc>
                <a:spcPts val="2200"/>
              </a:lnSpc>
              <a:spcBef>
                <a:spcPts val="1200"/>
              </a:spcBef>
            </a:pPr>
            <a:r>
              <a:rPr lang="en-US" sz="1800" dirty="0"/>
              <a:t>Add notification procedures and edit for consistency.</a:t>
            </a:r>
          </a:p>
          <a:p>
            <a:pPr>
              <a:lnSpc>
                <a:spcPts val="2200"/>
              </a:lnSpc>
              <a:spcBef>
                <a:spcPts val="1200"/>
              </a:spcBef>
            </a:pPr>
            <a:r>
              <a:rPr lang="en-US" sz="1800" dirty="0"/>
              <a:t>Highlight that the decision of the three-member medical panel must be unanimous in </a:t>
            </a:r>
            <a:br>
              <a:rPr lang="en-US" sz="1800" dirty="0"/>
            </a:br>
            <a:r>
              <a:rPr lang="en-US" sz="1800" dirty="0"/>
              <a:t>order to return to service.</a:t>
            </a:r>
          </a:p>
          <a:p>
            <a:pPr>
              <a:lnSpc>
                <a:spcPts val="2200"/>
              </a:lnSpc>
              <a:spcBef>
                <a:spcPts val="1200"/>
              </a:spcBef>
            </a:pPr>
            <a:r>
              <a:rPr lang="en-US" sz="1800" dirty="0"/>
              <a:t>Remove mention of section 91A.</a:t>
            </a:r>
          </a:p>
          <a:p>
            <a:pPr>
              <a:lnSpc>
                <a:spcPts val="2200"/>
              </a:lnSpc>
              <a:spcBef>
                <a:spcPts val="1200"/>
              </a:spcBef>
            </a:pPr>
            <a:r>
              <a:rPr lang="en-US" sz="1800" dirty="0"/>
              <a:t>Include requirement that the retiree must be given written notice and an opportunity </a:t>
            </a:r>
            <a:br>
              <a:rPr lang="en-US" sz="1800" dirty="0"/>
            </a:br>
            <a:r>
              <a:rPr lang="en-US" sz="1800" dirty="0"/>
              <a:t>to be heard prior to any suspension of retirement benefit. </a:t>
            </a:r>
          </a:p>
          <a:p>
            <a:pPr>
              <a:lnSpc>
                <a:spcPts val="2200"/>
              </a:lnSpc>
              <a:spcBef>
                <a:spcPts val="1200"/>
              </a:spcBef>
            </a:pPr>
            <a:r>
              <a:rPr lang="en-US" sz="1800" dirty="0"/>
              <a:t>Clarify procedures for sworn members of the State Police. 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81D9D7-182C-C85D-D618-C2012698F6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263BD29-BE3B-491F-9908-802A14DA2128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504859"/>
      </p:ext>
    </p:extLst>
  </p:cSld>
  <p:clrMapOvr>
    <a:masterClrMapping/>
  </p:clrMapOvr>
  <p:transition spd="slow">
    <p:wip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99607F-ACAE-2B07-9BE1-303F91B59D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840 CMR 10.16 – Annual Statement of Earned Income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820EB6-16AD-111F-480C-2AF05E47DC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8172" y="2516189"/>
            <a:ext cx="10974229" cy="3956530"/>
          </a:xfrm>
        </p:spPr>
        <p:txBody>
          <a:bodyPr>
            <a:noAutofit/>
          </a:bodyPr>
          <a:lstStyle/>
          <a:p>
            <a:pPr>
              <a:lnSpc>
                <a:spcPts val="2400"/>
              </a:lnSpc>
            </a:pPr>
            <a:r>
              <a:rPr lang="en-US" sz="2000" dirty="0"/>
              <a:t>Include PROSPER procedures and steps.</a:t>
            </a:r>
          </a:p>
          <a:p>
            <a:pPr>
              <a:lnSpc>
                <a:spcPts val="2400"/>
              </a:lnSpc>
            </a:pPr>
            <a:r>
              <a:rPr lang="en-US" sz="2000" dirty="0"/>
              <a:t>Rewrite to provide that a member will have an opportunity to be heard before any termination shall take effect. </a:t>
            </a:r>
            <a:r>
              <a:rPr lang="en-US" sz="2000" spc="-50" dirty="0"/>
              <a:t>  </a:t>
            </a:r>
          </a:p>
          <a:p>
            <a:pPr>
              <a:lnSpc>
                <a:spcPts val="2400"/>
              </a:lnSpc>
            </a:pPr>
            <a:r>
              <a:rPr lang="en-US" sz="2000" dirty="0"/>
              <a:t>Substitute “suspension” with “termination,” pursuant to the language in the statute.</a:t>
            </a:r>
          </a:p>
          <a:p>
            <a:pPr>
              <a:lnSpc>
                <a:spcPts val="2400"/>
              </a:lnSpc>
            </a:pPr>
            <a:r>
              <a:rPr lang="en-US" sz="2000" dirty="0"/>
              <a:t>Describe the hearing process and PERAC’s role therein.</a:t>
            </a:r>
          </a:p>
          <a:p>
            <a:pPr>
              <a:lnSpc>
                <a:spcPts val="2400"/>
              </a:lnSpc>
            </a:pPr>
            <a:r>
              <a:rPr lang="en-US" sz="2000" dirty="0"/>
              <a:t>Add section that retirees are not permitted to waive their pension every year when they are close to hitting their earnings limit.     </a:t>
            </a:r>
          </a:p>
          <a:p>
            <a:pPr>
              <a:lnSpc>
                <a:spcPts val="2400"/>
              </a:lnSpc>
            </a:pPr>
            <a:r>
              <a:rPr lang="en-US" sz="2000" dirty="0"/>
              <a:t>Add fact that disability retiree is still limited in hours and earnings pursuant to section 91(b).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E6E92D-DDB0-814E-79E7-6BAFA1D0A5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263BD29-BE3B-491F-9908-802A14DA2128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964053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3E4F6BA-AC8B-F25F-D591-0B09297759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2F498EA-9F95-CCBD-0952-DE4C12B834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PERAC is updating its disability regulations.  </a:t>
            </a:r>
            <a:br>
              <a:rPr lang="en-US" dirty="0"/>
            </a:br>
            <a:r>
              <a:rPr lang="en-US" dirty="0"/>
              <a:t>Ongoing process, and all suggestions are welcome.</a:t>
            </a:r>
          </a:p>
          <a:p>
            <a:r>
              <a:rPr lang="en-US" dirty="0"/>
              <a:t>Intent is to simplify and streamline.</a:t>
            </a:r>
          </a:p>
          <a:p>
            <a:r>
              <a:rPr lang="en-US" dirty="0"/>
              <a:t>Include PROSPER procedures and steps.</a:t>
            </a:r>
          </a:p>
          <a:p>
            <a:r>
              <a:rPr lang="en-US" dirty="0"/>
              <a:t>All slides should be read as PERAC’s intended changes.</a:t>
            </a:r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B7CF5E-2039-AAC2-D2BA-12A0FD34D2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263BD29-BE3B-491F-9908-802A14DA212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512690"/>
      </p:ext>
    </p:extLst>
  </p:cSld>
  <p:clrMapOvr>
    <a:masterClrMapping/>
  </p:clrMapOvr>
  <p:transition spd="slow">
    <p:wip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5A4998-7D29-BB5A-6778-3E44A8846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/>
              <a:t>840 CMR 10.17 – Modification of Retirement Allowance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945BF0-4276-0345-D344-1F3CE8332F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8172" y="2516189"/>
            <a:ext cx="10974229" cy="3946256"/>
          </a:xfrm>
        </p:spPr>
        <p:txBody>
          <a:bodyPr/>
          <a:lstStyle/>
          <a:p>
            <a:pPr>
              <a:lnSpc>
                <a:spcPts val="2600"/>
              </a:lnSpc>
            </a:pPr>
            <a:r>
              <a:rPr lang="en-US" sz="2400" dirty="0"/>
              <a:t>Incorporate PERAC’s policy regarding modification.  </a:t>
            </a:r>
          </a:p>
          <a:p>
            <a:pPr>
              <a:lnSpc>
                <a:spcPts val="2600"/>
              </a:lnSpc>
            </a:pPr>
            <a:r>
              <a:rPr lang="en-US" sz="2400" dirty="0"/>
              <a:t>Policy implemented when retiree has excess earnings and must repay his or her entire allowance for three or more consecutive years.</a:t>
            </a:r>
          </a:p>
          <a:p>
            <a:pPr>
              <a:lnSpc>
                <a:spcPts val="2600"/>
              </a:lnSpc>
            </a:pPr>
            <a:r>
              <a:rPr lang="en-US" sz="2400" dirty="0"/>
              <a:t>Opportunity to be heard by the Commission.  </a:t>
            </a:r>
          </a:p>
          <a:p>
            <a:pPr>
              <a:lnSpc>
                <a:spcPts val="2600"/>
              </a:lnSpc>
            </a:pPr>
            <a:r>
              <a:rPr lang="en-US" sz="2400" dirty="0"/>
              <a:t>Modification of allowance will remain in effect until retiree establishes that he or she no longer has potential earnings.</a:t>
            </a:r>
          </a:p>
          <a:p>
            <a:pPr>
              <a:lnSpc>
                <a:spcPts val="2600"/>
              </a:lnSpc>
            </a:pPr>
            <a:r>
              <a:rPr lang="en-US" sz="2400" dirty="0"/>
              <a:t>Board permitted to pay over to a health insurance carrier that portion of the allowance to maintain the retiree’s health insurance coverage.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0E7634-877A-24FD-41FF-A8B7FD8E47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263BD29-BE3B-491F-9908-802A14DA2128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037970"/>
      </p:ext>
    </p:extLst>
  </p:cSld>
  <p:clrMapOvr>
    <a:masterClrMapping/>
  </p:clrMapOvr>
  <p:transition spd="slow">
    <p:wip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49B930-AE79-F6C8-33C7-577D135A04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840 CMR 10.18, 10.19, 10.20 – Rehabilitation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C8D361-8E04-690B-DEB4-0EE278357C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 significant changes.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F931A6-7ECB-584D-9297-591ED3BEEB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263BD29-BE3B-491F-9908-802A14DA2128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957210"/>
      </p:ext>
    </p:extLst>
  </p:cSld>
  <p:clrMapOvr>
    <a:masterClrMapping/>
  </p:clrMapOvr>
  <p:transition spd="slow">
    <p:wip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A7DC40-C708-BA99-EFA1-F4933939E2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840 CMR 10.21 – Essential Duties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6EC73C-C873-5FC1-8426-083F6A4572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 significant changes.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7AFC8F-DE84-81BA-C0C9-0A0BB7CF37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263BD29-BE3B-491F-9908-802A14DA2128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001541"/>
      </p:ext>
    </p:extLst>
  </p:cSld>
  <p:clrMapOvr>
    <a:masterClrMapping/>
  </p:clrMapOvr>
  <p:transition spd="slow">
    <p:wip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8D29C5-118E-E230-74F4-8C1D25B182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840 CMR 10.22	- Failure to Provide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067A7C-8EC6-0509-A870-061989E75E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 significant changes.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5AB93A-848B-61F2-4AFE-FE22C056B4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263BD29-BE3B-491F-9908-802A14DA2128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691537"/>
      </p:ext>
    </p:extLst>
  </p:cSld>
  <p:clrMapOvr>
    <a:masterClrMapping/>
  </p:clrMapOvr>
  <p:transition spd="slow">
    <p:wip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1EED04-10A3-8309-08FB-7934AA3C7C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840 CMR 10.23 – Application of a PERAC Employee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F8A48D-72BB-BC53-A3F5-83D4C2917B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Specific just to PERAC employees.</a:t>
            </a:r>
          </a:p>
          <a:p>
            <a:r>
              <a:rPr lang="en-US" dirty="0"/>
              <a:t>No significant changes, although PERAC’s Information Technology Unit is looking into whether access to information can be limited in PROSPER.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1CC942-586D-78F8-1935-60E4D7C7AE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263BD29-BE3B-491F-9908-802A14DA2128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608577"/>
      </p:ext>
    </p:extLst>
  </p:cSld>
  <p:clrMapOvr>
    <a:masterClrMapping/>
  </p:clrMapOvr>
  <p:transition spd="slow">
    <p:wip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CFE0CA-E618-CBEF-13BB-73A51C13FD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75F2F5-F95C-AC00-8E2B-B3FA07E869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editing and updating of the disability regulations is ongoing.</a:t>
            </a:r>
          </a:p>
          <a:p>
            <a:r>
              <a:rPr lang="en-US" dirty="0"/>
              <a:t>PERAC welcomes any and all suggestions.</a:t>
            </a:r>
          </a:p>
          <a:p>
            <a:r>
              <a:rPr lang="en-US" dirty="0"/>
              <a:t>Please send any questions or suggestions to: </a:t>
            </a:r>
            <a:r>
              <a:rPr lang="en-US" dirty="0">
                <a:hlinkClick r:id="rId2"/>
              </a:rPr>
              <a:t>kenneth.j.hill@mass.gov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1EF6DA-D078-AA30-9FEC-21DE66A6E6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263BD29-BE3B-491F-9908-802A14DA2128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50477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6D8FEF-C001-6C6E-A45C-CDCD8B58E7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8013" y="1402422"/>
            <a:ext cx="10971053" cy="914400"/>
          </a:xfrm>
        </p:spPr>
        <p:txBody>
          <a:bodyPr>
            <a:noAutofit/>
          </a:bodyPr>
          <a:lstStyle/>
          <a:p>
            <a:pPr>
              <a:lnSpc>
                <a:spcPts val="3800"/>
              </a:lnSpc>
            </a:pPr>
            <a:r>
              <a:rPr lang="en-US" sz="3400" dirty="0"/>
              <a:t>840 CMR 10.00 – </a:t>
            </a:r>
            <a:br>
              <a:rPr lang="en-US" sz="3400" dirty="0"/>
            </a:br>
            <a:r>
              <a:rPr lang="en-US" sz="3400" dirty="0"/>
              <a:t>Standard Rules for Disability Retirement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2FF7EA-3DDB-E2B4-582E-28BAC259A6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Regulation 10.02 talked about the purpose of these regulations is to establish uniform standards and procedures.</a:t>
            </a:r>
          </a:p>
          <a:p>
            <a:pPr lvl="1"/>
            <a:r>
              <a:rPr lang="en-US" dirty="0"/>
              <a:t>Move that language to 10.00, as it should be upfront.</a:t>
            </a:r>
          </a:p>
          <a:p>
            <a:r>
              <a:rPr lang="en-US" dirty="0"/>
              <a:t> Add that proceedings for accidental death benefits </a:t>
            </a:r>
            <a:br>
              <a:rPr lang="en-US" dirty="0"/>
            </a:br>
            <a:r>
              <a:rPr lang="en-US" dirty="0"/>
              <a:t>fall within these regulations.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90778A-23C1-4CE4-0AA7-8C30CCD887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263BD29-BE3B-491F-9908-802A14DA212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258245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612140-04F6-847B-A62D-0C1CD65616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840 CMR 10.01 - Definitions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23D6E2-EAD2-9E1F-D686-591AE0B38D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8172" y="2516189"/>
            <a:ext cx="10974229" cy="4203110"/>
          </a:xfrm>
        </p:spPr>
        <p:txBody>
          <a:bodyPr/>
          <a:lstStyle/>
          <a:p>
            <a:pPr>
              <a:lnSpc>
                <a:spcPts val="2800"/>
              </a:lnSpc>
            </a:pPr>
            <a:r>
              <a:rPr lang="en-US" sz="2400" dirty="0"/>
              <a:t>Existing regulation contains </a:t>
            </a:r>
            <a:r>
              <a:rPr lang="en-US" sz="2400" b="1" u="sng" dirty="0">
                <a:solidFill>
                  <a:srgbClr val="804A63"/>
                </a:solidFill>
                <a:latin typeface="Filson Soft Heavy" pitchFamily="2" charset="77"/>
              </a:rPr>
              <a:t>no</a:t>
            </a:r>
            <a:r>
              <a:rPr lang="en-US" sz="2400" dirty="0"/>
              <a:t> definitions.  </a:t>
            </a:r>
          </a:p>
          <a:p>
            <a:pPr>
              <a:lnSpc>
                <a:spcPts val="2800"/>
              </a:lnSpc>
            </a:pPr>
            <a:r>
              <a:rPr lang="en-US" sz="2400" dirty="0"/>
              <a:t>Currently, regulation merely refers one to the meanings </a:t>
            </a:r>
            <a:br>
              <a:rPr lang="en-US" sz="2400" dirty="0"/>
            </a:br>
            <a:r>
              <a:rPr lang="en-US" sz="2400" dirty="0"/>
              <a:t>assigned to words in 840 CMR 1.01.  </a:t>
            </a:r>
          </a:p>
          <a:p>
            <a:pPr lvl="1">
              <a:lnSpc>
                <a:spcPts val="2400"/>
              </a:lnSpc>
            </a:pPr>
            <a:r>
              <a:rPr lang="en-US" sz="2000" dirty="0"/>
              <a:t>That regulation contains </a:t>
            </a:r>
            <a:r>
              <a:rPr lang="en-US" sz="2000" b="1" u="sng" dirty="0">
                <a:solidFill>
                  <a:srgbClr val="804A63"/>
                </a:solidFill>
                <a:latin typeface="Filson Soft Heavy" pitchFamily="2" charset="77"/>
              </a:rPr>
              <a:t>no</a:t>
            </a:r>
            <a:r>
              <a:rPr lang="en-US" sz="2000" dirty="0"/>
              <a:t> definitions.</a:t>
            </a:r>
          </a:p>
          <a:p>
            <a:pPr>
              <a:lnSpc>
                <a:spcPts val="2800"/>
              </a:lnSpc>
            </a:pPr>
            <a:r>
              <a:rPr lang="en-US" sz="2400" dirty="0"/>
              <a:t>Incorporate relevant disability definitions contained within </a:t>
            </a:r>
            <a:br>
              <a:rPr lang="en-US" sz="2400" dirty="0"/>
            </a:br>
            <a:r>
              <a:rPr lang="en-US" sz="2400" dirty="0"/>
              <a:t>PERAC form “Glossary of Terms.”</a:t>
            </a:r>
          </a:p>
          <a:p>
            <a:pPr>
              <a:lnSpc>
                <a:spcPts val="2800"/>
              </a:lnSpc>
            </a:pPr>
            <a:r>
              <a:rPr lang="en-US" sz="2400" dirty="0"/>
              <a:t>PERAC also intends to include definitions of additional terms, </a:t>
            </a:r>
            <a:br>
              <a:rPr lang="en-US" sz="2400" dirty="0"/>
            </a:br>
            <a:r>
              <a:rPr lang="en-US" sz="2400" dirty="0"/>
              <a:t>such as “PROSPER.”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B0A3F9-E4C7-4789-38AB-05CDDDC7BF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263BD29-BE3B-491F-9908-802A14DA212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586184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B524F2-5FAE-66EF-FAE2-46056A7FCD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840 CMR 10.02 – Retirement Board Policy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C6B413-195C-E0CC-277B-E9BE565DFD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Purpose of regulation is to establish uniform standards and procedures for all retirement boards.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3ACAF5-EC45-671D-E281-F0E10E61BD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263BD29-BE3B-491F-9908-802A14DA212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494598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FE0A16-6EE1-0635-13BA-0B2BCC3965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840 CMR 10.03 – Board Supplemental Rules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F2B79E-4B05-93A7-9570-10F34011F7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Board permitted to promulgate supplemental rules that shall be consistent with PERAC’s regulations.</a:t>
            </a:r>
          </a:p>
          <a:p>
            <a:pPr lvl="1"/>
            <a:r>
              <a:rPr lang="en-US" dirty="0"/>
              <a:t>PERAC intends to add “… and Chapter 32.”</a:t>
            </a:r>
          </a:p>
          <a:p>
            <a:r>
              <a:rPr lang="en-US" dirty="0"/>
              <a:t>Such rules shall take effect upon PERAC’s approval.</a:t>
            </a:r>
          </a:p>
          <a:p>
            <a:r>
              <a:rPr lang="en-US" dirty="0"/>
              <a:t>Just stylistic changes.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8ABFEC-E348-53B1-D197-8A5FEA8471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263BD29-BE3B-491F-9908-802A14DA212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055714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ABCED4-790E-6A1E-A2D8-C7E698A97D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840 CMR 10.04 – Board Findings of Fact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1597CF-0017-DC27-7803-FA082A0D89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2800"/>
              </a:lnSpc>
            </a:pPr>
            <a:r>
              <a:rPr lang="en-US" sz="2400" dirty="0"/>
              <a:t>Regulation details the findings that a board must make in order to grant a disability retirement benefit.</a:t>
            </a:r>
          </a:p>
          <a:p>
            <a:pPr>
              <a:lnSpc>
                <a:spcPts val="2800"/>
              </a:lnSpc>
            </a:pPr>
            <a:r>
              <a:rPr lang="en-US" sz="2400" dirty="0"/>
              <a:t>Incapacity, permanence and causation standards.</a:t>
            </a:r>
          </a:p>
          <a:p>
            <a:pPr>
              <a:lnSpc>
                <a:spcPts val="2800"/>
              </a:lnSpc>
            </a:pPr>
            <a:r>
              <a:rPr lang="en-US" sz="2400" dirty="0"/>
              <a:t>Specific standards for presumptions.</a:t>
            </a:r>
          </a:p>
          <a:p>
            <a:pPr>
              <a:lnSpc>
                <a:spcPts val="2800"/>
              </a:lnSpc>
            </a:pPr>
            <a:r>
              <a:rPr lang="en-US" sz="2400" spc="-40" dirty="0"/>
              <a:t>Include recently added presumptions (breast and reproductive cancers).</a:t>
            </a:r>
          </a:p>
          <a:p>
            <a:pPr>
              <a:lnSpc>
                <a:spcPts val="2800"/>
              </a:lnSpc>
            </a:pPr>
            <a:r>
              <a:rPr lang="en-US" sz="2400" spc="-40" dirty="0"/>
              <a:t>Clarify the various standards and the findings that a board must make. 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23EA52-497D-EB2C-215B-6ACD66CE04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263BD29-BE3B-491F-9908-802A14DA212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724649"/>
      </p:ext>
    </p:extLst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12CA90-B01F-8892-B623-D447A548D5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347" y="1392148"/>
            <a:ext cx="10971053" cy="914400"/>
          </a:xfrm>
        </p:spPr>
        <p:txBody>
          <a:bodyPr>
            <a:noAutofit/>
          </a:bodyPr>
          <a:lstStyle/>
          <a:p>
            <a:pPr>
              <a:lnSpc>
                <a:spcPts val="3600"/>
              </a:lnSpc>
            </a:pPr>
            <a:r>
              <a:rPr lang="en-US" sz="3400" dirty="0"/>
              <a:t>840 CMR 10.05 – </a:t>
            </a:r>
            <a:br>
              <a:rPr lang="en-US" sz="3400" dirty="0"/>
            </a:br>
            <a:r>
              <a:rPr lang="en-US" sz="3400" dirty="0"/>
              <a:t>Proceedings, Parties, Representation, Record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987253-9AF5-1A95-F51E-E304097E33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Define proceedings, parties, representation and record.</a:t>
            </a:r>
          </a:p>
          <a:p>
            <a:r>
              <a:rPr lang="en-US" dirty="0"/>
              <a:t>Add “Accidental death allowances” to the list of proceedings before the retirement board.</a:t>
            </a:r>
          </a:p>
          <a:p>
            <a:r>
              <a:rPr lang="en-US" dirty="0"/>
              <a:t>Break up the paragraph defining “parties” for clarity.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18DEE0-E0C2-9884-AADC-3788D91D3B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263BD29-BE3B-491F-9908-802A14DA212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873540"/>
      </p:ext>
    </p:extLst>
  </p:cSld>
  <p:clrMapOvr>
    <a:masterClrMapping/>
  </p:clrMapOvr>
  <p:transition spd="slow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A6735D-2392-7D73-A697-19E824FACC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lnSpc>
                <a:spcPts val="3200"/>
              </a:lnSpc>
            </a:pPr>
            <a:r>
              <a:rPr lang="en-US" sz="3000" dirty="0"/>
              <a:t>840 CMR 10.06 – </a:t>
            </a:r>
            <a:br>
              <a:rPr lang="en-US" sz="3000" dirty="0"/>
            </a:br>
            <a:r>
              <a:rPr lang="en-US" sz="3000" spc="-80" dirty="0"/>
              <a:t>Proceedings for Ordinary or Accidental Disability Retirement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317688-49DE-0D9A-3AFE-C8ED53AED6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2200"/>
              </a:lnSpc>
              <a:spcBef>
                <a:spcPts val="1200"/>
              </a:spcBef>
            </a:pPr>
            <a:r>
              <a:rPr lang="en-US" sz="1800" dirty="0"/>
              <a:t>Regulation describes the things that must be included in the application.</a:t>
            </a:r>
          </a:p>
          <a:p>
            <a:pPr>
              <a:lnSpc>
                <a:spcPts val="2200"/>
              </a:lnSpc>
              <a:spcBef>
                <a:spcPts val="1200"/>
              </a:spcBef>
            </a:pPr>
            <a:r>
              <a:rPr lang="en-US" sz="1800" dirty="0"/>
              <a:t>Currently states that the application must be filed, and then states what must also be filed.  </a:t>
            </a:r>
          </a:p>
          <a:p>
            <a:pPr>
              <a:lnSpc>
                <a:spcPts val="2200"/>
              </a:lnSpc>
              <a:spcBef>
                <a:spcPts val="1200"/>
              </a:spcBef>
            </a:pPr>
            <a:r>
              <a:rPr lang="en-US" sz="1800" dirty="0"/>
              <a:t>Much of what is listed is contained within the application form, however.</a:t>
            </a:r>
          </a:p>
          <a:p>
            <a:pPr>
              <a:lnSpc>
                <a:spcPts val="2200"/>
              </a:lnSpc>
              <a:spcBef>
                <a:spcPts val="1200"/>
              </a:spcBef>
            </a:pPr>
            <a:r>
              <a:rPr lang="en-US" sz="1800" dirty="0"/>
              <a:t>Clarify that “The application form must include…”</a:t>
            </a:r>
          </a:p>
          <a:p>
            <a:pPr>
              <a:lnSpc>
                <a:spcPts val="2200"/>
              </a:lnSpc>
              <a:spcBef>
                <a:spcPts val="1200"/>
              </a:spcBef>
            </a:pPr>
            <a:r>
              <a:rPr lang="en-US" sz="1800" dirty="0"/>
              <a:t>Clarify what is and is not included in the application.</a:t>
            </a:r>
          </a:p>
          <a:p>
            <a:pPr lvl="1">
              <a:lnSpc>
                <a:spcPts val="2000"/>
              </a:lnSpc>
              <a:spcBef>
                <a:spcPts val="600"/>
              </a:spcBef>
            </a:pPr>
            <a:r>
              <a:rPr lang="en-US" sz="1600" dirty="0"/>
              <a:t>For example, “A certificate from a licensed medical doctor” is not in the application form </a:t>
            </a:r>
            <a:br>
              <a:rPr lang="en-US" sz="1600" dirty="0"/>
            </a:br>
            <a:r>
              <a:rPr lang="en-US" sz="1600" dirty="0"/>
              <a:t>(it is a separate form).</a:t>
            </a:r>
          </a:p>
          <a:p>
            <a:pPr>
              <a:lnSpc>
                <a:spcPts val="2200"/>
              </a:lnSpc>
              <a:spcBef>
                <a:spcPts val="1200"/>
              </a:spcBef>
            </a:pPr>
            <a:r>
              <a:rPr lang="en-US" sz="1800" dirty="0"/>
              <a:t>Specify the information needed for the description of the subject accident.</a:t>
            </a:r>
          </a:p>
          <a:p>
            <a:pPr>
              <a:lnSpc>
                <a:spcPts val="2200"/>
              </a:lnSpc>
              <a:spcBef>
                <a:spcPts val="1200"/>
              </a:spcBef>
            </a:pPr>
            <a:r>
              <a:rPr lang="en-US" sz="1800" spc="-40" dirty="0"/>
              <a:t>Describe the fair summary of facts that an employer must include in an involuntary application.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F597CC-52D2-3222-C49B-511781DDAF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263BD29-BE3B-491F-9908-802A14DA2128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180306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MACRS_2016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CRS2022" id="{7F8C0CF8-C951-AC47-824B-DD067DF48D77}" vid="{8424B8C0-989E-7444-BC09-1D6DE2ABB3B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MACRS2022</Template>
  <TotalTime>1604</TotalTime>
  <Words>1586</Words>
  <Application>Microsoft Office PowerPoint</Application>
  <PresentationFormat>Widescreen</PresentationFormat>
  <Paragraphs>147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5" baseType="lpstr">
      <vt:lpstr>Arial</vt:lpstr>
      <vt:lpstr>Calibri</vt:lpstr>
      <vt:lpstr>Courier New</vt:lpstr>
      <vt:lpstr>Filson Soft</vt:lpstr>
      <vt:lpstr>Filson Soft Heavy</vt:lpstr>
      <vt:lpstr>Filson Soft Medium</vt:lpstr>
      <vt:lpstr>Filson Soft Regular</vt:lpstr>
      <vt:lpstr>Trebuchet MS</vt:lpstr>
      <vt:lpstr>Wingdings</vt:lpstr>
      <vt:lpstr>MACRS_2016</vt:lpstr>
      <vt:lpstr>PERAC Disability Regulations</vt:lpstr>
      <vt:lpstr>Introduction</vt:lpstr>
      <vt:lpstr>840 CMR 10.00 –  Standard Rules for Disability Retirement</vt:lpstr>
      <vt:lpstr>840 CMR 10.01 - Definitions</vt:lpstr>
      <vt:lpstr>840 CMR 10.02 – Retirement Board Policy</vt:lpstr>
      <vt:lpstr>840 CMR 10.03 – Board Supplemental Rules</vt:lpstr>
      <vt:lpstr>840 CMR 10.04 – Board Findings of Fact</vt:lpstr>
      <vt:lpstr>840 CMR 10.05 –  Proceedings, Parties, Representation, Record</vt:lpstr>
      <vt:lpstr>840 CMR 10.06 –  Proceedings for Ordinary or Accidental Disability Retirement </vt:lpstr>
      <vt:lpstr>840 CMR 10.07 – Information From Employer</vt:lpstr>
      <vt:lpstr>840 CMR 10.08 – Medical Panel</vt:lpstr>
      <vt:lpstr>840 CMR 10.09 – Investigation of Facts; Denial; Appeal</vt:lpstr>
      <vt:lpstr>840 CMR 10.10 – Medical Panel Examination</vt:lpstr>
      <vt:lpstr>840 CMR 10.11 –  Medical Panel Findings, Further Examinations, Denial</vt:lpstr>
      <vt:lpstr>840 CMR 10.12 – Retirement Board Hearings</vt:lpstr>
      <vt:lpstr>840 CMR 10.13 - Decision</vt:lpstr>
      <vt:lpstr>840 CMR 10.14 – Comprehensive Medical Examination (“CME”)</vt:lpstr>
      <vt:lpstr>840 CMR 10.15 – Restoration to Service (“RTS”)</vt:lpstr>
      <vt:lpstr>840 CMR 10.16 – Annual Statement of Earned Income</vt:lpstr>
      <vt:lpstr>840 CMR 10.17 – Modification of Retirement Allowance</vt:lpstr>
      <vt:lpstr>840 CMR 10.18, 10.19, 10.20 – Rehabilitation</vt:lpstr>
      <vt:lpstr>840 CMR 10.21 – Essential Duties</vt:lpstr>
      <vt:lpstr>840 CMR 10.22 - Failure to Provide Information</vt:lpstr>
      <vt:lpstr>840 CMR 10.23 – Application of a PERAC Employee </vt:lpstr>
      <vt:lpstr>Conclusion</vt:lpstr>
    </vt:vector>
  </TitlesOfParts>
  <Company>PERAC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PERAC Disability Regulations</dc:title>
  <dc:creator>Hill, Kenneth J. (PER)</dc:creator>
  <cp:lastModifiedBy>Kathleen Kiely-Becchetti</cp:lastModifiedBy>
  <cp:revision>29</cp:revision>
  <cp:lastPrinted>2022-06-07T19:04:08Z</cp:lastPrinted>
  <dcterms:created xsi:type="dcterms:W3CDTF">2022-05-18T19:22:11Z</dcterms:created>
  <dcterms:modified xsi:type="dcterms:W3CDTF">2022-07-06T13:21:27Z</dcterms:modified>
</cp:coreProperties>
</file>