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8" r:id="rId6"/>
    <p:sldId id="260" r:id="rId7"/>
    <p:sldId id="261" r:id="rId8"/>
    <p:sldId id="282" r:id="rId9"/>
    <p:sldId id="262" r:id="rId10"/>
    <p:sldId id="263" r:id="rId11"/>
    <p:sldId id="264" r:id="rId12"/>
    <p:sldId id="280" r:id="rId13"/>
    <p:sldId id="281" r:id="rId14"/>
    <p:sldId id="265" r:id="rId15"/>
    <p:sldId id="266" r:id="rId16"/>
    <p:sldId id="267" r:id="rId17"/>
    <p:sldId id="268" r:id="rId18"/>
    <p:sldId id="269" r:id="rId19"/>
    <p:sldId id="270" r:id="rId20"/>
    <p:sldId id="271" r:id="rId2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049" autoAdjust="0"/>
    <p:restoredTop sz="94660"/>
  </p:normalViewPr>
  <p:slideViewPr>
    <p:cSldViewPr snapToGrid="0">
      <p:cViewPr varScale="1">
        <p:scale>
          <a:sx n="56" d="100"/>
          <a:sy n="56" d="100"/>
        </p:scale>
        <p:origin x="56" y="2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083A4-2C9F-4CAD-9815-A3DCAA03C29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88F6A42-7E86-49F9-8C49-1E8F092209E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946C458-B108-41CD-84CC-75291990B86C}"/>
              </a:ext>
            </a:extLst>
          </p:cNvPr>
          <p:cNvSpPr>
            <a:spLocks noGrp="1"/>
          </p:cNvSpPr>
          <p:nvPr>
            <p:ph type="dt" sz="half" idx="10"/>
          </p:nvPr>
        </p:nvSpPr>
        <p:spPr/>
        <p:txBody>
          <a:bodyPr/>
          <a:lstStyle/>
          <a:p>
            <a:fld id="{B375DC3E-650E-4E9B-B95D-29D197F2DC8E}" type="datetimeFigureOut">
              <a:rPr lang="en-US" smtClean="0"/>
              <a:t>9/27/2018</a:t>
            </a:fld>
            <a:endParaRPr lang="en-US" dirty="0"/>
          </a:p>
        </p:txBody>
      </p:sp>
      <p:sp>
        <p:nvSpPr>
          <p:cNvPr id="5" name="Footer Placeholder 4">
            <a:extLst>
              <a:ext uri="{FF2B5EF4-FFF2-40B4-BE49-F238E27FC236}">
                <a16:creationId xmlns:a16="http://schemas.microsoft.com/office/drawing/2014/main" id="{60E43F7C-835D-49D7-AD73-28FBE492F98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C6EABD9-9DB7-43E4-9C7A-198A3B81D536}"/>
              </a:ext>
            </a:extLst>
          </p:cNvPr>
          <p:cNvSpPr>
            <a:spLocks noGrp="1"/>
          </p:cNvSpPr>
          <p:nvPr>
            <p:ph type="sldNum" sz="quarter" idx="12"/>
          </p:nvPr>
        </p:nvSpPr>
        <p:spPr/>
        <p:txBody>
          <a:bodyPr/>
          <a:lstStyle/>
          <a:p>
            <a:fld id="{DFB4AF10-6B65-4EC1-B655-B5DCF21AACA9}" type="slidenum">
              <a:rPr lang="en-US" smtClean="0"/>
              <a:t>‹#›</a:t>
            </a:fld>
            <a:endParaRPr lang="en-US" dirty="0"/>
          </a:p>
        </p:txBody>
      </p:sp>
    </p:spTree>
    <p:extLst>
      <p:ext uri="{BB962C8B-B14F-4D97-AF65-F5344CB8AC3E}">
        <p14:creationId xmlns:p14="http://schemas.microsoft.com/office/powerpoint/2010/main" val="1035827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BBFB9-97FB-4E43-B7A0-F8181A73EE4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664E629-96AC-4CC5-94C1-C48268CF30D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4CC380-B55C-4A28-A2F0-D0EB6B92317D}"/>
              </a:ext>
            </a:extLst>
          </p:cNvPr>
          <p:cNvSpPr>
            <a:spLocks noGrp="1"/>
          </p:cNvSpPr>
          <p:nvPr>
            <p:ph type="dt" sz="half" idx="10"/>
          </p:nvPr>
        </p:nvSpPr>
        <p:spPr/>
        <p:txBody>
          <a:bodyPr/>
          <a:lstStyle/>
          <a:p>
            <a:fld id="{B375DC3E-650E-4E9B-B95D-29D197F2DC8E}" type="datetimeFigureOut">
              <a:rPr lang="en-US" smtClean="0"/>
              <a:t>9/27/2018</a:t>
            </a:fld>
            <a:endParaRPr lang="en-US" dirty="0"/>
          </a:p>
        </p:txBody>
      </p:sp>
      <p:sp>
        <p:nvSpPr>
          <p:cNvPr id="5" name="Footer Placeholder 4">
            <a:extLst>
              <a:ext uri="{FF2B5EF4-FFF2-40B4-BE49-F238E27FC236}">
                <a16:creationId xmlns:a16="http://schemas.microsoft.com/office/drawing/2014/main" id="{02DDE4D1-6113-4358-93A8-8AD5C6A3A6C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933F58E-AFFA-4BA8-84DD-37C627559D25}"/>
              </a:ext>
            </a:extLst>
          </p:cNvPr>
          <p:cNvSpPr>
            <a:spLocks noGrp="1"/>
          </p:cNvSpPr>
          <p:nvPr>
            <p:ph type="sldNum" sz="quarter" idx="12"/>
          </p:nvPr>
        </p:nvSpPr>
        <p:spPr/>
        <p:txBody>
          <a:bodyPr/>
          <a:lstStyle/>
          <a:p>
            <a:fld id="{DFB4AF10-6B65-4EC1-B655-B5DCF21AACA9}" type="slidenum">
              <a:rPr lang="en-US" smtClean="0"/>
              <a:t>‹#›</a:t>
            </a:fld>
            <a:endParaRPr lang="en-US" dirty="0"/>
          </a:p>
        </p:txBody>
      </p:sp>
    </p:spTree>
    <p:extLst>
      <p:ext uri="{BB962C8B-B14F-4D97-AF65-F5344CB8AC3E}">
        <p14:creationId xmlns:p14="http://schemas.microsoft.com/office/powerpoint/2010/main" val="1961672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E12D11B-1ECB-4B99-A5AB-BE7D802E19F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C8B0969-2C23-40DF-A3FE-B78020C31F9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FB4DDE-699C-44DE-B251-65E1F0A6CD77}"/>
              </a:ext>
            </a:extLst>
          </p:cNvPr>
          <p:cNvSpPr>
            <a:spLocks noGrp="1"/>
          </p:cNvSpPr>
          <p:nvPr>
            <p:ph type="dt" sz="half" idx="10"/>
          </p:nvPr>
        </p:nvSpPr>
        <p:spPr/>
        <p:txBody>
          <a:bodyPr/>
          <a:lstStyle/>
          <a:p>
            <a:fld id="{B375DC3E-650E-4E9B-B95D-29D197F2DC8E}" type="datetimeFigureOut">
              <a:rPr lang="en-US" smtClean="0"/>
              <a:t>9/27/2018</a:t>
            </a:fld>
            <a:endParaRPr lang="en-US" dirty="0"/>
          </a:p>
        </p:txBody>
      </p:sp>
      <p:sp>
        <p:nvSpPr>
          <p:cNvPr id="5" name="Footer Placeholder 4">
            <a:extLst>
              <a:ext uri="{FF2B5EF4-FFF2-40B4-BE49-F238E27FC236}">
                <a16:creationId xmlns:a16="http://schemas.microsoft.com/office/drawing/2014/main" id="{80D04E7F-FD9A-484D-ACB7-5C6A9AD020D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ED44A7C-0FB6-4EE0-A7B4-327C9BF8496D}"/>
              </a:ext>
            </a:extLst>
          </p:cNvPr>
          <p:cNvSpPr>
            <a:spLocks noGrp="1"/>
          </p:cNvSpPr>
          <p:nvPr>
            <p:ph type="sldNum" sz="quarter" idx="12"/>
          </p:nvPr>
        </p:nvSpPr>
        <p:spPr/>
        <p:txBody>
          <a:bodyPr/>
          <a:lstStyle/>
          <a:p>
            <a:fld id="{DFB4AF10-6B65-4EC1-B655-B5DCF21AACA9}" type="slidenum">
              <a:rPr lang="en-US" smtClean="0"/>
              <a:t>‹#›</a:t>
            </a:fld>
            <a:endParaRPr lang="en-US" dirty="0"/>
          </a:p>
        </p:txBody>
      </p:sp>
    </p:spTree>
    <p:extLst>
      <p:ext uri="{BB962C8B-B14F-4D97-AF65-F5344CB8AC3E}">
        <p14:creationId xmlns:p14="http://schemas.microsoft.com/office/powerpoint/2010/main" val="2545794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9114A-D922-4766-AB52-9D326BD3C5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CA62EE2-E6DD-49E5-838B-9A77CF59EED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181F03-4CF4-44EC-BE78-0328944E5D32}"/>
              </a:ext>
            </a:extLst>
          </p:cNvPr>
          <p:cNvSpPr>
            <a:spLocks noGrp="1"/>
          </p:cNvSpPr>
          <p:nvPr>
            <p:ph type="dt" sz="half" idx="10"/>
          </p:nvPr>
        </p:nvSpPr>
        <p:spPr/>
        <p:txBody>
          <a:bodyPr/>
          <a:lstStyle/>
          <a:p>
            <a:fld id="{B375DC3E-650E-4E9B-B95D-29D197F2DC8E}" type="datetimeFigureOut">
              <a:rPr lang="en-US" smtClean="0"/>
              <a:t>9/27/2018</a:t>
            </a:fld>
            <a:endParaRPr lang="en-US" dirty="0"/>
          </a:p>
        </p:txBody>
      </p:sp>
      <p:sp>
        <p:nvSpPr>
          <p:cNvPr id="5" name="Footer Placeholder 4">
            <a:extLst>
              <a:ext uri="{FF2B5EF4-FFF2-40B4-BE49-F238E27FC236}">
                <a16:creationId xmlns:a16="http://schemas.microsoft.com/office/drawing/2014/main" id="{2F69B034-AFDD-42F4-BB3D-D5F6DD88A95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2954C31-0BC1-47C6-8D07-1660C3BFE2B1}"/>
              </a:ext>
            </a:extLst>
          </p:cNvPr>
          <p:cNvSpPr>
            <a:spLocks noGrp="1"/>
          </p:cNvSpPr>
          <p:nvPr>
            <p:ph type="sldNum" sz="quarter" idx="12"/>
          </p:nvPr>
        </p:nvSpPr>
        <p:spPr/>
        <p:txBody>
          <a:bodyPr/>
          <a:lstStyle/>
          <a:p>
            <a:fld id="{DFB4AF10-6B65-4EC1-B655-B5DCF21AACA9}" type="slidenum">
              <a:rPr lang="en-US" smtClean="0"/>
              <a:t>‹#›</a:t>
            </a:fld>
            <a:endParaRPr lang="en-US" dirty="0"/>
          </a:p>
        </p:txBody>
      </p:sp>
    </p:spTree>
    <p:extLst>
      <p:ext uri="{BB962C8B-B14F-4D97-AF65-F5344CB8AC3E}">
        <p14:creationId xmlns:p14="http://schemas.microsoft.com/office/powerpoint/2010/main" val="563329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27164-8A38-4B45-A0AE-BAF1F4FD67B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9CCE8A4-E7D4-4F3F-95C1-CAF7655E6E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089B4D7-1E08-40C1-9CA2-9BE8BA530C94}"/>
              </a:ext>
            </a:extLst>
          </p:cNvPr>
          <p:cNvSpPr>
            <a:spLocks noGrp="1"/>
          </p:cNvSpPr>
          <p:nvPr>
            <p:ph type="dt" sz="half" idx="10"/>
          </p:nvPr>
        </p:nvSpPr>
        <p:spPr/>
        <p:txBody>
          <a:bodyPr/>
          <a:lstStyle/>
          <a:p>
            <a:fld id="{B375DC3E-650E-4E9B-B95D-29D197F2DC8E}" type="datetimeFigureOut">
              <a:rPr lang="en-US" smtClean="0"/>
              <a:t>9/27/2018</a:t>
            </a:fld>
            <a:endParaRPr lang="en-US" dirty="0"/>
          </a:p>
        </p:txBody>
      </p:sp>
      <p:sp>
        <p:nvSpPr>
          <p:cNvPr id="5" name="Footer Placeholder 4">
            <a:extLst>
              <a:ext uri="{FF2B5EF4-FFF2-40B4-BE49-F238E27FC236}">
                <a16:creationId xmlns:a16="http://schemas.microsoft.com/office/drawing/2014/main" id="{1F9104D0-3BF0-4B67-8905-8E4B2E36E6C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5762EFF-2DC6-4B2E-B89B-54E4AE6A424A}"/>
              </a:ext>
            </a:extLst>
          </p:cNvPr>
          <p:cNvSpPr>
            <a:spLocks noGrp="1"/>
          </p:cNvSpPr>
          <p:nvPr>
            <p:ph type="sldNum" sz="quarter" idx="12"/>
          </p:nvPr>
        </p:nvSpPr>
        <p:spPr/>
        <p:txBody>
          <a:bodyPr/>
          <a:lstStyle/>
          <a:p>
            <a:fld id="{DFB4AF10-6B65-4EC1-B655-B5DCF21AACA9}" type="slidenum">
              <a:rPr lang="en-US" smtClean="0"/>
              <a:t>‹#›</a:t>
            </a:fld>
            <a:endParaRPr lang="en-US" dirty="0"/>
          </a:p>
        </p:txBody>
      </p:sp>
    </p:spTree>
    <p:extLst>
      <p:ext uri="{BB962C8B-B14F-4D97-AF65-F5344CB8AC3E}">
        <p14:creationId xmlns:p14="http://schemas.microsoft.com/office/powerpoint/2010/main" val="901823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827CC-085B-4FCC-95B0-A36D4FCC49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834D74-0064-4856-9D13-58034D0A48F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F177670-94B2-4332-A6A1-21F1C4E8A44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01D2A75-0249-4F7D-93F0-DB805DE82718}"/>
              </a:ext>
            </a:extLst>
          </p:cNvPr>
          <p:cNvSpPr>
            <a:spLocks noGrp="1"/>
          </p:cNvSpPr>
          <p:nvPr>
            <p:ph type="dt" sz="half" idx="10"/>
          </p:nvPr>
        </p:nvSpPr>
        <p:spPr/>
        <p:txBody>
          <a:bodyPr/>
          <a:lstStyle/>
          <a:p>
            <a:fld id="{B375DC3E-650E-4E9B-B95D-29D197F2DC8E}" type="datetimeFigureOut">
              <a:rPr lang="en-US" smtClean="0"/>
              <a:t>9/27/2018</a:t>
            </a:fld>
            <a:endParaRPr lang="en-US" dirty="0"/>
          </a:p>
        </p:txBody>
      </p:sp>
      <p:sp>
        <p:nvSpPr>
          <p:cNvPr id="6" name="Footer Placeholder 5">
            <a:extLst>
              <a:ext uri="{FF2B5EF4-FFF2-40B4-BE49-F238E27FC236}">
                <a16:creationId xmlns:a16="http://schemas.microsoft.com/office/drawing/2014/main" id="{181E4D00-266A-4A36-B1BA-339E3A797C1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98E9C3C-F944-4410-A35D-2F3E4400EFB5}"/>
              </a:ext>
            </a:extLst>
          </p:cNvPr>
          <p:cNvSpPr>
            <a:spLocks noGrp="1"/>
          </p:cNvSpPr>
          <p:nvPr>
            <p:ph type="sldNum" sz="quarter" idx="12"/>
          </p:nvPr>
        </p:nvSpPr>
        <p:spPr/>
        <p:txBody>
          <a:bodyPr/>
          <a:lstStyle/>
          <a:p>
            <a:fld id="{DFB4AF10-6B65-4EC1-B655-B5DCF21AACA9}" type="slidenum">
              <a:rPr lang="en-US" smtClean="0"/>
              <a:t>‹#›</a:t>
            </a:fld>
            <a:endParaRPr lang="en-US" dirty="0"/>
          </a:p>
        </p:txBody>
      </p:sp>
    </p:spTree>
    <p:extLst>
      <p:ext uri="{BB962C8B-B14F-4D97-AF65-F5344CB8AC3E}">
        <p14:creationId xmlns:p14="http://schemas.microsoft.com/office/powerpoint/2010/main" val="3502257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3A77F-725F-42F2-8B30-3908FA51ACE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CC02143-9752-4607-84CA-0A14F454F9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8622FF0-DB36-4B1B-93B2-5226EFCF60A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12E9747-7C5C-49D6-8BDA-ABDF4BE7F95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9FC7DE1-CAE7-416A-8C59-2E351646F7A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59CB313-086D-48FA-9CE2-9F4F5978D4BE}"/>
              </a:ext>
            </a:extLst>
          </p:cNvPr>
          <p:cNvSpPr>
            <a:spLocks noGrp="1"/>
          </p:cNvSpPr>
          <p:nvPr>
            <p:ph type="dt" sz="half" idx="10"/>
          </p:nvPr>
        </p:nvSpPr>
        <p:spPr/>
        <p:txBody>
          <a:bodyPr/>
          <a:lstStyle/>
          <a:p>
            <a:fld id="{B375DC3E-650E-4E9B-B95D-29D197F2DC8E}" type="datetimeFigureOut">
              <a:rPr lang="en-US" smtClean="0"/>
              <a:t>9/27/2018</a:t>
            </a:fld>
            <a:endParaRPr lang="en-US" dirty="0"/>
          </a:p>
        </p:txBody>
      </p:sp>
      <p:sp>
        <p:nvSpPr>
          <p:cNvPr id="8" name="Footer Placeholder 7">
            <a:extLst>
              <a:ext uri="{FF2B5EF4-FFF2-40B4-BE49-F238E27FC236}">
                <a16:creationId xmlns:a16="http://schemas.microsoft.com/office/drawing/2014/main" id="{C9CCA8A7-110C-4228-9043-FA96F7D189C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58900F9-363D-40B2-8F04-34B45DB89C1A}"/>
              </a:ext>
            </a:extLst>
          </p:cNvPr>
          <p:cNvSpPr>
            <a:spLocks noGrp="1"/>
          </p:cNvSpPr>
          <p:nvPr>
            <p:ph type="sldNum" sz="quarter" idx="12"/>
          </p:nvPr>
        </p:nvSpPr>
        <p:spPr/>
        <p:txBody>
          <a:bodyPr/>
          <a:lstStyle/>
          <a:p>
            <a:fld id="{DFB4AF10-6B65-4EC1-B655-B5DCF21AACA9}" type="slidenum">
              <a:rPr lang="en-US" smtClean="0"/>
              <a:t>‹#›</a:t>
            </a:fld>
            <a:endParaRPr lang="en-US" dirty="0"/>
          </a:p>
        </p:txBody>
      </p:sp>
    </p:spTree>
    <p:extLst>
      <p:ext uri="{BB962C8B-B14F-4D97-AF65-F5344CB8AC3E}">
        <p14:creationId xmlns:p14="http://schemas.microsoft.com/office/powerpoint/2010/main" val="1693515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68F17-6388-4B36-B856-310E5FD4989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CB276DC-DBBA-4B1E-AB0A-C866F2C5757D}"/>
              </a:ext>
            </a:extLst>
          </p:cNvPr>
          <p:cNvSpPr>
            <a:spLocks noGrp="1"/>
          </p:cNvSpPr>
          <p:nvPr>
            <p:ph type="dt" sz="half" idx="10"/>
          </p:nvPr>
        </p:nvSpPr>
        <p:spPr/>
        <p:txBody>
          <a:bodyPr/>
          <a:lstStyle/>
          <a:p>
            <a:fld id="{B375DC3E-650E-4E9B-B95D-29D197F2DC8E}" type="datetimeFigureOut">
              <a:rPr lang="en-US" smtClean="0"/>
              <a:t>9/27/2018</a:t>
            </a:fld>
            <a:endParaRPr lang="en-US" dirty="0"/>
          </a:p>
        </p:txBody>
      </p:sp>
      <p:sp>
        <p:nvSpPr>
          <p:cNvPr id="4" name="Footer Placeholder 3">
            <a:extLst>
              <a:ext uri="{FF2B5EF4-FFF2-40B4-BE49-F238E27FC236}">
                <a16:creationId xmlns:a16="http://schemas.microsoft.com/office/drawing/2014/main" id="{CE7B40EC-521E-46A5-9424-44579D75C35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A79F573-9F83-46C1-92B0-FCB6F22A12F8}"/>
              </a:ext>
            </a:extLst>
          </p:cNvPr>
          <p:cNvSpPr>
            <a:spLocks noGrp="1"/>
          </p:cNvSpPr>
          <p:nvPr>
            <p:ph type="sldNum" sz="quarter" idx="12"/>
          </p:nvPr>
        </p:nvSpPr>
        <p:spPr/>
        <p:txBody>
          <a:bodyPr/>
          <a:lstStyle/>
          <a:p>
            <a:fld id="{DFB4AF10-6B65-4EC1-B655-B5DCF21AACA9}" type="slidenum">
              <a:rPr lang="en-US" smtClean="0"/>
              <a:t>‹#›</a:t>
            </a:fld>
            <a:endParaRPr lang="en-US" dirty="0"/>
          </a:p>
        </p:txBody>
      </p:sp>
    </p:spTree>
    <p:extLst>
      <p:ext uri="{BB962C8B-B14F-4D97-AF65-F5344CB8AC3E}">
        <p14:creationId xmlns:p14="http://schemas.microsoft.com/office/powerpoint/2010/main" val="486545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5B9BA3-4359-415A-B20E-4088B0497965}"/>
              </a:ext>
            </a:extLst>
          </p:cNvPr>
          <p:cNvSpPr>
            <a:spLocks noGrp="1"/>
          </p:cNvSpPr>
          <p:nvPr>
            <p:ph type="dt" sz="half" idx="10"/>
          </p:nvPr>
        </p:nvSpPr>
        <p:spPr/>
        <p:txBody>
          <a:bodyPr/>
          <a:lstStyle/>
          <a:p>
            <a:fld id="{B375DC3E-650E-4E9B-B95D-29D197F2DC8E}" type="datetimeFigureOut">
              <a:rPr lang="en-US" smtClean="0"/>
              <a:t>9/27/2018</a:t>
            </a:fld>
            <a:endParaRPr lang="en-US" dirty="0"/>
          </a:p>
        </p:txBody>
      </p:sp>
      <p:sp>
        <p:nvSpPr>
          <p:cNvPr id="3" name="Footer Placeholder 2">
            <a:extLst>
              <a:ext uri="{FF2B5EF4-FFF2-40B4-BE49-F238E27FC236}">
                <a16:creationId xmlns:a16="http://schemas.microsoft.com/office/drawing/2014/main" id="{6DC44233-D9EA-4A80-9399-4C1C043482F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9E05834C-AFA0-4FF3-AA63-EABF7B8C16E4}"/>
              </a:ext>
            </a:extLst>
          </p:cNvPr>
          <p:cNvSpPr>
            <a:spLocks noGrp="1"/>
          </p:cNvSpPr>
          <p:nvPr>
            <p:ph type="sldNum" sz="quarter" idx="12"/>
          </p:nvPr>
        </p:nvSpPr>
        <p:spPr/>
        <p:txBody>
          <a:bodyPr/>
          <a:lstStyle/>
          <a:p>
            <a:fld id="{DFB4AF10-6B65-4EC1-B655-B5DCF21AACA9}" type="slidenum">
              <a:rPr lang="en-US" smtClean="0"/>
              <a:t>‹#›</a:t>
            </a:fld>
            <a:endParaRPr lang="en-US" dirty="0"/>
          </a:p>
        </p:txBody>
      </p:sp>
    </p:spTree>
    <p:extLst>
      <p:ext uri="{BB962C8B-B14F-4D97-AF65-F5344CB8AC3E}">
        <p14:creationId xmlns:p14="http://schemas.microsoft.com/office/powerpoint/2010/main" val="3914948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0BE51-A176-46AE-88D4-6063B1999F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5ADB62D-09EF-48C8-9612-1FC5B4DD1A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56A22A8-22CC-4B1D-B0E3-2B5A6CDB42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D508E92-90E4-43E6-9DF2-93244D578830}"/>
              </a:ext>
            </a:extLst>
          </p:cNvPr>
          <p:cNvSpPr>
            <a:spLocks noGrp="1"/>
          </p:cNvSpPr>
          <p:nvPr>
            <p:ph type="dt" sz="half" idx="10"/>
          </p:nvPr>
        </p:nvSpPr>
        <p:spPr/>
        <p:txBody>
          <a:bodyPr/>
          <a:lstStyle/>
          <a:p>
            <a:fld id="{B375DC3E-650E-4E9B-B95D-29D197F2DC8E}" type="datetimeFigureOut">
              <a:rPr lang="en-US" smtClean="0"/>
              <a:t>9/27/2018</a:t>
            </a:fld>
            <a:endParaRPr lang="en-US" dirty="0"/>
          </a:p>
        </p:txBody>
      </p:sp>
      <p:sp>
        <p:nvSpPr>
          <p:cNvPr id="6" name="Footer Placeholder 5">
            <a:extLst>
              <a:ext uri="{FF2B5EF4-FFF2-40B4-BE49-F238E27FC236}">
                <a16:creationId xmlns:a16="http://schemas.microsoft.com/office/drawing/2014/main" id="{46D34C28-C703-4DD9-8C46-C9BCDF60E3D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BCB0DFF-CE2D-4C9A-8103-83C3C6420C0F}"/>
              </a:ext>
            </a:extLst>
          </p:cNvPr>
          <p:cNvSpPr>
            <a:spLocks noGrp="1"/>
          </p:cNvSpPr>
          <p:nvPr>
            <p:ph type="sldNum" sz="quarter" idx="12"/>
          </p:nvPr>
        </p:nvSpPr>
        <p:spPr/>
        <p:txBody>
          <a:bodyPr/>
          <a:lstStyle/>
          <a:p>
            <a:fld id="{DFB4AF10-6B65-4EC1-B655-B5DCF21AACA9}" type="slidenum">
              <a:rPr lang="en-US" smtClean="0"/>
              <a:t>‹#›</a:t>
            </a:fld>
            <a:endParaRPr lang="en-US" dirty="0"/>
          </a:p>
        </p:txBody>
      </p:sp>
    </p:spTree>
    <p:extLst>
      <p:ext uri="{BB962C8B-B14F-4D97-AF65-F5344CB8AC3E}">
        <p14:creationId xmlns:p14="http://schemas.microsoft.com/office/powerpoint/2010/main" val="2493083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58B4F-7C6E-4B7F-8DA1-E2813DBFCD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6F09E9F-7AF7-429A-AE2A-64968E0C17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CA7E3B87-D2D0-45B5-8BDC-D9565868CB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E2BD923-873C-415B-8276-400A988A901E}"/>
              </a:ext>
            </a:extLst>
          </p:cNvPr>
          <p:cNvSpPr>
            <a:spLocks noGrp="1"/>
          </p:cNvSpPr>
          <p:nvPr>
            <p:ph type="dt" sz="half" idx="10"/>
          </p:nvPr>
        </p:nvSpPr>
        <p:spPr/>
        <p:txBody>
          <a:bodyPr/>
          <a:lstStyle/>
          <a:p>
            <a:fld id="{B375DC3E-650E-4E9B-B95D-29D197F2DC8E}" type="datetimeFigureOut">
              <a:rPr lang="en-US" smtClean="0"/>
              <a:t>9/27/2018</a:t>
            </a:fld>
            <a:endParaRPr lang="en-US" dirty="0"/>
          </a:p>
        </p:txBody>
      </p:sp>
      <p:sp>
        <p:nvSpPr>
          <p:cNvPr id="6" name="Footer Placeholder 5">
            <a:extLst>
              <a:ext uri="{FF2B5EF4-FFF2-40B4-BE49-F238E27FC236}">
                <a16:creationId xmlns:a16="http://schemas.microsoft.com/office/drawing/2014/main" id="{C6D43557-F85E-460F-A4B3-E77B4E0D27E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86A8FA0-A9FA-486D-8E21-4AF57E636D14}"/>
              </a:ext>
            </a:extLst>
          </p:cNvPr>
          <p:cNvSpPr>
            <a:spLocks noGrp="1"/>
          </p:cNvSpPr>
          <p:nvPr>
            <p:ph type="sldNum" sz="quarter" idx="12"/>
          </p:nvPr>
        </p:nvSpPr>
        <p:spPr/>
        <p:txBody>
          <a:bodyPr/>
          <a:lstStyle/>
          <a:p>
            <a:fld id="{DFB4AF10-6B65-4EC1-B655-B5DCF21AACA9}" type="slidenum">
              <a:rPr lang="en-US" smtClean="0"/>
              <a:t>‹#›</a:t>
            </a:fld>
            <a:endParaRPr lang="en-US" dirty="0"/>
          </a:p>
        </p:txBody>
      </p:sp>
    </p:spTree>
    <p:extLst>
      <p:ext uri="{BB962C8B-B14F-4D97-AF65-F5344CB8AC3E}">
        <p14:creationId xmlns:p14="http://schemas.microsoft.com/office/powerpoint/2010/main" val="898627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56D9BB-2B6E-4D0A-9C74-0C0C15B28A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60FFBF1-B5F1-4A12-A65F-E1686A8C4C1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7E8E0D-60F8-40A3-868A-9AA2137D53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75DC3E-650E-4E9B-B95D-29D197F2DC8E}" type="datetimeFigureOut">
              <a:rPr lang="en-US" smtClean="0"/>
              <a:t>9/27/2018</a:t>
            </a:fld>
            <a:endParaRPr lang="en-US" dirty="0"/>
          </a:p>
        </p:txBody>
      </p:sp>
      <p:sp>
        <p:nvSpPr>
          <p:cNvPr id="5" name="Footer Placeholder 4">
            <a:extLst>
              <a:ext uri="{FF2B5EF4-FFF2-40B4-BE49-F238E27FC236}">
                <a16:creationId xmlns:a16="http://schemas.microsoft.com/office/drawing/2014/main" id="{E01B8F94-0268-45F5-855E-99407D1724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47CAC1F9-8DF8-400E-B334-CCDE496F4F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B4AF10-6B65-4EC1-B655-B5DCF21AACA9}" type="slidenum">
              <a:rPr lang="en-US" smtClean="0"/>
              <a:t>‹#›</a:t>
            </a:fld>
            <a:endParaRPr lang="en-US" dirty="0"/>
          </a:p>
        </p:txBody>
      </p:sp>
    </p:spTree>
    <p:extLst>
      <p:ext uri="{BB962C8B-B14F-4D97-AF65-F5344CB8AC3E}">
        <p14:creationId xmlns:p14="http://schemas.microsoft.com/office/powerpoint/2010/main" val="40571037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BCE80-4D21-4745-BF01-7E571296B71A}"/>
              </a:ext>
            </a:extLst>
          </p:cNvPr>
          <p:cNvSpPr>
            <a:spLocks noGrp="1"/>
          </p:cNvSpPr>
          <p:nvPr>
            <p:ph type="ctrTitle"/>
          </p:nvPr>
        </p:nvSpPr>
        <p:spPr>
          <a:xfrm>
            <a:off x="1524000" y="201169"/>
            <a:ext cx="9144000" cy="1993392"/>
          </a:xfrm>
        </p:spPr>
        <p:txBody>
          <a:bodyPr/>
          <a:lstStyle/>
          <a:p>
            <a:r>
              <a:rPr lang="en-US" b="1" dirty="0"/>
              <a:t>Appeals in </a:t>
            </a:r>
            <a:br>
              <a:rPr lang="en-US" b="1" dirty="0"/>
            </a:br>
            <a:r>
              <a:rPr lang="en-US" b="1" dirty="0"/>
              <a:t>Public Retirement Cases</a:t>
            </a:r>
          </a:p>
        </p:txBody>
      </p:sp>
      <p:sp>
        <p:nvSpPr>
          <p:cNvPr id="3" name="Subtitle 2">
            <a:extLst>
              <a:ext uri="{FF2B5EF4-FFF2-40B4-BE49-F238E27FC236}">
                <a16:creationId xmlns:a16="http://schemas.microsoft.com/office/drawing/2014/main" id="{C793907B-0E8B-4739-9C1D-67510FDC1377}"/>
              </a:ext>
            </a:extLst>
          </p:cNvPr>
          <p:cNvSpPr>
            <a:spLocks noGrp="1"/>
          </p:cNvSpPr>
          <p:nvPr>
            <p:ph type="subTitle" idx="1"/>
          </p:nvPr>
        </p:nvSpPr>
        <p:spPr>
          <a:xfrm>
            <a:off x="932688" y="2194561"/>
            <a:ext cx="10881359" cy="3822191"/>
          </a:xfrm>
        </p:spPr>
        <p:txBody>
          <a:bodyPr>
            <a:normAutofit fontScale="77500" lnSpcReduction="20000"/>
          </a:bodyPr>
          <a:lstStyle/>
          <a:p>
            <a:endParaRPr lang="en-US" dirty="0"/>
          </a:p>
          <a:p>
            <a:r>
              <a:rPr lang="en-US" sz="4000" dirty="0"/>
              <a:t>Catherine E. Sullivan</a:t>
            </a:r>
          </a:p>
          <a:p>
            <a:r>
              <a:rPr lang="en-US" sz="4000" dirty="0"/>
              <a:t> Chair, Contributory Retirement Appeal Board</a:t>
            </a:r>
          </a:p>
          <a:p>
            <a:r>
              <a:rPr lang="en-US" sz="4000" dirty="0"/>
              <a:t>MACRS Conference, Springfield, MA</a:t>
            </a:r>
          </a:p>
          <a:p>
            <a:r>
              <a:rPr lang="en-US" sz="4000" dirty="0"/>
              <a:t>October 2, 2018</a:t>
            </a:r>
          </a:p>
          <a:p>
            <a:endParaRPr lang="en-US" dirty="0"/>
          </a:p>
          <a:p>
            <a:endParaRPr lang="en-US" dirty="0"/>
          </a:p>
          <a:p>
            <a:pPr algn="l"/>
            <a:r>
              <a:rPr lang="en-US" sz="3000" dirty="0"/>
              <a:t>These comments represent the opinions and conclusions of the presenter and not necessarily those of CRAB or the Office of the Attorney General. Opinions of the Attorney General are formal documents rendered pursuant to specific statutory authority.</a:t>
            </a:r>
          </a:p>
        </p:txBody>
      </p:sp>
    </p:spTree>
    <p:extLst>
      <p:ext uri="{BB962C8B-B14F-4D97-AF65-F5344CB8AC3E}">
        <p14:creationId xmlns:p14="http://schemas.microsoft.com/office/powerpoint/2010/main" val="40173690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9BAFA63-E9DF-48A7-8260-C3A90F04A568}"/>
              </a:ext>
            </a:extLst>
          </p:cNvPr>
          <p:cNvSpPr>
            <a:spLocks noGrp="1"/>
          </p:cNvSpPr>
          <p:nvPr>
            <p:ph type="title"/>
          </p:nvPr>
        </p:nvSpPr>
        <p:spPr>
          <a:xfrm>
            <a:off x="838200" y="244257"/>
            <a:ext cx="10515600" cy="1296445"/>
          </a:xfrm>
        </p:spPr>
        <p:txBody>
          <a:bodyPr>
            <a:normAutofit/>
          </a:bodyPr>
          <a:lstStyle/>
          <a:p>
            <a:pPr algn="ctr"/>
            <a:r>
              <a:rPr lang="en-US" sz="4800" b="1" dirty="0">
                <a:latin typeface="+mn-lt"/>
              </a:rPr>
              <a:t>Mailing Notice of Objection to CRAB</a:t>
            </a:r>
          </a:p>
        </p:txBody>
      </p:sp>
      <p:sp>
        <p:nvSpPr>
          <p:cNvPr id="3" name="Content Placeholder 2">
            <a:extLst>
              <a:ext uri="{FF2B5EF4-FFF2-40B4-BE49-F238E27FC236}">
                <a16:creationId xmlns:a16="http://schemas.microsoft.com/office/drawing/2014/main" id="{3CCC2579-47EE-4BD4-86FE-130A3320EABA}"/>
              </a:ext>
            </a:extLst>
          </p:cNvPr>
          <p:cNvSpPr>
            <a:spLocks noGrp="1"/>
          </p:cNvSpPr>
          <p:nvPr>
            <p:ph idx="1"/>
          </p:nvPr>
        </p:nvSpPr>
        <p:spPr>
          <a:xfrm>
            <a:off x="838200" y="1540702"/>
            <a:ext cx="10961318" cy="5073041"/>
          </a:xfrm>
        </p:spPr>
        <p:txBody>
          <a:bodyPr>
            <a:normAutofit lnSpcReduction="10000"/>
          </a:bodyPr>
          <a:lstStyle/>
          <a:p>
            <a:r>
              <a:rPr lang="en-US" sz="4800" dirty="0"/>
              <a:t>Appeals to CRAB must be mailed or delivered – not faxed or emailed</a:t>
            </a:r>
          </a:p>
          <a:p>
            <a:r>
              <a:rPr lang="en-US" sz="4800" dirty="0"/>
              <a:t>CRAB considers appeal filed on date of US Postal Service postmark</a:t>
            </a:r>
          </a:p>
          <a:p>
            <a:r>
              <a:rPr lang="en-US" sz="4800" dirty="0"/>
              <a:t>Best practice:  certified mail or US Postal Service proof of mailing</a:t>
            </a:r>
          </a:p>
          <a:p>
            <a:r>
              <a:rPr lang="en-US" sz="4800" dirty="0"/>
              <a:t>Pitney Bowes postmark not accepted</a:t>
            </a:r>
          </a:p>
          <a:p>
            <a:endParaRPr lang="en-US" dirty="0"/>
          </a:p>
        </p:txBody>
      </p:sp>
    </p:spTree>
    <p:extLst>
      <p:ext uri="{BB962C8B-B14F-4D97-AF65-F5344CB8AC3E}">
        <p14:creationId xmlns:p14="http://schemas.microsoft.com/office/powerpoint/2010/main" val="2027949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07833-5425-4F12-BF7F-98D345568657}"/>
              </a:ext>
            </a:extLst>
          </p:cNvPr>
          <p:cNvSpPr>
            <a:spLocks noGrp="1"/>
          </p:cNvSpPr>
          <p:nvPr>
            <p:ph type="title"/>
          </p:nvPr>
        </p:nvSpPr>
        <p:spPr/>
        <p:txBody>
          <a:bodyPr>
            <a:normAutofit/>
          </a:bodyPr>
          <a:lstStyle/>
          <a:p>
            <a:pPr algn="ctr"/>
            <a:r>
              <a:rPr lang="en-US" sz="5400" b="1" dirty="0">
                <a:latin typeface="+mn-lt"/>
              </a:rPr>
              <a:t>Filing Exhibits at CRAB</a:t>
            </a:r>
          </a:p>
        </p:txBody>
      </p:sp>
      <p:sp>
        <p:nvSpPr>
          <p:cNvPr id="3" name="Content Placeholder 2">
            <a:extLst>
              <a:ext uri="{FF2B5EF4-FFF2-40B4-BE49-F238E27FC236}">
                <a16:creationId xmlns:a16="http://schemas.microsoft.com/office/drawing/2014/main" id="{4B876ADB-CB23-46D8-98EB-8896AB82C40A}"/>
              </a:ext>
            </a:extLst>
          </p:cNvPr>
          <p:cNvSpPr>
            <a:spLocks noGrp="1"/>
          </p:cNvSpPr>
          <p:nvPr>
            <p:ph idx="1"/>
          </p:nvPr>
        </p:nvSpPr>
        <p:spPr/>
        <p:txBody>
          <a:bodyPr>
            <a:normAutofit/>
          </a:bodyPr>
          <a:lstStyle/>
          <a:p>
            <a:r>
              <a:rPr lang="en-US" sz="4400" dirty="0"/>
              <a:t>Appellant must file ALL exhibits marked at DALA by both parties</a:t>
            </a:r>
          </a:p>
          <a:p>
            <a:r>
              <a:rPr lang="en-US" sz="4400" dirty="0"/>
              <a:t>3 copies</a:t>
            </a:r>
          </a:p>
          <a:p>
            <a:r>
              <a:rPr lang="en-US" sz="4400" dirty="0"/>
              <a:t>Table of Contents</a:t>
            </a:r>
          </a:p>
          <a:p>
            <a:r>
              <a:rPr lang="en-US" sz="4400" dirty="0"/>
              <a:t>Either tabs or numbered pages – so a particular exhibit can be located</a:t>
            </a:r>
          </a:p>
        </p:txBody>
      </p:sp>
    </p:spTree>
    <p:extLst>
      <p:ext uri="{BB962C8B-B14F-4D97-AF65-F5344CB8AC3E}">
        <p14:creationId xmlns:p14="http://schemas.microsoft.com/office/powerpoint/2010/main" val="2586567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5879A-1C1D-49F7-BCFD-68CDDD087241}"/>
              </a:ext>
            </a:extLst>
          </p:cNvPr>
          <p:cNvSpPr>
            <a:spLocks noGrp="1"/>
          </p:cNvSpPr>
          <p:nvPr>
            <p:ph type="title"/>
          </p:nvPr>
        </p:nvSpPr>
        <p:spPr/>
        <p:txBody>
          <a:bodyPr>
            <a:normAutofit/>
          </a:bodyPr>
          <a:lstStyle/>
          <a:p>
            <a:pPr algn="ctr"/>
            <a:r>
              <a:rPr lang="en-US" sz="5400" b="1" dirty="0">
                <a:latin typeface="+mn-lt"/>
              </a:rPr>
              <a:t>Filing Memoranda at CRAB</a:t>
            </a:r>
          </a:p>
        </p:txBody>
      </p:sp>
      <p:sp>
        <p:nvSpPr>
          <p:cNvPr id="3" name="Content Placeholder 2">
            <a:extLst>
              <a:ext uri="{FF2B5EF4-FFF2-40B4-BE49-F238E27FC236}">
                <a16:creationId xmlns:a16="http://schemas.microsoft.com/office/drawing/2014/main" id="{BB539990-7A45-4070-BA3F-B2CE390C5166}"/>
              </a:ext>
            </a:extLst>
          </p:cNvPr>
          <p:cNvSpPr>
            <a:spLocks noGrp="1"/>
          </p:cNvSpPr>
          <p:nvPr>
            <p:ph idx="1"/>
          </p:nvPr>
        </p:nvSpPr>
        <p:spPr/>
        <p:txBody>
          <a:bodyPr>
            <a:normAutofit/>
          </a:bodyPr>
          <a:lstStyle/>
          <a:p>
            <a:r>
              <a:rPr lang="en-US" sz="4400" dirty="0"/>
              <a:t>Appellant must file memorandum of up to 20 pages</a:t>
            </a:r>
          </a:p>
          <a:p>
            <a:r>
              <a:rPr lang="en-US" sz="4400" dirty="0"/>
              <a:t>Include record cites by page or number</a:t>
            </a:r>
          </a:p>
          <a:p>
            <a:r>
              <a:rPr lang="en-US" sz="4400" dirty="0"/>
              <a:t>3 copies of memorandum</a:t>
            </a:r>
          </a:p>
          <a:p>
            <a:r>
              <a:rPr lang="en-US" sz="4400" dirty="0"/>
              <a:t>Appellant filings due 40 days from DALA decision</a:t>
            </a:r>
          </a:p>
        </p:txBody>
      </p:sp>
    </p:spTree>
    <p:extLst>
      <p:ext uri="{BB962C8B-B14F-4D97-AF65-F5344CB8AC3E}">
        <p14:creationId xmlns:p14="http://schemas.microsoft.com/office/powerpoint/2010/main" val="41087013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38C734-28DE-4783-8655-00F74F1BA45A}"/>
              </a:ext>
            </a:extLst>
          </p:cNvPr>
          <p:cNvSpPr>
            <a:spLocks noGrp="1"/>
          </p:cNvSpPr>
          <p:nvPr>
            <p:ph idx="4294967295"/>
          </p:nvPr>
        </p:nvSpPr>
        <p:spPr>
          <a:xfrm>
            <a:off x="1077238" y="1426464"/>
            <a:ext cx="10060154" cy="4956047"/>
          </a:xfrm>
        </p:spPr>
        <p:txBody>
          <a:bodyPr>
            <a:normAutofit/>
          </a:bodyPr>
          <a:lstStyle/>
          <a:p>
            <a:r>
              <a:rPr lang="en-US" sz="4400" dirty="0"/>
              <a:t>Appellee may file response memorandum 30 days after receipt of appellant filings</a:t>
            </a:r>
          </a:p>
          <a:p>
            <a:r>
              <a:rPr lang="en-US" sz="4400" dirty="0"/>
              <a:t>Enlargements of time may be sought in writing from CRAB Chair</a:t>
            </a:r>
          </a:p>
          <a:p>
            <a:r>
              <a:rPr lang="en-US" sz="4400" dirty="0"/>
              <a:t>Please provide a specific date for the requested enlargement</a:t>
            </a:r>
          </a:p>
          <a:p>
            <a:endParaRPr lang="en-US" dirty="0"/>
          </a:p>
        </p:txBody>
      </p:sp>
    </p:spTree>
    <p:extLst>
      <p:ext uri="{BB962C8B-B14F-4D97-AF65-F5344CB8AC3E}">
        <p14:creationId xmlns:p14="http://schemas.microsoft.com/office/powerpoint/2010/main" val="1986161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C2569-EBDF-4E26-A49C-4900DB17BCE2}"/>
              </a:ext>
            </a:extLst>
          </p:cNvPr>
          <p:cNvSpPr>
            <a:spLocks noGrp="1"/>
          </p:cNvSpPr>
          <p:nvPr>
            <p:ph type="title"/>
          </p:nvPr>
        </p:nvSpPr>
        <p:spPr>
          <a:xfrm>
            <a:off x="838200" y="365126"/>
            <a:ext cx="10515600" cy="624430"/>
          </a:xfrm>
        </p:spPr>
        <p:txBody>
          <a:bodyPr>
            <a:normAutofit fontScale="90000"/>
          </a:bodyPr>
          <a:lstStyle/>
          <a:p>
            <a:pPr algn="ctr"/>
            <a:r>
              <a:rPr lang="en-US" sz="5400" b="1" dirty="0">
                <a:latin typeface="+mn-lt"/>
              </a:rPr>
              <a:t>Special Situations</a:t>
            </a:r>
          </a:p>
        </p:txBody>
      </p:sp>
      <p:sp>
        <p:nvSpPr>
          <p:cNvPr id="3" name="Content Placeholder 2">
            <a:extLst>
              <a:ext uri="{FF2B5EF4-FFF2-40B4-BE49-F238E27FC236}">
                <a16:creationId xmlns:a16="http://schemas.microsoft.com/office/drawing/2014/main" id="{19E0DD13-BE97-445E-B89A-600DB49688F4}"/>
              </a:ext>
            </a:extLst>
          </p:cNvPr>
          <p:cNvSpPr>
            <a:spLocks noGrp="1"/>
          </p:cNvSpPr>
          <p:nvPr>
            <p:ph idx="1"/>
          </p:nvPr>
        </p:nvSpPr>
        <p:spPr>
          <a:xfrm>
            <a:off x="838200" y="1215024"/>
            <a:ext cx="10515600" cy="5511453"/>
          </a:xfrm>
        </p:spPr>
        <p:txBody>
          <a:bodyPr>
            <a:normAutofit fontScale="92500" lnSpcReduction="20000"/>
          </a:bodyPr>
          <a:lstStyle/>
          <a:p>
            <a:pPr marL="0" indent="0">
              <a:buNone/>
            </a:pPr>
            <a:r>
              <a:rPr lang="en-US" sz="4800" b="1" dirty="0"/>
              <a:t>Cross appeals</a:t>
            </a:r>
          </a:p>
          <a:p>
            <a:pPr marL="1371600" indent="-457200"/>
            <a:r>
              <a:rPr lang="en-US" sz="4800" dirty="0"/>
              <a:t>Parties should cooperate and file only 3 sets of exhibits</a:t>
            </a:r>
          </a:p>
          <a:p>
            <a:pPr marL="1371600" indent="-457200">
              <a:spcAft>
                <a:spcPts val="1200"/>
              </a:spcAft>
            </a:pPr>
            <a:r>
              <a:rPr lang="en-US" sz="4800" dirty="0"/>
              <a:t>Each party may file memorandum and, if wish, response memo</a:t>
            </a:r>
          </a:p>
          <a:p>
            <a:pPr marL="0" indent="0">
              <a:buNone/>
            </a:pPr>
            <a:r>
              <a:rPr lang="en-US" sz="4800" b="1" dirty="0"/>
              <a:t>Review ordered by CRAB</a:t>
            </a:r>
          </a:p>
          <a:p>
            <a:pPr marL="1371600" indent="-457200"/>
            <a:r>
              <a:rPr lang="en-US" sz="4800" dirty="0"/>
              <a:t>CRAB will request exhibits from DALA</a:t>
            </a:r>
          </a:p>
          <a:p>
            <a:pPr marL="1371600" indent="-457200"/>
            <a:r>
              <a:rPr lang="en-US" sz="4800" dirty="0"/>
              <a:t>Each party may file memorandum and, if wish, response memo</a:t>
            </a:r>
          </a:p>
          <a:p>
            <a:endParaRPr lang="en-US" dirty="0"/>
          </a:p>
        </p:txBody>
      </p:sp>
    </p:spTree>
    <p:extLst>
      <p:ext uri="{BB962C8B-B14F-4D97-AF65-F5344CB8AC3E}">
        <p14:creationId xmlns:p14="http://schemas.microsoft.com/office/powerpoint/2010/main" val="33829570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52AC3-A590-49CD-A064-9E529265489A}"/>
              </a:ext>
            </a:extLst>
          </p:cNvPr>
          <p:cNvSpPr>
            <a:spLocks noGrp="1"/>
          </p:cNvSpPr>
          <p:nvPr>
            <p:ph type="title"/>
          </p:nvPr>
        </p:nvSpPr>
        <p:spPr>
          <a:xfrm>
            <a:off x="838200" y="365126"/>
            <a:ext cx="10515600" cy="937582"/>
          </a:xfrm>
        </p:spPr>
        <p:txBody>
          <a:bodyPr>
            <a:normAutofit/>
          </a:bodyPr>
          <a:lstStyle/>
          <a:p>
            <a:pPr algn="ctr"/>
            <a:r>
              <a:rPr lang="en-US" sz="4800" b="1" dirty="0">
                <a:latin typeface="+mn-lt"/>
              </a:rPr>
              <a:t>CRAB Standard of Review</a:t>
            </a:r>
          </a:p>
        </p:txBody>
      </p:sp>
      <p:sp>
        <p:nvSpPr>
          <p:cNvPr id="3" name="Content Placeholder 2">
            <a:extLst>
              <a:ext uri="{FF2B5EF4-FFF2-40B4-BE49-F238E27FC236}">
                <a16:creationId xmlns:a16="http://schemas.microsoft.com/office/drawing/2014/main" id="{198239CA-28B5-48AC-8CAE-F263BE8AD353}"/>
              </a:ext>
            </a:extLst>
          </p:cNvPr>
          <p:cNvSpPr>
            <a:spLocks noGrp="1"/>
          </p:cNvSpPr>
          <p:nvPr>
            <p:ph idx="1"/>
          </p:nvPr>
        </p:nvSpPr>
        <p:spPr>
          <a:xfrm>
            <a:off x="613775" y="1615857"/>
            <a:ext cx="11060483" cy="4772417"/>
          </a:xfrm>
        </p:spPr>
        <p:txBody>
          <a:bodyPr>
            <a:noAutofit/>
          </a:bodyPr>
          <a:lstStyle/>
          <a:p>
            <a:pPr>
              <a:spcAft>
                <a:spcPts val="600"/>
              </a:spcAft>
            </a:pPr>
            <a:r>
              <a:rPr lang="en-US" sz="4400" dirty="0"/>
              <a:t>“Substantial deference”- DALA findings of fact based on live testimony</a:t>
            </a:r>
          </a:p>
          <a:p>
            <a:pPr>
              <a:spcAft>
                <a:spcPts val="600"/>
              </a:spcAft>
            </a:pPr>
            <a:r>
              <a:rPr lang="en-US" sz="4400" dirty="0"/>
              <a:t>CRAB must explain if such finding not accepted</a:t>
            </a:r>
          </a:p>
          <a:p>
            <a:pPr>
              <a:spcAft>
                <a:spcPts val="600"/>
              </a:spcAft>
            </a:pPr>
            <a:r>
              <a:rPr lang="en-US" sz="4400" dirty="0"/>
              <a:t>“Some deference” - DALA findings based on written record</a:t>
            </a:r>
          </a:p>
          <a:p>
            <a:pPr>
              <a:spcAft>
                <a:spcPts val="600"/>
              </a:spcAft>
            </a:pPr>
            <a:r>
              <a:rPr lang="en-US" sz="4400" dirty="0"/>
              <a:t>Legal issues decided de novo</a:t>
            </a:r>
          </a:p>
          <a:p>
            <a:pPr marL="0" indent="0">
              <a:buNone/>
            </a:pPr>
            <a:endParaRPr lang="en-US" sz="3600" dirty="0"/>
          </a:p>
        </p:txBody>
      </p:sp>
    </p:spTree>
    <p:extLst>
      <p:ext uri="{BB962C8B-B14F-4D97-AF65-F5344CB8AC3E}">
        <p14:creationId xmlns:p14="http://schemas.microsoft.com/office/powerpoint/2010/main" val="38853836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C2569-EBDF-4E26-A49C-4900DB17BCE2}"/>
              </a:ext>
            </a:extLst>
          </p:cNvPr>
          <p:cNvSpPr>
            <a:spLocks noGrp="1"/>
          </p:cNvSpPr>
          <p:nvPr>
            <p:ph type="title"/>
          </p:nvPr>
        </p:nvSpPr>
        <p:spPr>
          <a:xfrm>
            <a:off x="425885" y="365126"/>
            <a:ext cx="11047956" cy="900003"/>
          </a:xfrm>
        </p:spPr>
        <p:txBody>
          <a:bodyPr>
            <a:normAutofit fontScale="90000"/>
          </a:bodyPr>
          <a:lstStyle/>
          <a:p>
            <a:pPr algn="ctr"/>
            <a:r>
              <a:rPr lang="en-US" sz="5400" b="1" dirty="0">
                <a:latin typeface="+mn-lt"/>
              </a:rPr>
              <a:t>Appeal to Superior Court, G.L. c. 30A, § 14</a:t>
            </a:r>
          </a:p>
        </p:txBody>
      </p:sp>
      <p:sp>
        <p:nvSpPr>
          <p:cNvPr id="3" name="Content Placeholder 2">
            <a:extLst>
              <a:ext uri="{FF2B5EF4-FFF2-40B4-BE49-F238E27FC236}">
                <a16:creationId xmlns:a16="http://schemas.microsoft.com/office/drawing/2014/main" id="{19E0DD13-BE97-445E-B89A-600DB49688F4}"/>
              </a:ext>
            </a:extLst>
          </p:cNvPr>
          <p:cNvSpPr>
            <a:spLocks noGrp="1"/>
          </p:cNvSpPr>
          <p:nvPr>
            <p:ph idx="1"/>
          </p:nvPr>
        </p:nvSpPr>
        <p:spPr>
          <a:xfrm>
            <a:off x="1215024" y="1427967"/>
            <a:ext cx="10045875" cy="5430033"/>
          </a:xfrm>
        </p:spPr>
        <p:txBody>
          <a:bodyPr>
            <a:normAutofit lnSpcReduction="10000"/>
          </a:bodyPr>
          <a:lstStyle/>
          <a:p>
            <a:r>
              <a:rPr lang="en-US" sz="4200" dirty="0"/>
              <a:t>Final decisions of CRAB</a:t>
            </a:r>
          </a:p>
          <a:p>
            <a:r>
              <a:rPr lang="en-US" sz="4200" dirty="0"/>
              <a:t>Civil action filed within 30 days of receipt of CRAB decision</a:t>
            </a:r>
          </a:p>
          <a:p>
            <a:r>
              <a:rPr lang="en-US" sz="4200" dirty="0"/>
              <a:t>30 days jurisdictional unless Superior Court judge allows an extension BEFORE the 30-day period expires</a:t>
            </a:r>
          </a:p>
          <a:p>
            <a:r>
              <a:rPr lang="en-US" sz="4200" dirty="0"/>
              <a:t>Unlike appeals to DALA and CRAB, a motion for reconsideration filed within 30 days tolls (stops) running of 30 day period</a:t>
            </a:r>
            <a:endParaRPr lang="en-US" dirty="0"/>
          </a:p>
          <a:p>
            <a:endParaRPr lang="en-US" dirty="0"/>
          </a:p>
          <a:p>
            <a:endParaRPr lang="en-US" dirty="0"/>
          </a:p>
        </p:txBody>
      </p:sp>
    </p:spTree>
    <p:extLst>
      <p:ext uri="{BB962C8B-B14F-4D97-AF65-F5344CB8AC3E}">
        <p14:creationId xmlns:p14="http://schemas.microsoft.com/office/powerpoint/2010/main" val="28914148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C2569-EBDF-4E26-A49C-4900DB17BCE2}"/>
              </a:ext>
            </a:extLst>
          </p:cNvPr>
          <p:cNvSpPr>
            <a:spLocks noGrp="1"/>
          </p:cNvSpPr>
          <p:nvPr>
            <p:ph type="title"/>
          </p:nvPr>
        </p:nvSpPr>
        <p:spPr>
          <a:xfrm>
            <a:off x="838200" y="365126"/>
            <a:ext cx="10515600" cy="1163050"/>
          </a:xfrm>
        </p:spPr>
        <p:txBody>
          <a:bodyPr>
            <a:normAutofit/>
          </a:bodyPr>
          <a:lstStyle/>
          <a:p>
            <a:r>
              <a:rPr lang="en-US" sz="5400" b="1" dirty="0">
                <a:latin typeface="+mn-lt"/>
              </a:rPr>
              <a:t>Superior Court Standard of Review</a:t>
            </a:r>
          </a:p>
        </p:txBody>
      </p:sp>
      <p:sp>
        <p:nvSpPr>
          <p:cNvPr id="3" name="Content Placeholder 2">
            <a:extLst>
              <a:ext uri="{FF2B5EF4-FFF2-40B4-BE49-F238E27FC236}">
                <a16:creationId xmlns:a16="http://schemas.microsoft.com/office/drawing/2014/main" id="{19E0DD13-BE97-445E-B89A-600DB49688F4}"/>
              </a:ext>
            </a:extLst>
          </p:cNvPr>
          <p:cNvSpPr>
            <a:spLocks noGrp="1"/>
          </p:cNvSpPr>
          <p:nvPr>
            <p:ph idx="1"/>
          </p:nvPr>
        </p:nvSpPr>
        <p:spPr>
          <a:xfrm>
            <a:off x="838199" y="1528176"/>
            <a:ext cx="10723323" cy="5329823"/>
          </a:xfrm>
        </p:spPr>
        <p:txBody>
          <a:bodyPr>
            <a:normAutofit/>
          </a:bodyPr>
          <a:lstStyle/>
          <a:p>
            <a:pPr marL="0" indent="0">
              <a:spcBef>
                <a:spcPts val="0"/>
              </a:spcBef>
              <a:buNone/>
            </a:pPr>
            <a:r>
              <a:rPr lang="en-US" sz="4400" dirty="0"/>
              <a:t>Administrative appeals – deferential standard</a:t>
            </a:r>
          </a:p>
          <a:p>
            <a:pPr marL="0" indent="0">
              <a:spcBef>
                <a:spcPts val="0"/>
              </a:spcBef>
              <a:buNone/>
            </a:pPr>
            <a:r>
              <a:rPr lang="en-US" sz="4400" dirty="0"/>
              <a:t>Review on administrative record only:</a:t>
            </a:r>
          </a:p>
          <a:p>
            <a:pPr marL="1257300" lvl="1" indent="-571500">
              <a:spcBef>
                <a:spcPts val="0"/>
              </a:spcBef>
            </a:pPr>
            <a:r>
              <a:rPr lang="en-US" sz="4400" dirty="0"/>
              <a:t>Arbitrary, capricious, abuse of discretion, or unlawful</a:t>
            </a:r>
          </a:p>
          <a:p>
            <a:pPr marL="1257300" lvl="1" indent="-571500">
              <a:spcBef>
                <a:spcPts val="0"/>
              </a:spcBef>
            </a:pPr>
            <a:r>
              <a:rPr lang="en-US" sz="4400" dirty="0"/>
              <a:t>Unconstitutional</a:t>
            </a:r>
          </a:p>
          <a:p>
            <a:pPr marL="1257300" lvl="1" indent="-571500">
              <a:spcBef>
                <a:spcPts val="0"/>
              </a:spcBef>
            </a:pPr>
            <a:r>
              <a:rPr lang="en-US" sz="4400" dirty="0"/>
              <a:t>Legal, jurisdictional, procedural errors</a:t>
            </a:r>
          </a:p>
          <a:p>
            <a:pPr marL="1257300" lvl="1" indent="-571500">
              <a:spcBef>
                <a:spcPts val="0"/>
              </a:spcBef>
            </a:pPr>
            <a:r>
              <a:rPr lang="en-US" sz="4400" dirty="0"/>
              <a:t>Not based on substantial evidence or unwarranted by findings</a:t>
            </a:r>
          </a:p>
          <a:p>
            <a:pPr lvl="1">
              <a:buFont typeface="Courier New" panose="02070309020205020404" pitchFamily="49" charset="0"/>
              <a:buChar char="o"/>
            </a:pPr>
            <a:endParaRPr lang="en-US" dirty="0"/>
          </a:p>
        </p:txBody>
      </p:sp>
    </p:spTree>
    <p:extLst>
      <p:ext uri="{BB962C8B-B14F-4D97-AF65-F5344CB8AC3E}">
        <p14:creationId xmlns:p14="http://schemas.microsoft.com/office/powerpoint/2010/main" val="16843132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C2569-EBDF-4E26-A49C-4900DB17BCE2}"/>
              </a:ext>
            </a:extLst>
          </p:cNvPr>
          <p:cNvSpPr>
            <a:spLocks noGrp="1"/>
          </p:cNvSpPr>
          <p:nvPr>
            <p:ph type="title"/>
          </p:nvPr>
        </p:nvSpPr>
        <p:spPr>
          <a:xfrm>
            <a:off x="838200" y="365126"/>
            <a:ext cx="10515600" cy="1087894"/>
          </a:xfrm>
        </p:spPr>
        <p:txBody>
          <a:bodyPr>
            <a:normAutofit/>
          </a:bodyPr>
          <a:lstStyle/>
          <a:p>
            <a:pPr algn="ctr"/>
            <a:r>
              <a:rPr lang="en-US" sz="5400" b="1" dirty="0">
                <a:latin typeface="+mn-lt"/>
              </a:rPr>
              <a:t>Appeal to Appeals Court</a:t>
            </a:r>
          </a:p>
        </p:txBody>
      </p:sp>
      <p:sp>
        <p:nvSpPr>
          <p:cNvPr id="3" name="Content Placeholder 2">
            <a:extLst>
              <a:ext uri="{FF2B5EF4-FFF2-40B4-BE49-F238E27FC236}">
                <a16:creationId xmlns:a16="http://schemas.microsoft.com/office/drawing/2014/main" id="{19E0DD13-BE97-445E-B89A-600DB49688F4}"/>
              </a:ext>
            </a:extLst>
          </p:cNvPr>
          <p:cNvSpPr>
            <a:spLocks noGrp="1"/>
          </p:cNvSpPr>
          <p:nvPr>
            <p:ph idx="1"/>
          </p:nvPr>
        </p:nvSpPr>
        <p:spPr>
          <a:xfrm>
            <a:off x="838200" y="1841326"/>
            <a:ext cx="10515600" cy="4651548"/>
          </a:xfrm>
        </p:spPr>
        <p:txBody>
          <a:bodyPr>
            <a:noAutofit/>
          </a:bodyPr>
          <a:lstStyle/>
          <a:p>
            <a:pPr>
              <a:spcBef>
                <a:spcPts val="0"/>
              </a:spcBef>
              <a:spcAft>
                <a:spcPts val="600"/>
              </a:spcAft>
            </a:pPr>
            <a:r>
              <a:rPr lang="en-US" sz="4400" dirty="0"/>
              <a:t>60 days from date of Superior Court judgment</a:t>
            </a:r>
          </a:p>
          <a:p>
            <a:pPr>
              <a:spcBef>
                <a:spcPts val="0"/>
              </a:spcBef>
              <a:spcAft>
                <a:spcPts val="600"/>
              </a:spcAft>
            </a:pPr>
            <a:r>
              <a:rPr lang="en-US" sz="4400" dirty="0"/>
              <a:t>Notice of appeal filed in Superior Court, then clerk assembles record and case is “entered” in Appeals Court</a:t>
            </a:r>
          </a:p>
          <a:p>
            <a:pPr>
              <a:spcBef>
                <a:spcPts val="0"/>
              </a:spcBef>
              <a:spcAft>
                <a:spcPts val="600"/>
              </a:spcAft>
            </a:pPr>
            <a:r>
              <a:rPr lang="en-US" sz="4400" dirty="0"/>
              <a:t>Same deferential standard of review</a:t>
            </a:r>
          </a:p>
        </p:txBody>
      </p:sp>
    </p:spTree>
    <p:extLst>
      <p:ext uri="{BB962C8B-B14F-4D97-AF65-F5344CB8AC3E}">
        <p14:creationId xmlns:p14="http://schemas.microsoft.com/office/powerpoint/2010/main" val="22477763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C2569-EBDF-4E26-A49C-4900DB17BCE2}"/>
              </a:ext>
            </a:extLst>
          </p:cNvPr>
          <p:cNvSpPr>
            <a:spLocks noGrp="1"/>
          </p:cNvSpPr>
          <p:nvPr>
            <p:ph type="title"/>
          </p:nvPr>
        </p:nvSpPr>
        <p:spPr>
          <a:xfrm>
            <a:off x="838200" y="365125"/>
            <a:ext cx="10515600" cy="749691"/>
          </a:xfrm>
        </p:spPr>
        <p:txBody>
          <a:bodyPr>
            <a:normAutofit fontScale="90000"/>
          </a:bodyPr>
          <a:lstStyle/>
          <a:p>
            <a:pPr algn="ctr"/>
            <a:r>
              <a:rPr lang="en-US" sz="5400" b="1" dirty="0">
                <a:latin typeface="+mn-lt"/>
              </a:rPr>
              <a:t>Appeal to Supreme Judicial Court</a:t>
            </a:r>
          </a:p>
        </p:txBody>
      </p:sp>
      <p:sp>
        <p:nvSpPr>
          <p:cNvPr id="3" name="Content Placeholder 2">
            <a:extLst>
              <a:ext uri="{FF2B5EF4-FFF2-40B4-BE49-F238E27FC236}">
                <a16:creationId xmlns:a16="http://schemas.microsoft.com/office/drawing/2014/main" id="{19E0DD13-BE97-445E-B89A-600DB49688F4}"/>
              </a:ext>
            </a:extLst>
          </p:cNvPr>
          <p:cNvSpPr>
            <a:spLocks noGrp="1"/>
          </p:cNvSpPr>
          <p:nvPr>
            <p:ph idx="1"/>
          </p:nvPr>
        </p:nvSpPr>
        <p:spPr>
          <a:xfrm>
            <a:off x="838200" y="1340285"/>
            <a:ext cx="10515600" cy="5649237"/>
          </a:xfrm>
        </p:spPr>
        <p:txBody>
          <a:bodyPr>
            <a:normAutofit lnSpcReduction="10000"/>
          </a:bodyPr>
          <a:lstStyle/>
          <a:p>
            <a:r>
              <a:rPr lang="en-US" sz="4400" dirty="0"/>
              <a:t>Appeals Court decision final when “rescript” (official notice) sent to the Superior Court</a:t>
            </a:r>
          </a:p>
          <a:p>
            <a:r>
              <a:rPr lang="en-US" sz="4400" dirty="0"/>
              <a:t>Rescript issues 20 days after Appeals Court decision</a:t>
            </a:r>
          </a:p>
          <a:p>
            <a:r>
              <a:rPr lang="en-US" sz="4400" dirty="0"/>
              <a:t>Request for further appellate review in Supreme Judicial Court must be filed sooner than 20 days after Appeals Court decision</a:t>
            </a:r>
          </a:p>
          <a:p>
            <a:r>
              <a:rPr lang="en-US" sz="4400" dirty="0"/>
              <a:t>SJC decides whether to accept a case for further appellate review</a:t>
            </a:r>
          </a:p>
          <a:p>
            <a:endParaRPr lang="en-US" dirty="0"/>
          </a:p>
        </p:txBody>
      </p:sp>
    </p:spTree>
    <p:extLst>
      <p:ext uri="{BB962C8B-B14F-4D97-AF65-F5344CB8AC3E}">
        <p14:creationId xmlns:p14="http://schemas.microsoft.com/office/powerpoint/2010/main" val="3218838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07767-B736-41B6-8D1B-ED74948BE1F0}"/>
              </a:ext>
            </a:extLst>
          </p:cNvPr>
          <p:cNvSpPr>
            <a:spLocks noGrp="1"/>
          </p:cNvSpPr>
          <p:nvPr>
            <p:ph type="title"/>
          </p:nvPr>
        </p:nvSpPr>
        <p:spPr>
          <a:ln>
            <a:noFill/>
          </a:ln>
        </p:spPr>
        <p:txBody>
          <a:bodyPr>
            <a:normAutofit fontScale="90000"/>
          </a:bodyPr>
          <a:lstStyle/>
          <a:p>
            <a:pPr algn="ctr"/>
            <a:r>
              <a:rPr lang="en-US" sz="6000" b="1" dirty="0">
                <a:latin typeface="+mn-lt"/>
              </a:rPr>
              <a:t>Appeal Basics</a:t>
            </a:r>
            <a:br>
              <a:rPr lang="en-US" sz="6000" b="1" dirty="0">
                <a:latin typeface="+mn-lt"/>
              </a:rPr>
            </a:br>
            <a:r>
              <a:rPr lang="en-US" sz="6000" b="1" dirty="0">
                <a:latin typeface="+mn-lt"/>
              </a:rPr>
              <a:t>G.L. c. 32, sec. 16(4)</a:t>
            </a:r>
          </a:p>
        </p:txBody>
      </p:sp>
      <p:sp>
        <p:nvSpPr>
          <p:cNvPr id="3" name="Content Placeholder 2">
            <a:extLst>
              <a:ext uri="{FF2B5EF4-FFF2-40B4-BE49-F238E27FC236}">
                <a16:creationId xmlns:a16="http://schemas.microsoft.com/office/drawing/2014/main" id="{280F240B-ED18-4BAD-9F11-42CA93A8B6EF}"/>
              </a:ext>
            </a:extLst>
          </p:cNvPr>
          <p:cNvSpPr>
            <a:spLocks noGrp="1"/>
          </p:cNvSpPr>
          <p:nvPr>
            <p:ph idx="1"/>
          </p:nvPr>
        </p:nvSpPr>
        <p:spPr>
          <a:xfrm>
            <a:off x="838200" y="2304789"/>
            <a:ext cx="10515600" cy="3872173"/>
          </a:xfrm>
        </p:spPr>
        <p:txBody>
          <a:bodyPr>
            <a:normAutofit lnSpcReduction="10000"/>
          </a:bodyPr>
          <a:lstStyle/>
          <a:p>
            <a:pPr marL="0" indent="0">
              <a:lnSpc>
                <a:spcPct val="100000"/>
              </a:lnSpc>
              <a:spcAft>
                <a:spcPts val="1200"/>
              </a:spcAft>
              <a:buNone/>
            </a:pPr>
            <a:r>
              <a:rPr lang="en-US" sz="4400" dirty="0"/>
              <a:t>Appeal may be taken to the Division of Administrative Law Appeals (DALA):</a:t>
            </a:r>
          </a:p>
          <a:p>
            <a:pPr marL="914400" lvl="1">
              <a:spcBef>
                <a:spcPts val="0"/>
              </a:spcBef>
            </a:pPr>
            <a:r>
              <a:rPr lang="en-US" sz="4400" dirty="0"/>
              <a:t>By “aggrieved person”</a:t>
            </a:r>
          </a:p>
          <a:p>
            <a:pPr marL="914400" lvl="1">
              <a:spcBef>
                <a:spcPts val="1200"/>
              </a:spcBef>
            </a:pPr>
            <a:r>
              <a:rPr lang="en-US" sz="4400" dirty="0"/>
              <a:t>From decisions by retirement boards or PERAC (Public Employee Retirement Administration Commission)</a:t>
            </a:r>
          </a:p>
        </p:txBody>
      </p:sp>
    </p:spTree>
    <p:extLst>
      <p:ext uri="{BB962C8B-B14F-4D97-AF65-F5344CB8AC3E}">
        <p14:creationId xmlns:p14="http://schemas.microsoft.com/office/powerpoint/2010/main" val="14196719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C2569-EBDF-4E26-A49C-4900DB17BCE2}"/>
              </a:ext>
            </a:extLst>
          </p:cNvPr>
          <p:cNvSpPr>
            <a:spLocks noGrp="1"/>
          </p:cNvSpPr>
          <p:nvPr>
            <p:ph type="title"/>
          </p:nvPr>
        </p:nvSpPr>
        <p:spPr>
          <a:xfrm>
            <a:off x="475989" y="365125"/>
            <a:ext cx="11085534" cy="1325563"/>
          </a:xfrm>
        </p:spPr>
        <p:txBody>
          <a:bodyPr>
            <a:noAutofit/>
          </a:bodyPr>
          <a:lstStyle/>
          <a:p>
            <a:pPr algn="ctr"/>
            <a:r>
              <a:rPr lang="en-US" sz="5000" b="1" dirty="0">
                <a:latin typeface="+mn-lt"/>
              </a:rPr>
              <a:t>Appeal to United States Supreme Court</a:t>
            </a:r>
          </a:p>
        </p:txBody>
      </p:sp>
      <p:sp>
        <p:nvSpPr>
          <p:cNvPr id="3" name="Content Placeholder 2">
            <a:extLst>
              <a:ext uri="{FF2B5EF4-FFF2-40B4-BE49-F238E27FC236}">
                <a16:creationId xmlns:a16="http://schemas.microsoft.com/office/drawing/2014/main" id="{19E0DD13-BE97-445E-B89A-600DB49688F4}"/>
              </a:ext>
            </a:extLst>
          </p:cNvPr>
          <p:cNvSpPr>
            <a:spLocks noGrp="1"/>
          </p:cNvSpPr>
          <p:nvPr>
            <p:ph idx="1"/>
          </p:nvPr>
        </p:nvSpPr>
        <p:spPr>
          <a:xfrm>
            <a:off x="838200" y="2041742"/>
            <a:ext cx="10515600" cy="4816258"/>
          </a:xfrm>
        </p:spPr>
        <p:txBody>
          <a:bodyPr>
            <a:normAutofit fontScale="77500" lnSpcReduction="20000"/>
          </a:bodyPr>
          <a:lstStyle/>
          <a:p>
            <a:pPr>
              <a:spcAft>
                <a:spcPts val="600"/>
              </a:spcAft>
            </a:pPr>
            <a:r>
              <a:rPr lang="en-US" sz="5700" dirty="0"/>
              <a:t>Highly unlikely that Supreme Court would take case</a:t>
            </a:r>
          </a:p>
          <a:p>
            <a:pPr>
              <a:spcAft>
                <a:spcPts val="600"/>
              </a:spcAft>
            </a:pPr>
            <a:r>
              <a:rPr lang="en-US" sz="5700" dirty="0"/>
              <a:t>Supreme Ct has jurisdiction if SJC upholds a state statute in the face of a Federal constitutional challenge (28 USC § 1257)</a:t>
            </a:r>
          </a:p>
          <a:p>
            <a:pPr>
              <a:spcAft>
                <a:spcPts val="600"/>
              </a:spcAft>
            </a:pPr>
            <a:r>
              <a:rPr lang="en-US" sz="5700" dirty="0"/>
              <a:t>Party has 90 days from entry of judgment in SJC to file petition for writ of certiorari in Supreme Court</a:t>
            </a:r>
          </a:p>
          <a:p>
            <a:endParaRPr lang="en-US" dirty="0"/>
          </a:p>
        </p:txBody>
      </p:sp>
    </p:spTree>
    <p:extLst>
      <p:ext uri="{BB962C8B-B14F-4D97-AF65-F5344CB8AC3E}">
        <p14:creationId xmlns:p14="http://schemas.microsoft.com/office/powerpoint/2010/main" val="1349921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C25E27-2404-465B-8FD8-B0E24A8038EA}"/>
              </a:ext>
            </a:extLst>
          </p:cNvPr>
          <p:cNvSpPr>
            <a:spLocks noGrp="1"/>
          </p:cNvSpPr>
          <p:nvPr>
            <p:ph idx="4294967295"/>
          </p:nvPr>
        </p:nvSpPr>
        <p:spPr>
          <a:xfrm>
            <a:off x="926925" y="1139868"/>
            <a:ext cx="9795354" cy="5099725"/>
          </a:xfrm>
        </p:spPr>
        <p:txBody>
          <a:bodyPr>
            <a:normAutofit/>
          </a:bodyPr>
          <a:lstStyle/>
          <a:p>
            <a:pPr marL="0" indent="0">
              <a:spcAft>
                <a:spcPts val="1200"/>
              </a:spcAft>
              <a:buNone/>
            </a:pPr>
            <a:r>
              <a:rPr lang="en-US" sz="4800" b="1" dirty="0"/>
              <a:t>Excludes appeals from:</a:t>
            </a:r>
          </a:p>
          <a:p>
            <a:pPr lvl="2">
              <a:spcAft>
                <a:spcPts val="1200"/>
              </a:spcAft>
            </a:pPr>
            <a:r>
              <a:rPr lang="en-US" sz="4400" dirty="0"/>
              <a:t>Involuntary retirement orders under G.L. c. 32, § 16(1)</a:t>
            </a:r>
          </a:p>
          <a:p>
            <a:pPr lvl="2">
              <a:spcAft>
                <a:spcPts val="1200"/>
              </a:spcAft>
            </a:pPr>
            <a:r>
              <a:rPr lang="en-US" sz="4400" dirty="0"/>
              <a:t>Orders forfeiting retirement benefits under G.L. c. 32, § 15</a:t>
            </a:r>
          </a:p>
          <a:p>
            <a:pPr marL="0" lvl="2" indent="0">
              <a:spcAft>
                <a:spcPts val="1200"/>
              </a:spcAft>
              <a:buNone/>
            </a:pPr>
            <a:r>
              <a:rPr lang="en-US" sz="4400" dirty="0"/>
              <a:t>These appeals go directly to District Court</a:t>
            </a:r>
          </a:p>
          <a:p>
            <a:endParaRPr lang="en-US" dirty="0"/>
          </a:p>
          <a:p>
            <a:pPr marL="0" indent="0">
              <a:buNone/>
            </a:pPr>
            <a:endParaRPr lang="en-US" dirty="0"/>
          </a:p>
        </p:txBody>
      </p:sp>
    </p:spTree>
    <p:extLst>
      <p:ext uri="{BB962C8B-B14F-4D97-AF65-F5344CB8AC3E}">
        <p14:creationId xmlns:p14="http://schemas.microsoft.com/office/powerpoint/2010/main" val="3969052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F9746-91C8-4604-9E5D-E444AF680170}"/>
              </a:ext>
            </a:extLst>
          </p:cNvPr>
          <p:cNvSpPr>
            <a:spLocks noGrp="1"/>
          </p:cNvSpPr>
          <p:nvPr>
            <p:ph type="title"/>
          </p:nvPr>
        </p:nvSpPr>
        <p:spPr/>
        <p:txBody>
          <a:bodyPr>
            <a:normAutofit/>
          </a:bodyPr>
          <a:lstStyle/>
          <a:p>
            <a:pPr algn="ctr"/>
            <a:r>
              <a:rPr lang="en-US" sz="5400" b="1" dirty="0">
                <a:latin typeface="+mn-lt"/>
              </a:rPr>
              <a:t>Timing is Jurisdictional</a:t>
            </a:r>
          </a:p>
        </p:txBody>
      </p:sp>
      <p:sp>
        <p:nvSpPr>
          <p:cNvPr id="3" name="Content Placeholder 2">
            <a:extLst>
              <a:ext uri="{FF2B5EF4-FFF2-40B4-BE49-F238E27FC236}">
                <a16:creationId xmlns:a16="http://schemas.microsoft.com/office/drawing/2014/main" id="{9660987E-384F-444D-B696-D6B6CD5ECDB3}"/>
              </a:ext>
            </a:extLst>
          </p:cNvPr>
          <p:cNvSpPr>
            <a:spLocks noGrp="1"/>
          </p:cNvSpPr>
          <p:nvPr>
            <p:ph idx="1"/>
          </p:nvPr>
        </p:nvSpPr>
        <p:spPr/>
        <p:txBody>
          <a:bodyPr>
            <a:normAutofit/>
          </a:bodyPr>
          <a:lstStyle/>
          <a:p>
            <a:r>
              <a:rPr lang="en-US" sz="4400" dirty="0"/>
              <a:t>Appellant has 15 days from receipt of retirement board or PERAC decision to appeal</a:t>
            </a:r>
          </a:p>
          <a:p>
            <a:r>
              <a:rPr lang="en-US" sz="4400" dirty="0"/>
              <a:t>If no decision is rendered one month after a written request, the appellant then has 15 days to appeal from the failure to act</a:t>
            </a:r>
          </a:p>
        </p:txBody>
      </p:sp>
    </p:spTree>
    <p:extLst>
      <p:ext uri="{BB962C8B-B14F-4D97-AF65-F5344CB8AC3E}">
        <p14:creationId xmlns:p14="http://schemas.microsoft.com/office/powerpoint/2010/main" val="1296867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57034A-62E0-4516-9A86-1E9F4063C482}"/>
              </a:ext>
            </a:extLst>
          </p:cNvPr>
          <p:cNvSpPr>
            <a:spLocks noGrp="1"/>
          </p:cNvSpPr>
          <p:nvPr>
            <p:ph idx="4294967295"/>
          </p:nvPr>
        </p:nvSpPr>
        <p:spPr>
          <a:xfrm>
            <a:off x="989555" y="977030"/>
            <a:ext cx="10409129" cy="5199933"/>
          </a:xfrm>
        </p:spPr>
        <p:txBody>
          <a:bodyPr>
            <a:normAutofit lnSpcReduction="10000"/>
          </a:bodyPr>
          <a:lstStyle/>
          <a:p>
            <a:r>
              <a:rPr lang="en-US" sz="4400" dirty="0"/>
              <a:t>Retirement board must provide appeal rights</a:t>
            </a:r>
          </a:p>
          <a:p>
            <a:r>
              <a:rPr lang="en-US" sz="4400" dirty="0"/>
              <a:t>If no appeal rights given, decision not considered final</a:t>
            </a:r>
          </a:p>
          <a:p>
            <a:r>
              <a:rPr lang="en-US" sz="4400" dirty="0"/>
              <a:t>Time limits strictly enforced and jurisdictional -- late appeals must be dismissed</a:t>
            </a:r>
          </a:p>
          <a:p>
            <a:r>
              <a:rPr lang="en-US" sz="4400" b="1" i="1" dirty="0"/>
              <a:t>Motion to reconsider does NOT toll 15 days</a:t>
            </a:r>
          </a:p>
          <a:p>
            <a:endParaRPr lang="en-US" dirty="0"/>
          </a:p>
        </p:txBody>
      </p:sp>
    </p:spTree>
    <p:extLst>
      <p:ext uri="{BB962C8B-B14F-4D97-AF65-F5344CB8AC3E}">
        <p14:creationId xmlns:p14="http://schemas.microsoft.com/office/powerpoint/2010/main" val="2930561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40832-43B6-4816-989B-A4593F9CA626}"/>
              </a:ext>
            </a:extLst>
          </p:cNvPr>
          <p:cNvSpPr>
            <a:spLocks noGrp="1"/>
          </p:cNvSpPr>
          <p:nvPr>
            <p:ph type="title"/>
          </p:nvPr>
        </p:nvSpPr>
        <p:spPr/>
        <p:txBody>
          <a:bodyPr>
            <a:normAutofit/>
          </a:bodyPr>
          <a:lstStyle/>
          <a:p>
            <a:pPr algn="ctr"/>
            <a:r>
              <a:rPr lang="en-US" sz="5400" b="1" dirty="0">
                <a:latin typeface="+mn-lt"/>
              </a:rPr>
              <a:t>DALA Basics</a:t>
            </a:r>
          </a:p>
        </p:txBody>
      </p:sp>
      <p:sp>
        <p:nvSpPr>
          <p:cNvPr id="3" name="Content Placeholder 2">
            <a:extLst>
              <a:ext uri="{FF2B5EF4-FFF2-40B4-BE49-F238E27FC236}">
                <a16:creationId xmlns:a16="http://schemas.microsoft.com/office/drawing/2014/main" id="{62FA236A-6314-47E5-8838-F95BD357992A}"/>
              </a:ext>
            </a:extLst>
          </p:cNvPr>
          <p:cNvSpPr>
            <a:spLocks noGrp="1"/>
          </p:cNvSpPr>
          <p:nvPr>
            <p:ph idx="1"/>
          </p:nvPr>
        </p:nvSpPr>
        <p:spPr>
          <a:xfrm>
            <a:off x="676405" y="1690689"/>
            <a:ext cx="10947749" cy="4497170"/>
          </a:xfrm>
        </p:spPr>
        <p:txBody>
          <a:bodyPr>
            <a:normAutofit fontScale="92500" lnSpcReduction="20000"/>
          </a:bodyPr>
          <a:lstStyle/>
          <a:p>
            <a:r>
              <a:rPr lang="en-US" sz="4800" dirty="0"/>
              <a:t>DALA hearing is de novo – RB findings not binding</a:t>
            </a:r>
          </a:p>
          <a:p>
            <a:r>
              <a:rPr lang="en-US" sz="4800" dirty="0"/>
              <a:t>Magistrate may dismiss for failure to state a claim</a:t>
            </a:r>
          </a:p>
          <a:p>
            <a:r>
              <a:rPr lang="en-US" sz="4800" dirty="0"/>
              <a:t>Case may be decided on summary disposition if:</a:t>
            </a:r>
          </a:p>
          <a:p>
            <a:pPr marL="914400" lvl="2" indent="0">
              <a:buNone/>
            </a:pPr>
            <a:r>
              <a:rPr lang="en-US" sz="4800" dirty="0"/>
              <a:t>-- no material facts in dispute, and</a:t>
            </a:r>
          </a:p>
          <a:p>
            <a:pPr marL="914400" lvl="2" indent="0">
              <a:buNone/>
            </a:pPr>
            <a:r>
              <a:rPr lang="en-US" sz="4800" dirty="0"/>
              <a:t>-- one party prevails as a matter of law</a:t>
            </a:r>
          </a:p>
          <a:p>
            <a:pPr marL="342900" lvl="2" indent="-342900"/>
            <a:endParaRPr lang="en-US" sz="4400" dirty="0"/>
          </a:p>
          <a:p>
            <a:pPr lvl="1"/>
            <a:endParaRPr lang="en-US" dirty="0"/>
          </a:p>
          <a:p>
            <a:endParaRPr lang="en-US" dirty="0"/>
          </a:p>
          <a:p>
            <a:endParaRPr lang="en-US" dirty="0"/>
          </a:p>
        </p:txBody>
      </p:sp>
    </p:spTree>
    <p:extLst>
      <p:ext uri="{BB962C8B-B14F-4D97-AF65-F5344CB8AC3E}">
        <p14:creationId xmlns:p14="http://schemas.microsoft.com/office/powerpoint/2010/main" val="449012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41D06-C99A-4C58-AC7C-806AC32EEFBC}"/>
              </a:ext>
            </a:extLst>
          </p:cNvPr>
          <p:cNvSpPr>
            <a:spLocks noGrp="1"/>
          </p:cNvSpPr>
          <p:nvPr>
            <p:ph type="title"/>
          </p:nvPr>
        </p:nvSpPr>
        <p:spPr>
          <a:xfrm>
            <a:off x="838200" y="365126"/>
            <a:ext cx="10515600" cy="1050315"/>
          </a:xfrm>
        </p:spPr>
        <p:txBody>
          <a:bodyPr>
            <a:noAutofit/>
          </a:bodyPr>
          <a:lstStyle/>
          <a:p>
            <a:pPr algn="ctr"/>
            <a:r>
              <a:rPr lang="en-US" sz="6000" b="1" dirty="0">
                <a:latin typeface="+mn-lt"/>
              </a:rPr>
              <a:t>Tips from DALA</a:t>
            </a:r>
          </a:p>
        </p:txBody>
      </p:sp>
      <p:sp>
        <p:nvSpPr>
          <p:cNvPr id="3" name="Content Placeholder 2">
            <a:extLst>
              <a:ext uri="{FF2B5EF4-FFF2-40B4-BE49-F238E27FC236}">
                <a16:creationId xmlns:a16="http://schemas.microsoft.com/office/drawing/2014/main" id="{C41460E2-4120-4151-AC07-ADF98E237165}"/>
              </a:ext>
            </a:extLst>
          </p:cNvPr>
          <p:cNvSpPr>
            <a:spLocks noGrp="1"/>
          </p:cNvSpPr>
          <p:nvPr>
            <p:ph idx="1"/>
          </p:nvPr>
        </p:nvSpPr>
        <p:spPr>
          <a:xfrm>
            <a:off x="838200" y="1027135"/>
            <a:ext cx="10515600" cy="5465740"/>
          </a:xfrm>
        </p:spPr>
        <p:txBody>
          <a:bodyPr>
            <a:normAutofit/>
          </a:bodyPr>
          <a:lstStyle/>
          <a:p>
            <a:pPr marL="0" indent="0">
              <a:buNone/>
            </a:pPr>
            <a:endParaRPr lang="en-US" sz="4000" b="1" dirty="0"/>
          </a:p>
          <a:p>
            <a:pPr marL="0" indent="0">
              <a:buNone/>
            </a:pPr>
            <a:r>
              <a:rPr lang="en-US" sz="4400" b="1" dirty="0"/>
              <a:t>Retirement boards</a:t>
            </a:r>
          </a:p>
          <a:p>
            <a:pPr marL="914400">
              <a:spcAft>
                <a:spcPts val="1800"/>
              </a:spcAft>
            </a:pPr>
            <a:r>
              <a:rPr lang="en-US" sz="4400" dirty="0"/>
              <a:t>Be specific when issuing decisions</a:t>
            </a:r>
          </a:p>
          <a:p>
            <a:pPr marL="0" indent="0">
              <a:buNone/>
            </a:pPr>
            <a:r>
              <a:rPr lang="en-US" sz="4400" b="1" dirty="0"/>
              <a:t>Parties</a:t>
            </a:r>
          </a:p>
          <a:p>
            <a:pPr marL="914400"/>
            <a:r>
              <a:rPr lang="en-US" sz="4400" dirty="0"/>
              <a:t>Elect decision on papers well before hearing</a:t>
            </a:r>
          </a:p>
          <a:p>
            <a:pPr marL="914400"/>
            <a:r>
              <a:rPr lang="en-US" sz="4400" dirty="0"/>
              <a:t>Consider dispositive motions early</a:t>
            </a:r>
          </a:p>
          <a:p>
            <a:endParaRPr lang="en-US" dirty="0"/>
          </a:p>
        </p:txBody>
      </p:sp>
    </p:spTree>
    <p:extLst>
      <p:ext uri="{BB962C8B-B14F-4D97-AF65-F5344CB8AC3E}">
        <p14:creationId xmlns:p14="http://schemas.microsoft.com/office/powerpoint/2010/main" val="40606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6A486D5-66F9-4296-90A9-3408ECB21DB4}"/>
              </a:ext>
            </a:extLst>
          </p:cNvPr>
          <p:cNvSpPr>
            <a:spLocks noGrp="1"/>
          </p:cNvSpPr>
          <p:nvPr>
            <p:ph type="title"/>
          </p:nvPr>
        </p:nvSpPr>
        <p:spPr/>
        <p:txBody>
          <a:bodyPr>
            <a:normAutofit/>
          </a:bodyPr>
          <a:lstStyle/>
          <a:p>
            <a:pPr algn="ctr"/>
            <a:r>
              <a:rPr lang="en-US" sz="5400" b="1" dirty="0">
                <a:latin typeface="+mn-lt"/>
              </a:rPr>
              <a:t>Tips from DALA (cont.)</a:t>
            </a:r>
          </a:p>
        </p:txBody>
      </p:sp>
      <p:sp>
        <p:nvSpPr>
          <p:cNvPr id="7" name="Content Placeholder 6">
            <a:extLst>
              <a:ext uri="{FF2B5EF4-FFF2-40B4-BE49-F238E27FC236}">
                <a16:creationId xmlns:a16="http://schemas.microsoft.com/office/drawing/2014/main" id="{0A0BB0BE-DDDB-492F-8061-B3B024A3F40B}"/>
              </a:ext>
            </a:extLst>
          </p:cNvPr>
          <p:cNvSpPr>
            <a:spLocks noGrp="1"/>
          </p:cNvSpPr>
          <p:nvPr>
            <p:ph idx="1"/>
          </p:nvPr>
        </p:nvSpPr>
        <p:spPr>
          <a:xfrm>
            <a:off x="146304" y="1825625"/>
            <a:ext cx="11207496" cy="4667250"/>
          </a:xfrm>
        </p:spPr>
        <p:txBody>
          <a:bodyPr>
            <a:normAutofit fontScale="92500" lnSpcReduction="10000"/>
          </a:bodyPr>
          <a:lstStyle/>
          <a:p>
            <a:pPr marL="914400">
              <a:spcAft>
                <a:spcPts val="1200"/>
              </a:spcAft>
            </a:pPr>
            <a:r>
              <a:rPr lang="en-US" sz="4400" dirty="0"/>
              <a:t>File single exhibit packet, include agency action, notice of appeal</a:t>
            </a:r>
          </a:p>
          <a:p>
            <a:pPr marL="914400">
              <a:spcAft>
                <a:spcPts val="1200"/>
              </a:spcAft>
            </a:pPr>
            <a:r>
              <a:rPr lang="en-US" sz="4400" dirty="0"/>
              <a:t>Put medical records in chrono order by provider</a:t>
            </a:r>
          </a:p>
          <a:p>
            <a:pPr marL="914400">
              <a:spcAft>
                <a:spcPts val="1200"/>
              </a:spcAft>
            </a:pPr>
            <a:r>
              <a:rPr lang="en-US" sz="4400" dirty="0"/>
              <a:t>Use joint stipulations</a:t>
            </a:r>
          </a:p>
          <a:p>
            <a:pPr marL="914400">
              <a:spcAft>
                <a:spcPts val="1200"/>
              </a:spcAft>
            </a:pPr>
            <a:r>
              <a:rPr lang="en-US" sz="4400" dirty="0"/>
              <a:t>Cite to record</a:t>
            </a:r>
          </a:p>
          <a:p>
            <a:pPr marL="914400">
              <a:spcAft>
                <a:spcPts val="1200"/>
              </a:spcAft>
            </a:pPr>
            <a:r>
              <a:rPr lang="en-US" sz="4400" dirty="0"/>
              <a:t>Be sure to file change of address</a:t>
            </a:r>
          </a:p>
          <a:p>
            <a:endParaRPr lang="en-US" dirty="0"/>
          </a:p>
        </p:txBody>
      </p:sp>
    </p:spTree>
    <p:extLst>
      <p:ext uri="{BB962C8B-B14F-4D97-AF65-F5344CB8AC3E}">
        <p14:creationId xmlns:p14="http://schemas.microsoft.com/office/powerpoint/2010/main" val="13529415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4D2584B-45F6-41AE-BB37-2A4D6723DD25}"/>
              </a:ext>
            </a:extLst>
          </p:cNvPr>
          <p:cNvSpPr>
            <a:spLocks noGrp="1"/>
          </p:cNvSpPr>
          <p:nvPr>
            <p:ph type="title"/>
          </p:nvPr>
        </p:nvSpPr>
        <p:spPr/>
        <p:txBody>
          <a:bodyPr>
            <a:noAutofit/>
          </a:bodyPr>
          <a:lstStyle/>
          <a:p>
            <a:pPr algn="ctr"/>
            <a:r>
              <a:rPr lang="en-US" sz="5400" b="1" dirty="0">
                <a:latin typeface="+mn-lt"/>
              </a:rPr>
              <a:t>Appeals to Contributory Retirement Appeal Board (CRAB) from DALA</a:t>
            </a:r>
          </a:p>
        </p:txBody>
      </p:sp>
      <p:sp>
        <p:nvSpPr>
          <p:cNvPr id="5" name="Content Placeholder 4">
            <a:extLst>
              <a:ext uri="{FF2B5EF4-FFF2-40B4-BE49-F238E27FC236}">
                <a16:creationId xmlns:a16="http://schemas.microsoft.com/office/drawing/2014/main" id="{EFC4C326-233B-41F6-B1AD-53CCDFD38C64}"/>
              </a:ext>
            </a:extLst>
          </p:cNvPr>
          <p:cNvSpPr>
            <a:spLocks noGrp="1"/>
          </p:cNvSpPr>
          <p:nvPr>
            <p:ph idx="1"/>
          </p:nvPr>
        </p:nvSpPr>
        <p:spPr>
          <a:xfrm>
            <a:off x="551145" y="2029216"/>
            <a:ext cx="11273425" cy="4463659"/>
          </a:xfrm>
        </p:spPr>
        <p:txBody>
          <a:bodyPr>
            <a:noAutofit/>
          </a:bodyPr>
          <a:lstStyle/>
          <a:p>
            <a:pPr marL="0" indent="0" algn="ctr">
              <a:buNone/>
            </a:pPr>
            <a:r>
              <a:rPr lang="en-US" sz="4400" b="1" dirty="0"/>
              <a:t>Basics</a:t>
            </a:r>
          </a:p>
          <a:p>
            <a:pPr marL="914400"/>
            <a:r>
              <a:rPr lang="en-US" sz="4400" dirty="0"/>
              <a:t>15 day appeal period runs from DATE OF DALA DECISION</a:t>
            </a:r>
          </a:p>
          <a:p>
            <a:pPr marL="914400" indent="0">
              <a:buNone/>
            </a:pPr>
            <a:r>
              <a:rPr lang="en-US" sz="4400" dirty="0"/>
              <a:t>		NOT from date of receipt</a:t>
            </a:r>
          </a:p>
          <a:p>
            <a:pPr marL="914400"/>
            <a:r>
              <a:rPr lang="en-US" sz="4400" dirty="0"/>
              <a:t>15 day appeal period is jurisdictional – late appeals must be dismissed</a:t>
            </a:r>
          </a:p>
        </p:txBody>
      </p:sp>
    </p:spTree>
    <p:extLst>
      <p:ext uri="{BB962C8B-B14F-4D97-AF65-F5344CB8AC3E}">
        <p14:creationId xmlns:p14="http://schemas.microsoft.com/office/powerpoint/2010/main" val="12728101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395</TotalTime>
  <Words>846</Words>
  <Application>Microsoft Office PowerPoint</Application>
  <PresentationFormat>Widescreen</PresentationFormat>
  <Paragraphs>105</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Courier New</vt:lpstr>
      <vt:lpstr>Office Theme</vt:lpstr>
      <vt:lpstr>Appeals in  Public Retirement Cases</vt:lpstr>
      <vt:lpstr>Appeal Basics G.L. c. 32, sec. 16(4)</vt:lpstr>
      <vt:lpstr>PowerPoint Presentation</vt:lpstr>
      <vt:lpstr>Timing is Jurisdictional</vt:lpstr>
      <vt:lpstr>PowerPoint Presentation</vt:lpstr>
      <vt:lpstr>DALA Basics</vt:lpstr>
      <vt:lpstr>Tips from DALA</vt:lpstr>
      <vt:lpstr>Tips from DALA (cont.)</vt:lpstr>
      <vt:lpstr>Appeals to Contributory Retirement Appeal Board (CRAB) from DALA</vt:lpstr>
      <vt:lpstr>Mailing Notice of Objection to CRAB</vt:lpstr>
      <vt:lpstr>Filing Exhibits at CRAB</vt:lpstr>
      <vt:lpstr>Filing Memoranda at CRAB</vt:lpstr>
      <vt:lpstr>PowerPoint Presentation</vt:lpstr>
      <vt:lpstr>Special Situations</vt:lpstr>
      <vt:lpstr>CRAB Standard of Review</vt:lpstr>
      <vt:lpstr>Appeal to Superior Court, G.L. c. 30A, § 14</vt:lpstr>
      <vt:lpstr>Superior Court Standard of Review</vt:lpstr>
      <vt:lpstr>Appeal to Appeals Court</vt:lpstr>
      <vt:lpstr>Appeal to Supreme Judicial Court</vt:lpstr>
      <vt:lpstr>Appeal to United States Supreme Court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Appeals in  Public Retirement Cases</dc:title>
  <dc:creator>Sullivan, Catherine (AGO)</dc:creator>
  <cp:lastModifiedBy>Sullivan, Catherine (AGO)</cp:lastModifiedBy>
  <cp:revision>31</cp:revision>
  <cp:lastPrinted>2018-09-27T16:12:20Z</cp:lastPrinted>
  <dcterms:created xsi:type="dcterms:W3CDTF">2018-09-26T17:32:02Z</dcterms:created>
  <dcterms:modified xsi:type="dcterms:W3CDTF">2018-09-27T17:11:55Z</dcterms:modified>
</cp:coreProperties>
</file>