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56" r:id="rId2"/>
    <p:sldId id="262" r:id="rId3"/>
    <p:sldId id="263" r:id="rId4"/>
    <p:sldId id="265" r:id="rId5"/>
    <p:sldId id="267" r:id="rId6"/>
    <p:sldId id="268" r:id="rId7"/>
    <p:sldId id="287" r:id="rId8"/>
    <p:sldId id="288" r:id="rId9"/>
    <p:sldId id="289" r:id="rId10"/>
    <p:sldId id="266" r:id="rId11"/>
    <p:sldId id="269" r:id="rId12"/>
    <p:sldId id="270" r:id="rId13"/>
    <p:sldId id="273" r:id="rId14"/>
    <p:sldId id="304" r:id="rId15"/>
    <p:sldId id="305" r:id="rId16"/>
    <p:sldId id="271" r:id="rId17"/>
    <p:sldId id="272" r:id="rId18"/>
    <p:sldId id="278" r:id="rId19"/>
    <p:sldId id="279" r:id="rId20"/>
    <p:sldId id="280" r:id="rId21"/>
    <p:sldId id="306" r:id="rId22"/>
    <p:sldId id="307" r:id="rId23"/>
    <p:sldId id="264" r:id="rId24"/>
    <p:sldId id="274" r:id="rId25"/>
    <p:sldId id="275" r:id="rId26"/>
    <p:sldId id="276" r:id="rId27"/>
    <p:sldId id="277" r:id="rId28"/>
    <p:sldId id="281" r:id="rId29"/>
    <p:sldId id="282" r:id="rId30"/>
    <p:sldId id="283" r:id="rId31"/>
    <p:sldId id="261" r:id="rId32"/>
    <p:sldId id="284" r:id="rId33"/>
    <p:sldId id="290" r:id="rId34"/>
    <p:sldId id="291" r:id="rId35"/>
    <p:sldId id="285" r:id="rId36"/>
    <p:sldId id="286" r:id="rId37"/>
    <p:sldId id="302" r:id="rId38"/>
    <p:sldId id="303" r:id="rId39"/>
    <p:sldId id="298" r:id="rId40"/>
    <p:sldId id="299" r:id="rId41"/>
    <p:sldId id="293" r:id="rId42"/>
    <p:sldId id="300" r:id="rId43"/>
    <p:sldId id="301" r:id="rId44"/>
    <p:sldId id="294" r:id="rId45"/>
    <p:sldId id="295" r:id="rId46"/>
    <p:sldId id="296" r:id="rId47"/>
    <p:sldId id="292" r:id="rId48"/>
    <p:sldId id="297" r:id="rId49"/>
    <p:sldId id="3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6599" autoAdjust="0"/>
  </p:normalViewPr>
  <p:slideViewPr>
    <p:cSldViewPr snapToGrid="0">
      <p:cViewPr varScale="1">
        <p:scale>
          <a:sx n="45" d="100"/>
          <a:sy n="45" d="100"/>
        </p:scale>
        <p:origin x="1109" y="29"/>
      </p:cViewPr>
      <p:guideLst/>
    </p:cSldViewPr>
  </p:slid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0514F-1929-44DC-8B68-6B086D71E630}" type="datetimeFigureOut">
              <a:rPr lang="en-US" smtClean="0"/>
              <a:t>6/4/2025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735DD-EF90-4E56-BF4B-541B803BFDDA}" type="slidenum">
              <a:rPr lang="en-US" smtClean="0"/>
              <a:t>‹#›</a:t>
            </a:fld>
            <a:endParaRPr lang="en-US" dirty="0"/>
          </a:p>
        </p:txBody>
      </p:sp>
    </p:spTree>
    <p:extLst>
      <p:ext uri="{BB962C8B-B14F-4D97-AF65-F5344CB8AC3E}">
        <p14:creationId xmlns:p14="http://schemas.microsoft.com/office/powerpoint/2010/main" val="9847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1</a:t>
            </a:fld>
            <a:endParaRPr lang="en-US" dirty="0"/>
          </a:p>
        </p:txBody>
      </p:sp>
    </p:spTree>
    <p:extLst>
      <p:ext uri="{BB962C8B-B14F-4D97-AF65-F5344CB8AC3E}">
        <p14:creationId xmlns:p14="http://schemas.microsoft.com/office/powerpoint/2010/main" val="2201954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48</a:t>
            </a:fld>
            <a:endParaRPr lang="en-US" dirty="0"/>
          </a:p>
        </p:txBody>
      </p:sp>
    </p:spTree>
    <p:extLst>
      <p:ext uri="{BB962C8B-B14F-4D97-AF65-F5344CB8AC3E}">
        <p14:creationId xmlns:p14="http://schemas.microsoft.com/office/powerpoint/2010/main" val="310453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49</a:t>
            </a:fld>
            <a:endParaRPr lang="en-US" dirty="0"/>
          </a:p>
        </p:txBody>
      </p:sp>
    </p:spTree>
    <p:extLst>
      <p:ext uri="{BB962C8B-B14F-4D97-AF65-F5344CB8AC3E}">
        <p14:creationId xmlns:p14="http://schemas.microsoft.com/office/powerpoint/2010/main" val="225820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6</a:t>
            </a:fld>
            <a:endParaRPr lang="en-US" dirty="0"/>
          </a:p>
        </p:txBody>
      </p:sp>
    </p:spTree>
    <p:extLst>
      <p:ext uri="{BB962C8B-B14F-4D97-AF65-F5344CB8AC3E}">
        <p14:creationId xmlns:p14="http://schemas.microsoft.com/office/powerpoint/2010/main" val="412806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7</a:t>
            </a:fld>
            <a:endParaRPr lang="en-US" dirty="0"/>
          </a:p>
        </p:txBody>
      </p:sp>
    </p:spTree>
    <p:extLst>
      <p:ext uri="{BB962C8B-B14F-4D97-AF65-F5344CB8AC3E}">
        <p14:creationId xmlns:p14="http://schemas.microsoft.com/office/powerpoint/2010/main" val="295920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9</a:t>
            </a:fld>
            <a:endParaRPr lang="en-US" dirty="0"/>
          </a:p>
        </p:txBody>
      </p:sp>
    </p:spTree>
    <p:extLst>
      <p:ext uri="{BB962C8B-B14F-4D97-AF65-F5344CB8AC3E}">
        <p14:creationId xmlns:p14="http://schemas.microsoft.com/office/powerpoint/2010/main" val="292609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Definition of 20 pack year history:</a:t>
            </a:r>
          </a:p>
          <a:p>
            <a:endParaRPr lang="en-US" dirty="0"/>
          </a:p>
          <a:p>
            <a:r>
              <a:rPr lang="en-US" b="0" i="0" dirty="0">
                <a:solidFill>
                  <a:srgbClr val="001D35"/>
                </a:solidFill>
                <a:effectLst/>
                <a:latin typeface="Google Sans"/>
              </a:rPr>
              <a:t>Specifically, it means someone has smoked 1 pack of cigarettes (approximately 20 cigarettes) per day for 20 years, or an equivalent amount over a different period</a:t>
            </a:r>
          </a:p>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11</a:t>
            </a:fld>
            <a:endParaRPr lang="en-US" dirty="0"/>
          </a:p>
        </p:txBody>
      </p:sp>
    </p:spTree>
    <p:extLst>
      <p:ext uri="{BB962C8B-B14F-4D97-AF65-F5344CB8AC3E}">
        <p14:creationId xmlns:p14="http://schemas.microsoft.com/office/powerpoint/2010/main" val="416342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statute:</a:t>
            </a:r>
          </a:p>
          <a:p>
            <a:endParaRPr lang="en-US" dirty="0"/>
          </a:p>
          <a:p>
            <a:r>
              <a:rPr lang="en-US" sz="1400" b="0" i="0" dirty="0">
                <a:solidFill>
                  <a:srgbClr val="333333"/>
                </a:solidFill>
                <a:effectLst/>
                <a:latin typeface="Raleway" pitchFamily="2" charset="0"/>
              </a:rPr>
              <a:t>provided, however, that prior to the termination of a police officer or firefighter for a violation of this section, the police officer or firefighter shall be provided with an opportunity to enter a smoking cessation program; provided further, that a subsequent violation may be cause for dismissal. The personnel administrator shall promulgate regulations for the implementation of this section.</a:t>
            </a:r>
            <a:endParaRPr lang="en-US" sz="1400" dirty="0"/>
          </a:p>
        </p:txBody>
      </p:sp>
      <p:sp>
        <p:nvSpPr>
          <p:cNvPr id="4" name="Slide Number Placeholder 3"/>
          <p:cNvSpPr>
            <a:spLocks noGrp="1"/>
          </p:cNvSpPr>
          <p:nvPr>
            <p:ph type="sldNum" sz="quarter" idx="5"/>
          </p:nvPr>
        </p:nvSpPr>
        <p:spPr/>
        <p:txBody>
          <a:bodyPr/>
          <a:lstStyle/>
          <a:p>
            <a:fld id="{D68735DD-EF90-4E56-BF4B-541B803BFDDA}" type="slidenum">
              <a:rPr lang="en-US" smtClean="0"/>
              <a:t>16</a:t>
            </a:fld>
            <a:endParaRPr lang="en-US" dirty="0"/>
          </a:p>
        </p:txBody>
      </p:sp>
    </p:spTree>
    <p:extLst>
      <p:ext uri="{BB962C8B-B14F-4D97-AF65-F5344CB8AC3E}">
        <p14:creationId xmlns:p14="http://schemas.microsoft.com/office/powerpoint/2010/main" val="172060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j-lt"/>
              </a:rPr>
              <a:t>Laine: </a:t>
            </a:r>
            <a:r>
              <a:rPr lang="en-US" sz="1100" dirty="0">
                <a:effectLst/>
                <a:latin typeface="+mj-lt"/>
                <a:ea typeface="Times New Roman" panose="02020603050405020304" pitchFamily="18" charset="0"/>
              </a:rPr>
              <a:t>finding that a firefighter was not eligible for the Heart Law presumption where the medical panel determined that the member’s disability was caused by a congenital bicuspid aortic valve and was not exacerbated by his firefighting duties</a:t>
            </a:r>
          </a:p>
          <a:p>
            <a:endParaRPr lang="en-US" sz="1100" dirty="0">
              <a:effectLst/>
              <a:latin typeface="+mj-lt"/>
            </a:endParaRPr>
          </a:p>
          <a:p>
            <a:r>
              <a:rPr lang="en-US" sz="1100" b="1" dirty="0">
                <a:effectLst/>
                <a:latin typeface="+mj-lt"/>
              </a:rPr>
              <a:t>Harney</a:t>
            </a:r>
            <a:r>
              <a:rPr lang="en-US" sz="1100" dirty="0">
                <a:effectLst/>
                <a:latin typeface="+mj-lt"/>
              </a:rPr>
              <a:t>: </a:t>
            </a:r>
            <a:r>
              <a:rPr lang="en-US" sz="1100" dirty="0">
                <a:effectLst/>
                <a:latin typeface="+mj-lt"/>
                <a:ea typeface="Times New Roman" panose="02020603050405020304" pitchFamily="18" charset="0"/>
              </a:rPr>
              <a:t>concluding that the Heart Law presumption was successfully rebutted where the Petitioner’s disability was caused by an underlying congenital bicuspid aortic valve defect</a:t>
            </a:r>
          </a:p>
          <a:p>
            <a:endParaRPr lang="en-US" sz="11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j-lt"/>
              </a:rPr>
              <a:t>Hayes</a:t>
            </a:r>
            <a:r>
              <a:rPr lang="en-US" sz="1100" b="0" dirty="0">
                <a:latin typeface="+mj-lt"/>
              </a:rPr>
              <a:t>: </a:t>
            </a:r>
            <a:r>
              <a:rPr lang="en-US" sz="1100" dirty="0">
                <a:effectLst/>
                <a:latin typeface="+mj-lt"/>
                <a:ea typeface="Times New Roman" panose="02020603050405020304" pitchFamily="18" charset="0"/>
              </a:rPr>
              <a:t>determining that a police officer was not eligible for the Heart Law where the medical panel found that he had aortic stenosis, as this disabling heart condition cannot be presumed to be suffered in the line of duty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effectLst/>
                <a:latin typeface="+mj-lt"/>
                <a:ea typeface="Times New Roman" panose="02020603050405020304" pitchFamily="18" charset="0"/>
              </a:rPr>
              <a:t>Hayes v. City of Revere</a:t>
            </a:r>
            <a:r>
              <a:rPr lang="en-US" sz="1100" dirty="0">
                <a:effectLst/>
                <a:latin typeface="+mj-lt"/>
                <a:ea typeface="Times New Roman" panose="02020603050405020304" pitchFamily="18" charset="0"/>
              </a:rPr>
              <a:t>, 512 N.E.2d 291, 295 (Mass. App. Ct. 1987) (providing that the Heart Law presumption “is lost when it is shown by competent evidence that [the] disabling heart condition was not suffered in the line of duty.”).</a:t>
            </a:r>
          </a:p>
        </p:txBody>
      </p:sp>
      <p:sp>
        <p:nvSpPr>
          <p:cNvPr id="4" name="Slide Number Placeholder 3"/>
          <p:cNvSpPr>
            <a:spLocks noGrp="1"/>
          </p:cNvSpPr>
          <p:nvPr>
            <p:ph type="sldNum" sz="quarter" idx="5"/>
          </p:nvPr>
        </p:nvSpPr>
        <p:spPr/>
        <p:txBody>
          <a:bodyPr/>
          <a:lstStyle/>
          <a:p>
            <a:fld id="{D68735DD-EF90-4E56-BF4B-541B803BFDDA}" type="slidenum">
              <a:rPr lang="en-US" smtClean="0"/>
              <a:t>21</a:t>
            </a:fld>
            <a:endParaRPr lang="en-US" dirty="0"/>
          </a:p>
        </p:txBody>
      </p:sp>
    </p:spTree>
    <p:extLst>
      <p:ext uri="{BB962C8B-B14F-4D97-AF65-F5344CB8AC3E}">
        <p14:creationId xmlns:p14="http://schemas.microsoft.com/office/powerpoint/2010/main" val="412231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23</a:t>
            </a:fld>
            <a:endParaRPr lang="en-US" dirty="0"/>
          </a:p>
        </p:txBody>
      </p:sp>
    </p:spTree>
    <p:extLst>
      <p:ext uri="{BB962C8B-B14F-4D97-AF65-F5344CB8AC3E}">
        <p14:creationId xmlns:p14="http://schemas.microsoft.com/office/powerpoint/2010/main" val="112735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735DD-EF90-4E56-BF4B-541B803BFDDA}" type="slidenum">
              <a:rPr lang="en-US" smtClean="0"/>
              <a:t>36</a:t>
            </a:fld>
            <a:endParaRPr lang="en-US" dirty="0"/>
          </a:p>
        </p:txBody>
      </p:sp>
    </p:spTree>
    <p:extLst>
      <p:ext uri="{BB962C8B-B14F-4D97-AF65-F5344CB8AC3E}">
        <p14:creationId xmlns:p14="http://schemas.microsoft.com/office/powerpoint/2010/main" val="233741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8172" y="1600200"/>
            <a:ext cx="10975658" cy="4038600"/>
          </a:xfrm>
        </p:spPr>
        <p:txBody>
          <a:bodyPr>
            <a:normAutofit/>
          </a:bodyPr>
          <a:lstStyle>
            <a:lvl1pPr algn="ctr">
              <a:defRPr sz="4000" b="1" i="0">
                <a:solidFill>
                  <a:schemeClr val="tx1"/>
                </a:solidFill>
                <a:effectLst/>
                <a:latin typeface="Montserrat SemiBold" pitchFamily="2" charset="77"/>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513667" y="5638800"/>
            <a:ext cx="8612843" cy="1220168"/>
          </a:xfrm>
          <a:prstGeom prst="rect">
            <a:avLst/>
          </a:prstGeom>
        </p:spPr>
        <p:txBody>
          <a:bodyPr anchor="ctr" anchorCtr="0"/>
          <a:lstStyle>
            <a:lvl1pPr marL="0" indent="0" algn="l">
              <a:spcBef>
                <a:spcPts val="1200"/>
              </a:spcBef>
              <a:buNone/>
              <a:defRPr sz="1800" b="1" i="0">
                <a:solidFill>
                  <a:schemeClr val="bg1"/>
                </a:solidFill>
                <a:latin typeface="Montserrat SemiBold"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  |  PERAC</a:t>
            </a:r>
          </a:p>
          <a:p>
            <a:r>
              <a:rPr lang="en-US" dirty="0"/>
              <a:t>SPRING MACRS </a:t>
            </a:r>
          </a:p>
          <a:p>
            <a:r>
              <a:rPr lang="en-US" dirty="0"/>
              <a:t>JUNE xx, 2025</a:t>
            </a:r>
          </a:p>
        </p:txBody>
      </p:sp>
      <p:sp>
        <p:nvSpPr>
          <p:cNvPr id="4" name="Slide Number Placeholder 5">
            <a:extLst>
              <a:ext uri="{FF2B5EF4-FFF2-40B4-BE49-F238E27FC236}">
                <a16:creationId xmlns:a16="http://schemas.microsoft.com/office/drawing/2014/main" id="{60D05FE3-B00D-3405-3181-2EB143D55D5A}"/>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87891805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347" y="1371600"/>
            <a:ext cx="10971053" cy="914400"/>
          </a:xfrm>
        </p:spPr>
        <p:txBody>
          <a:bodyPr>
            <a:normAutofit/>
          </a:bodyPr>
          <a:lstStyle>
            <a:lvl1pPr>
              <a:defRPr sz="3600" b="1" i="0">
                <a:solidFill>
                  <a:schemeClr val="tx1"/>
                </a:solidFill>
                <a:latin typeface="Montserrat SemiBold" pitchFamily="2" charset="77"/>
              </a:defRPr>
            </a:lvl1pPr>
          </a:lstStyle>
          <a:p>
            <a:r>
              <a:rPr lang="en-US" dirty="0"/>
              <a:t>Click To Edit Master Title Style</a:t>
            </a:r>
          </a:p>
        </p:txBody>
      </p:sp>
      <p:sp>
        <p:nvSpPr>
          <p:cNvPr id="3" name="Content Placeholder 2"/>
          <p:cNvSpPr>
            <a:spLocks noGrp="1"/>
          </p:cNvSpPr>
          <p:nvPr>
            <p:ph idx="1"/>
          </p:nvPr>
        </p:nvSpPr>
        <p:spPr>
          <a:xfrm>
            <a:off x="608172" y="2516188"/>
            <a:ext cx="10974229" cy="3884611"/>
          </a:xfrm>
          <a:prstGeom prst="rect">
            <a:avLst/>
          </a:prstGeom>
        </p:spPr>
        <p:txBody>
          <a:bodyPr/>
          <a:lstStyle>
            <a:lvl1pPr marL="342900" indent="-342900">
              <a:lnSpc>
                <a:spcPts val="3200"/>
              </a:lnSpc>
              <a:spcBef>
                <a:spcPts val="1800"/>
              </a:spcBef>
              <a:buClr>
                <a:srgbClr val="692244"/>
              </a:buClr>
              <a:buSzPct val="125000"/>
              <a:buFont typeface="Wingdings" pitchFamily="2" charset="2"/>
              <a:buChar char="§"/>
              <a:defRPr sz="2800" b="0" i="0">
                <a:solidFill>
                  <a:schemeClr val="tx1"/>
                </a:solidFill>
                <a:latin typeface="Montserrat" pitchFamily="2" charset="77"/>
              </a:defRPr>
            </a:lvl1pPr>
            <a:lvl2pPr marL="635000" indent="-296863">
              <a:lnSpc>
                <a:spcPts val="2800"/>
              </a:lnSpc>
              <a:spcBef>
                <a:spcPts val="1200"/>
              </a:spcBef>
              <a:buClr>
                <a:srgbClr val="692244"/>
              </a:buClr>
              <a:buSzPct val="125000"/>
              <a:buFont typeface="Arial" pitchFamily="34" charset="0"/>
              <a:buChar char="•"/>
              <a:defRPr sz="2400" b="0" i="0">
                <a:solidFill>
                  <a:schemeClr val="tx1"/>
                </a:solidFill>
                <a:latin typeface="Montserrat" pitchFamily="2" charset="77"/>
              </a:defRPr>
            </a:lvl2pPr>
            <a:lvl3pPr marL="1030288" indent="-338138">
              <a:lnSpc>
                <a:spcPts val="2400"/>
              </a:lnSpc>
              <a:spcBef>
                <a:spcPts val="600"/>
              </a:spcBef>
              <a:buClr>
                <a:srgbClr val="692244"/>
              </a:buClr>
              <a:buSzPct val="100000"/>
              <a:buFont typeface="Courier New" pitchFamily="49" charset="0"/>
              <a:buChar char="o"/>
              <a:defRPr sz="2000" b="0" i="0">
                <a:solidFill>
                  <a:schemeClr val="tx1"/>
                </a:solidFill>
                <a:latin typeface="Montserrat" pitchFamily="2" charset="77"/>
              </a:defRPr>
            </a:lvl3pPr>
            <a:lvl4pPr>
              <a:defRPr>
                <a:solidFill>
                  <a:schemeClr val="tx2">
                    <a:lumMod val="75000"/>
                  </a:schemeClr>
                </a:solidFill>
                <a:latin typeface="Trebuchet MS" pitchFamily="34" charset="0"/>
              </a:defRPr>
            </a:lvl4pPr>
            <a:lvl5pPr>
              <a:defRPr>
                <a:solidFill>
                  <a:schemeClr val="tx2">
                    <a:lumMod val="75000"/>
                  </a:schemeClr>
                </a:solidFill>
                <a:latin typeface="Trebuchet MS" pitchFamily="34" charset="0"/>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9F2AF4DD-64A0-CFEB-EC49-3C7105158110}"/>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362484008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03B8EE-31A5-1C4B-863D-D11892485364}"/>
              </a:ext>
            </a:extLst>
          </p:cNvPr>
          <p:cNvSpPr>
            <a:spLocks noGrp="1"/>
          </p:cNvSpPr>
          <p:nvPr>
            <p:ph type="subTitle" idx="1" hasCustomPrompt="1"/>
          </p:nvPr>
        </p:nvSpPr>
        <p:spPr>
          <a:xfrm>
            <a:off x="611347" y="1524000"/>
            <a:ext cx="10970894" cy="4114800"/>
          </a:xfrm>
          <a:prstGeom prst="rect">
            <a:avLst/>
          </a:prstGeom>
        </p:spPr>
        <p:txBody>
          <a:bodyPr anchor="ctr" anchorCtr="0"/>
          <a:lstStyle>
            <a:lvl1pPr marL="0" indent="0" algn="ctr">
              <a:buNone/>
              <a:defRPr sz="3600" b="1" i="0">
                <a:solidFill>
                  <a:schemeClr val="tx1"/>
                </a:solidFill>
                <a:latin typeface="Montserrat SemiBold"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Slide Number Placeholder 5">
            <a:extLst>
              <a:ext uri="{FF2B5EF4-FFF2-40B4-BE49-F238E27FC236}">
                <a16:creationId xmlns:a16="http://schemas.microsoft.com/office/drawing/2014/main" id="{43F81175-CA90-B102-3BAA-096542A3D5BC}"/>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21021930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348" y="1371600"/>
            <a:ext cx="10970894" cy="915988"/>
          </a:xfrm>
        </p:spPr>
        <p:txBody>
          <a:bodyPr/>
          <a:lstStyle>
            <a:lvl1pPr>
              <a:defRPr b="1" i="0">
                <a:latin typeface="Montserrat SemiBold" pitchFamily="2" charset="77"/>
              </a:defRPr>
            </a:lvl1pPr>
          </a:lstStyle>
          <a:p>
            <a:r>
              <a:rPr lang="en-US" dirty="0"/>
              <a:t>Click To Edit Master Title Style</a:t>
            </a:r>
          </a:p>
        </p:txBody>
      </p:sp>
      <p:sp>
        <p:nvSpPr>
          <p:cNvPr id="3" name="Text Placeholder 2"/>
          <p:cNvSpPr>
            <a:spLocks noGrp="1"/>
          </p:cNvSpPr>
          <p:nvPr>
            <p:ph type="body" idx="1" hasCustomPrompt="1"/>
          </p:nvPr>
        </p:nvSpPr>
        <p:spPr>
          <a:xfrm>
            <a:off x="631435" y="2514600"/>
            <a:ext cx="5388345" cy="468312"/>
          </a:xfrm>
          <a:prstGeom prst="rect">
            <a:avLst/>
          </a:prstGeom>
        </p:spPr>
        <p:txBody>
          <a:bodyPr anchor="b"/>
          <a:lstStyle>
            <a:lvl1pPr marL="0" indent="0">
              <a:buNone/>
              <a:defRPr sz="2400" b="1" i="0">
                <a:latin typeface="Montserrat" pitchFamily="2" charset="77"/>
                <a:cs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1435" y="3211512"/>
            <a:ext cx="5365081" cy="3265488"/>
          </a:xfrm>
          <a:prstGeom prst="rect">
            <a:avLst/>
          </a:prstGeom>
        </p:spPr>
        <p:txBody>
          <a:bodyPr/>
          <a:lstStyle>
            <a:lvl1pPr marL="342900" indent="-342900">
              <a:buClr>
                <a:srgbClr val="804A63"/>
              </a:buClr>
              <a:buSzPct val="125000"/>
              <a:buFont typeface="Wingdings" charset="2"/>
              <a:buChar char="§"/>
              <a:defRPr sz="2000" b="0" i="0">
                <a:latin typeface="Montserrat" pitchFamily="2" charset="77"/>
                <a:cs typeface="Montserrat" pitchFamily="2" charset="77"/>
              </a:defRPr>
            </a:lvl1pPr>
            <a:lvl2pPr marL="742950" indent="-285750">
              <a:buClr>
                <a:srgbClr val="804A63"/>
              </a:buClr>
              <a:buSzPct val="125000"/>
              <a:buFont typeface="Arial"/>
              <a:buChar char="•"/>
              <a:defRPr sz="1800" b="0" i="0">
                <a:latin typeface="Montserrat" pitchFamily="2" charset="77"/>
                <a:cs typeface="Montserrat" pitchFamily="2" charset="77"/>
              </a:defRPr>
            </a:lvl2pPr>
            <a:lvl3pPr marL="1143000" indent="-228600">
              <a:buClr>
                <a:srgbClr val="804A63"/>
              </a:buClr>
              <a:buSzPct val="125000"/>
              <a:buFont typeface="Courier New"/>
              <a:buChar char="o"/>
              <a:defRPr sz="1600" b="0" i="0">
                <a:latin typeface="Montserrat" pitchFamily="2" charset="77"/>
                <a:cs typeface="Montserrat" pitchFamily="2" charset="77"/>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193368" y="2514600"/>
            <a:ext cx="5388874" cy="457200"/>
          </a:xfrm>
          <a:prstGeom prst="rect">
            <a:avLst/>
          </a:prstGeom>
        </p:spPr>
        <p:txBody>
          <a:bodyPr anchor="b"/>
          <a:lstStyle>
            <a:lvl1pPr marL="0" indent="0">
              <a:buNone/>
              <a:defRPr sz="2400" b="1" i="0">
                <a:latin typeface="Montserrat" pitchFamily="2" charset="77"/>
                <a:cs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3211512"/>
            <a:ext cx="5388874" cy="3265488"/>
          </a:xfrm>
          <a:prstGeom prst="rect">
            <a:avLst/>
          </a:prstGeom>
        </p:spPr>
        <p:txBody>
          <a:bodyPr/>
          <a:lstStyle>
            <a:lvl1pPr marL="342900" indent="-342900">
              <a:buClr>
                <a:srgbClr val="804A63"/>
              </a:buClr>
              <a:buSzPct val="125000"/>
              <a:buFont typeface="Wingdings" charset="2"/>
              <a:buChar char="§"/>
              <a:defRPr sz="2000" b="0" i="0">
                <a:latin typeface="Montserrat" pitchFamily="2" charset="77"/>
                <a:cs typeface="Montserrat" pitchFamily="2" charset="77"/>
              </a:defRPr>
            </a:lvl1pPr>
            <a:lvl2pPr marL="742950" indent="-285750">
              <a:buClr>
                <a:srgbClr val="804A63"/>
              </a:buClr>
              <a:buSzPct val="125000"/>
              <a:buFont typeface="Arial"/>
              <a:buChar char="•"/>
              <a:defRPr sz="1800" b="0" i="0">
                <a:latin typeface="Montserrat" pitchFamily="2" charset="77"/>
                <a:cs typeface="Montserrat" pitchFamily="2" charset="77"/>
              </a:defRPr>
            </a:lvl2pPr>
            <a:lvl3pPr marL="1143000" indent="-228600">
              <a:buClr>
                <a:srgbClr val="804A63"/>
              </a:buClr>
              <a:buSzPct val="125000"/>
              <a:buFont typeface="Courier New"/>
              <a:buChar char="o"/>
              <a:defRPr sz="1600" b="0" i="0">
                <a:latin typeface="Montserrat" pitchFamily="2" charset="77"/>
                <a:cs typeface="Montserrat" pitchFamily="2" charset="77"/>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7639DA89-8D58-EC1F-0476-8205D91F846A}"/>
              </a:ext>
            </a:extLst>
          </p:cNvPr>
          <p:cNvSpPr>
            <a:spLocks noGrp="1"/>
          </p:cNvSpPr>
          <p:nvPr>
            <p:ph type="sldNum" sz="quarter" idx="10"/>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218831673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4278" y="2514600"/>
            <a:ext cx="7889552" cy="915988"/>
          </a:xfrm>
        </p:spPr>
        <p:txBody>
          <a:bodyPr/>
          <a:lstStyle>
            <a:lvl1pPr algn="ctr">
              <a:defRPr b="1" i="0" spc="300">
                <a:latin typeface="Montserrat" pitchFamily="2" charset="77"/>
              </a:defRPr>
            </a:lvl1pPr>
          </a:lstStyle>
          <a:p>
            <a:r>
              <a:rPr lang="en-US" dirty="0"/>
              <a:t>QUESTIONS?</a:t>
            </a:r>
          </a:p>
        </p:txBody>
      </p:sp>
      <p:sp>
        <p:nvSpPr>
          <p:cNvPr id="3" name="Slide Number Placeholder 5">
            <a:extLst>
              <a:ext uri="{FF2B5EF4-FFF2-40B4-BE49-F238E27FC236}">
                <a16:creationId xmlns:a16="http://schemas.microsoft.com/office/drawing/2014/main" id="{314B6C66-8D9C-BF0F-D5C5-E18B018D95BD}"/>
              </a:ext>
            </a:extLst>
          </p:cNvPr>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137691955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172" y="1371600"/>
            <a:ext cx="10974070" cy="914400"/>
          </a:xfrm>
          <a:prstGeom prst="rect">
            <a:avLst/>
          </a:prstGeom>
        </p:spPr>
        <p:txBody>
          <a:bodyPr vert="horz" lIns="0" tIns="45720" rIns="0" bIns="4572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11660048" y="6553200"/>
            <a:ext cx="531952" cy="304800"/>
          </a:xfrm>
          <a:prstGeom prst="rect">
            <a:avLst/>
          </a:prstGeom>
        </p:spPr>
        <p:txBody>
          <a:bodyPr vert="horz" lIns="91440" tIns="45720" rIns="91440" bIns="45720" rtlCol="0" anchor="ctr"/>
          <a:lstStyle>
            <a:lvl1pPr algn="ctr">
              <a:defRPr sz="1200" b="1" i="0">
                <a:solidFill>
                  <a:schemeClr val="bg1"/>
                </a:solidFill>
                <a:latin typeface="Montserrat SemiBold" pitchFamily="2" charset="77"/>
              </a:defRPr>
            </a:lvl1pPr>
          </a:lstStyle>
          <a:p>
            <a:fld id="{69DFFF6D-6519-4371-83DE-7681D34F48B4}" type="slidenum">
              <a:rPr lang="en-US" smtClean="0"/>
              <a:t>‹#›</a:t>
            </a:fld>
            <a:endParaRPr lang="en-US" dirty="0"/>
          </a:p>
        </p:txBody>
      </p:sp>
    </p:spTree>
    <p:extLst>
      <p:ext uri="{BB962C8B-B14F-4D97-AF65-F5344CB8AC3E}">
        <p14:creationId xmlns:p14="http://schemas.microsoft.com/office/powerpoint/2010/main" val="1566660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p:wipe/>
  </p:transition>
  <p:hf hdr="0" ftr="0" dt="0"/>
  <p:txStyles>
    <p:titleStyle>
      <a:lvl1pPr algn="l" defTabSz="914400" rtl="0" eaLnBrk="1" latinLnBrk="0" hangingPunct="1">
        <a:spcBef>
          <a:spcPct val="0"/>
        </a:spcBef>
        <a:buNone/>
        <a:defRPr sz="3600" b="0" i="0" kern="1200">
          <a:solidFill>
            <a:schemeClr val="tx1"/>
          </a:solidFill>
          <a:latin typeface="Montserrat SemiBold" pitchFamily="2" charset="77"/>
          <a:ea typeface="Tahoma" panose="020B0604030504040204" pitchFamily="34" charset="0"/>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p15:clr>
            <a:srgbClr val="F26B43"/>
          </p15:clr>
        </p15:guide>
        <p15:guide id="2" pos="383">
          <p15:clr>
            <a:srgbClr val="F26B43"/>
          </p15:clr>
        </p15:guide>
        <p15:guide id="3" pos="7295">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judith.a.corrigan@mas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felicia.m.mcginniss@mass.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F67BC-8CB0-BB4B-1A44-9BECCFBB6C4F}"/>
              </a:ext>
            </a:extLst>
          </p:cNvPr>
          <p:cNvSpPr>
            <a:spLocks noGrp="1"/>
          </p:cNvSpPr>
          <p:nvPr>
            <p:ph type="ctrTitle"/>
          </p:nvPr>
        </p:nvSpPr>
        <p:spPr>
          <a:xfrm>
            <a:off x="608172" y="1600200"/>
            <a:ext cx="10975658" cy="4038600"/>
          </a:xfrm>
        </p:spPr>
        <p:txBody>
          <a:bodyPr>
            <a:normAutofit/>
          </a:bodyPr>
          <a:lstStyle/>
          <a:p>
            <a:r>
              <a:rPr lang="en-US" dirty="0"/>
              <a:t>How Presumptuous!</a:t>
            </a:r>
            <a:br>
              <a:rPr lang="en-US" dirty="0"/>
            </a:br>
            <a:r>
              <a:rPr lang="en-US" dirty="0"/>
              <a:t>The Three Statutory Presumptions</a:t>
            </a:r>
          </a:p>
        </p:txBody>
      </p:sp>
      <p:sp>
        <p:nvSpPr>
          <p:cNvPr id="3" name="Subtitle 2">
            <a:extLst>
              <a:ext uri="{FF2B5EF4-FFF2-40B4-BE49-F238E27FC236}">
                <a16:creationId xmlns:a16="http://schemas.microsoft.com/office/drawing/2014/main" id="{52A97298-B59E-3FD0-CED1-8589E67534B8}"/>
              </a:ext>
            </a:extLst>
          </p:cNvPr>
          <p:cNvSpPr>
            <a:spLocks noGrp="1"/>
          </p:cNvSpPr>
          <p:nvPr>
            <p:ph type="subTitle" idx="1"/>
          </p:nvPr>
        </p:nvSpPr>
        <p:spPr>
          <a:xfrm>
            <a:off x="2513667" y="5638800"/>
            <a:ext cx="8612843" cy="1220168"/>
          </a:xfrm>
        </p:spPr>
        <p:txBody>
          <a:bodyPr>
            <a:noAutofit/>
          </a:bodyPr>
          <a:lstStyle/>
          <a:p>
            <a:pPr>
              <a:lnSpc>
                <a:spcPts val="1500"/>
              </a:lnSpc>
              <a:spcBef>
                <a:spcPts val="600"/>
              </a:spcBef>
            </a:pPr>
            <a:r>
              <a:rPr lang="en-US" sz="1400" dirty="0"/>
              <a:t>Judith A. Corrigan, General Counsel | PERAC</a:t>
            </a:r>
          </a:p>
          <a:p>
            <a:pPr>
              <a:lnSpc>
                <a:spcPts val="1500"/>
              </a:lnSpc>
              <a:spcBef>
                <a:spcPts val="600"/>
              </a:spcBef>
            </a:pPr>
            <a:r>
              <a:rPr lang="en-US" sz="1400" dirty="0"/>
              <a:t>Felicia McGinniss, Senior Associate General Counsel | PERAC</a:t>
            </a:r>
          </a:p>
          <a:p>
            <a:pPr>
              <a:lnSpc>
                <a:spcPts val="1500"/>
              </a:lnSpc>
              <a:spcBef>
                <a:spcPts val="600"/>
              </a:spcBef>
            </a:pPr>
            <a:r>
              <a:rPr lang="en-US" sz="1400" dirty="0"/>
              <a:t>SPRING MACRS</a:t>
            </a:r>
          </a:p>
          <a:p>
            <a:pPr>
              <a:lnSpc>
                <a:spcPts val="1500"/>
              </a:lnSpc>
              <a:spcBef>
                <a:spcPts val="600"/>
              </a:spcBef>
            </a:pPr>
            <a:r>
              <a:rPr lang="en-US" sz="1400" dirty="0"/>
              <a:t>JUNE 4, 2025</a:t>
            </a:r>
            <a:r>
              <a:rPr lang="en-US" dirty="0"/>
              <a:t>		</a:t>
            </a:r>
          </a:p>
        </p:txBody>
      </p:sp>
    </p:spTree>
    <p:extLst>
      <p:ext uri="{BB962C8B-B14F-4D97-AF65-F5344CB8AC3E}">
        <p14:creationId xmlns:p14="http://schemas.microsoft.com/office/powerpoint/2010/main" val="1536937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70DB-6D8E-8098-D8A6-D5EE8C4F75D9}"/>
              </a:ext>
            </a:extLst>
          </p:cNvPr>
          <p:cNvSpPr>
            <a:spLocks noGrp="1"/>
          </p:cNvSpPr>
          <p:nvPr>
            <p:ph type="title"/>
          </p:nvPr>
        </p:nvSpPr>
        <p:spPr>
          <a:xfrm>
            <a:off x="611347" y="1371600"/>
            <a:ext cx="10971053" cy="914400"/>
          </a:xfrm>
        </p:spPr>
        <p:txBody>
          <a:bodyPr/>
          <a:lstStyle/>
          <a:p>
            <a:r>
              <a:rPr lang="en-US" dirty="0"/>
              <a:t>Kieran C. (1)</a:t>
            </a:r>
          </a:p>
        </p:txBody>
      </p:sp>
      <p:sp>
        <p:nvSpPr>
          <p:cNvPr id="3" name="Content Placeholder 2">
            <a:extLst>
              <a:ext uri="{FF2B5EF4-FFF2-40B4-BE49-F238E27FC236}">
                <a16:creationId xmlns:a16="http://schemas.microsoft.com/office/drawing/2014/main" id="{AC023986-D3DA-0F60-6340-AF6F26A5C21E}"/>
              </a:ext>
            </a:extLst>
          </p:cNvPr>
          <p:cNvSpPr>
            <a:spLocks noGrp="1"/>
          </p:cNvSpPr>
          <p:nvPr>
            <p:ph idx="1"/>
          </p:nvPr>
        </p:nvSpPr>
        <p:spPr>
          <a:xfrm>
            <a:off x="608172" y="2516188"/>
            <a:ext cx="10974229" cy="3884611"/>
          </a:xfrm>
        </p:spPr>
        <p:txBody>
          <a:bodyPr/>
          <a:lstStyle/>
          <a:p>
            <a:r>
              <a:rPr lang="en-US" dirty="0"/>
              <a:t>Firefighter in the Town of Quabbin.</a:t>
            </a:r>
          </a:p>
          <a:p>
            <a:r>
              <a:rPr lang="en-US" dirty="0"/>
              <a:t>While watching TV at home, he starts feeling nauseous and starts feeling pressure in his chest, such that he can’t catch his breath.  </a:t>
            </a:r>
          </a:p>
          <a:p>
            <a:r>
              <a:rPr lang="en-US" dirty="0"/>
              <a:t>He is rushed to the hospital, where he is diagnosed with a myocardial infarction and luckily, his life is saved.</a:t>
            </a:r>
          </a:p>
          <a:p>
            <a:endParaRPr lang="en-US" dirty="0"/>
          </a:p>
          <a:p>
            <a:endParaRPr lang="en-US" dirty="0"/>
          </a:p>
        </p:txBody>
      </p:sp>
      <p:sp>
        <p:nvSpPr>
          <p:cNvPr id="4" name="Slide Number Placeholder 3">
            <a:extLst>
              <a:ext uri="{FF2B5EF4-FFF2-40B4-BE49-F238E27FC236}">
                <a16:creationId xmlns:a16="http://schemas.microsoft.com/office/drawing/2014/main" id="{F56FFDB0-9DE2-1C52-8BC3-CCEB77F2E827}"/>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10</a:t>
            </a:fld>
            <a:endParaRPr lang="en-US" dirty="0"/>
          </a:p>
        </p:txBody>
      </p:sp>
    </p:spTree>
    <p:extLst>
      <p:ext uri="{BB962C8B-B14F-4D97-AF65-F5344CB8AC3E}">
        <p14:creationId xmlns:p14="http://schemas.microsoft.com/office/powerpoint/2010/main" val="396607845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198C-62C6-F231-2E9F-2AF9264AF1E1}"/>
              </a:ext>
            </a:extLst>
          </p:cNvPr>
          <p:cNvSpPr>
            <a:spLocks noGrp="1"/>
          </p:cNvSpPr>
          <p:nvPr>
            <p:ph type="title"/>
          </p:nvPr>
        </p:nvSpPr>
        <p:spPr>
          <a:xfrm>
            <a:off x="611347" y="1371600"/>
            <a:ext cx="10971053" cy="914400"/>
          </a:xfrm>
        </p:spPr>
        <p:txBody>
          <a:bodyPr/>
          <a:lstStyle/>
          <a:p>
            <a:r>
              <a:rPr lang="en-US" dirty="0"/>
              <a:t>Kieran C. (2)</a:t>
            </a:r>
          </a:p>
        </p:txBody>
      </p:sp>
      <p:sp>
        <p:nvSpPr>
          <p:cNvPr id="3" name="Content Placeholder 2">
            <a:extLst>
              <a:ext uri="{FF2B5EF4-FFF2-40B4-BE49-F238E27FC236}">
                <a16:creationId xmlns:a16="http://schemas.microsoft.com/office/drawing/2014/main" id="{FFC6FFAF-CB59-4AC9-C534-6545DA713412}"/>
              </a:ext>
            </a:extLst>
          </p:cNvPr>
          <p:cNvSpPr>
            <a:spLocks noGrp="1"/>
          </p:cNvSpPr>
          <p:nvPr>
            <p:ph idx="1"/>
          </p:nvPr>
        </p:nvSpPr>
        <p:spPr>
          <a:xfrm>
            <a:off x="608172" y="2516188"/>
            <a:ext cx="10974229" cy="3884611"/>
          </a:xfrm>
        </p:spPr>
        <p:txBody>
          <a:bodyPr>
            <a:noAutofit/>
          </a:bodyPr>
          <a:lstStyle/>
          <a:p>
            <a:pPr>
              <a:lnSpc>
                <a:spcPts val="2400"/>
              </a:lnSpc>
            </a:pPr>
            <a:r>
              <a:rPr lang="en-US" sz="2000" dirty="0"/>
              <a:t>Kieran is a cigarette smoker, with a 20-pack year history, and no regard for Chapter 41, Section 101A.</a:t>
            </a:r>
          </a:p>
          <a:p>
            <a:pPr>
              <a:lnSpc>
                <a:spcPts val="2400"/>
              </a:lnSpc>
            </a:pPr>
            <a:r>
              <a:rPr lang="en-US" sz="2000" dirty="0"/>
              <a:t>Kieran is 5 foot 11 inches tall and weighs 275 pounds.  This means he has a body mass index (“BMI”) of 38 and is considered obese.</a:t>
            </a:r>
          </a:p>
          <a:p>
            <a:pPr>
              <a:lnSpc>
                <a:spcPts val="2400"/>
              </a:lnSpc>
            </a:pPr>
            <a:r>
              <a:rPr lang="en-US" sz="2000" dirty="0"/>
              <a:t>Kieran’s father and brother both died from sudden cardiac incidents.</a:t>
            </a:r>
          </a:p>
          <a:p>
            <a:pPr>
              <a:lnSpc>
                <a:spcPts val="2400"/>
              </a:lnSpc>
            </a:pPr>
            <a:r>
              <a:rPr lang="en-US" sz="2000" dirty="0"/>
              <a:t>Kieran applies for ADR under the Heart Law, and the Medical Panel decides the following to be true, after examining him:</a:t>
            </a:r>
          </a:p>
          <a:p>
            <a:pPr lvl="1">
              <a:lnSpc>
                <a:spcPts val="2000"/>
              </a:lnSpc>
              <a:spcBef>
                <a:spcPts val="600"/>
              </a:spcBef>
            </a:pPr>
            <a:r>
              <a:rPr lang="en-US" sz="1600" dirty="0"/>
              <a:t>Question No. 1 – </a:t>
            </a:r>
            <a:r>
              <a:rPr lang="en-US" sz="1600" b="1" dirty="0"/>
              <a:t>YES</a:t>
            </a:r>
          </a:p>
          <a:p>
            <a:pPr lvl="1">
              <a:lnSpc>
                <a:spcPts val="2000"/>
              </a:lnSpc>
              <a:spcBef>
                <a:spcPts val="600"/>
              </a:spcBef>
            </a:pPr>
            <a:r>
              <a:rPr lang="en-US" sz="1600" dirty="0"/>
              <a:t>Question No. 2 – </a:t>
            </a:r>
            <a:r>
              <a:rPr lang="en-US" sz="1600" b="1" dirty="0"/>
              <a:t>YES</a:t>
            </a:r>
          </a:p>
          <a:p>
            <a:pPr lvl="1">
              <a:lnSpc>
                <a:spcPts val="2000"/>
              </a:lnSpc>
              <a:spcBef>
                <a:spcPts val="600"/>
              </a:spcBef>
            </a:pPr>
            <a:r>
              <a:rPr lang="en-US" sz="1600" dirty="0"/>
              <a:t>Question No. 3 – </a:t>
            </a:r>
            <a:r>
              <a:rPr lang="en-US" sz="1600" b="1" dirty="0"/>
              <a:t>NO</a:t>
            </a:r>
          </a:p>
          <a:p>
            <a:endParaRPr lang="en-US" dirty="0"/>
          </a:p>
        </p:txBody>
      </p:sp>
      <p:sp>
        <p:nvSpPr>
          <p:cNvPr id="4" name="Slide Number Placeholder 3">
            <a:extLst>
              <a:ext uri="{FF2B5EF4-FFF2-40B4-BE49-F238E27FC236}">
                <a16:creationId xmlns:a16="http://schemas.microsoft.com/office/drawing/2014/main" id="{218951B3-568A-D79C-726E-8352BD9D7675}"/>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11</a:t>
            </a:fld>
            <a:endParaRPr lang="en-US" dirty="0"/>
          </a:p>
        </p:txBody>
      </p:sp>
    </p:spTree>
    <p:extLst>
      <p:ext uri="{BB962C8B-B14F-4D97-AF65-F5344CB8AC3E}">
        <p14:creationId xmlns:p14="http://schemas.microsoft.com/office/powerpoint/2010/main" val="241798807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8D9E75-2C0D-3BD7-D628-A43D289AAADD}"/>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12</a:t>
            </a:fld>
            <a:endParaRPr lang="en-US" dirty="0"/>
          </a:p>
        </p:txBody>
      </p:sp>
      <p:sp>
        <p:nvSpPr>
          <p:cNvPr id="3" name="Content Placeholder 2">
            <a:extLst>
              <a:ext uri="{FF2B5EF4-FFF2-40B4-BE49-F238E27FC236}">
                <a16:creationId xmlns:a16="http://schemas.microsoft.com/office/drawing/2014/main" id="{EB2F5EE4-0C1C-B76E-BB3B-B442FE5CD581}"/>
              </a:ext>
            </a:extLst>
          </p:cNvPr>
          <p:cNvSpPr>
            <a:spLocks noGrp="1" noRot="1" noMove="1" noResize="1" noEditPoints="1" noAdjustHandles="1" noChangeArrowheads="1" noChangeShapeType="1"/>
          </p:cNvSpPr>
          <p:nvPr>
            <p:ph idx="1"/>
          </p:nvPr>
        </p:nvSpPr>
        <p:spPr>
          <a:xfrm>
            <a:off x="1963271" y="2516188"/>
            <a:ext cx="9619129" cy="4037012"/>
          </a:xfrm>
        </p:spPr>
        <p:txBody>
          <a:bodyPr/>
          <a:lstStyle/>
          <a:p>
            <a:pPr marL="0" indent="0">
              <a:lnSpc>
                <a:spcPts val="2800"/>
              </a:lnSpc>
              <a:buNone/>
            </a:pPr>
            <a:r>
              <a:rPr lang="en-US" sz="2400" b="1" dirty="0"/>
              <a:t>With the Medical Panel Certificate rendered as YYN, </a:t>
            </a:r>
            <a:br>
              <a:rPr lang="en-US" sz="2400" b="1" dirty="0"/>
            </a:br>
            <a:r>
              <a:rPr lang="en-US" sz="2400" b="1" dirty="0"/>
              <a:t>the retirement board:</a:t>
            </a:r>
            <a:endParaRPr lang="en-US" sz="2400" dirty="0"/>
          </a:p>
          <a:p>
            <a:pPr marL="514350" indent="-514350">
              <a:lnSpc>
                <a:spcPts val="2400"/>
              </a:lnSpc>
              <a:buSzPct val="100000"/>
              <a:buFont typeface="+mj-lt"/>
              <a:buAutoNum type="alphaLcParenR"/>
            </a:pPr>
            <a:r>
              <a:rPr lang="en-US" sz="2000" dirty="0"/>
              <a:t>Must deny the application as a matter of law.</a:t>
            </a:r>
          </a:p>
          <a:p>
            <a:pPr marL="514350" indent="-514350">
              <a:lnSpc>
                <a:spcPts val="2400"/>
              </a:lnSpc>
              <a:buSzPct val="100000"/>
              <a:buFont typeface="+mj-lt"/>
              <a:buAutoNum type="alphaLcParenR"/>
            </a:pPr>
            <a:r>
              <a:rPr lang="en-US" sz="2000" dirty="0"/>
              <a:t>May award the ADR anyway, the Attorney General’s Office has told </a:t>
            </a:r>
            <a:br>
              <a:rPr lang="en-US" sz="2000" dirty="0"/>
            </a:br>
            <a:r>
              <a:rPr lang="en-US" sz="2000" dirty="0"/>
              <a:t>us to forget about risk factors in doing the Heart Law analysis.</a:t>
            </a:r>
          </a:p>
          <a:p>
            <a:pPr marL="514350" indent="-514350">
              <a:lnSpc>
                <a:spcPts val="2400"/>
              </a:lnSpc>
              <a:buSzPct val="100000"/>
              <a:buFont typeface="+mj-lt"/>
              <a:buAutoNum type="alphaLcParenR"/>
            </a:pPr>
            <a:r>
              <a:rPr lang="en-US" sz="2000" dirty="0"/>
              <a:t>May award the ADR anyway, if it makes findings of fact that the Medical Panel employed an erroneous standard in coming to the conclusions it did.</a:t>
            </a:r>
          </a:p>
          <a:p>
            <a:endParaRPr lang="en-US" dirty="0"/>
          </a:p>
        </p:txBody>
      </p:sp>
      <p:pic>
        <p:nvPicPr>
          <p:cNvPr id="8" name="Picture 7" descr="Quiz Time symbol">
            <a:extLst>
              <a:ext uri="{FF2B5EF4-FFF2-40B4-BE49-F238E27FC236}">
                <a16:creationId xmlns:a16="http://schemas.microsoft.com/office/drawing/2014/main" id="{092F49C5-2DDF-A1D2-AB6C-9DB6BD7E7915}"/>
              </a:ext>
            </a:extLst>
          </p:cNvPr>
          <p:cNvPicPr>
            <a:picLocks noGrp="1" noRot="1" noChangeAspect="1" noMove="1" noResize="1" noEditPoints="1" noAdjustHandles="1" noChangeArrowheads="1" noChangeShapeType="1" noCrop="1"/>
          </p:cNvPicPr>
          <p:nvPr/>
        </p:nvPicPr>
        <p:blipFill>
          <a:blip r:embed="rId2"/>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21D78F8A-2BF6-256D-D073-C38AC58EBE55}"/>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2</a:t>
            </a:r>
          </a:p>
        </p:txBody>
      </p:sp>
    </p:spTree>
    <p:extLst>
      <p:ext uri="{BB962C8B-B14F-4D97-AF65-F5344CB8AC3E}">
        <p14:creationId xmlns:p14="http://schemas.microsoft.com/office/powerpoint/2010/main" val="183833045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32E6-6352-8209-42C4-36CF9B01032B}"/>
              </a:ext>
            </a:extLst>
          </p:cNvPr>
          <p:cNvSpPr>
            <a:spLocks noGrp="1"/>
          </p:cNvSpPr>
          <p:nvPr>
            <p:ph type="title"/>
          </p:nvPr>
        </p:nvSpPr>
        <p:spPr>
          <a:xfrm>
            <a:off x="611347" y="1371600"/>
            <a:ext cx="10971053" cy="914400"/>
          </a:xfrm>
        </p:spPr>
        <p:txBody>
          <a:bodyPr>
            <a:normAutofit/>
          </a:bodyPr>
          <a:lstStyle/>
          <a:p>
            <a:r>
              <a:rPr lang="en-US" sz="3400" dirty="0"/>
              <a:t>Opinion of the Attorney General – March 1, 1985</a:t>
            </a:r>
          </a:p>
        </p:txBody>
      </p:sp>
      <p:sp>
        <p:nvSpPr>
          <p:cNvPr id="3" name="Content Placeholder 2">
            <a:extLst>
              <a:ext uri="{FF2B5EF4-FFF2-40B4-BE49-F238E27FC236}">
                <a16:creationId xmlns:a16="http://schemas.microsoft.com/office/drawing/2014/main" id="{7242875F-1749-A062-876C-743179B0BA4A}"/>
              </a:ext>
            </a:extLst>
          </p:cNvPr>
          <p:cNvSpPr>
            <a:spLocks noGrp="1"/>
          </p:cNvSpPr>
          <p:nvPr>
            <p:ph idx="1"/>
          </p:nvPr>
        </p:nvSpPr>
        <p:spPr>
          <a:xfrm>
            <a:off x="608172" y="2516188"/>
            <a:ext cx="10974229" cy="3884611"/>
          </a:xfrm>
        </p:spPr>
        <p:txBody>
          <a:bodyPr>
            <a:noAutofit/>
          </a:bodyPr>
          <a:lstStyle/>
          <a:p>
            <a:pPr>
              <a:lnSpc>
                <a:spcPts val="2600"/>
              </a:lnSpc>
              <a:spcBef>
                <a:spcPts val="1200"/>
              </a:spcBef>
            </a:pPr>
            <a:r>
              <a:rPr lang="en-US" sz="2200" dirty="0"/>
              <a:t>Parties involved included: The Public Employee Retirement Administration (“PERA”), the State Board of Retirement (“SBR”), and the Massachusetts State Police (“MSP”).</a:t>
            </a:r>
          </a:p>
          <a:p>
            <a:pPr>
              <a:lnSpc>
                <a:spcPts val="2600"/>
              </a:lnSpc>
              <a:spcBef>
                <a:spcPts val="1200"/>
              </a:spcBef>
            </a:pPr>
            <a:r>
              <a:rPr lang="en-US" sz="2200" dirty="0"/>
              <a:t>A State Trooper applied for ADR under the Heart Law.  He had risk factors including smoking, a history of hypertension and a “suggestive family history.”</a:t>
            </a:r>
          </a:p>
          <a:p>
            <a:pPr>
              <a:lnSpc>
                <a:spcPts val="2600"/>
              </a:lnSpc>
              <a:spcBef>
                <a:spcPts val="1200"/>
              </a:spcBef>
            </a:pPr>
            <a:r>
              <a:rPr lang="en-US" sz="2200" dirty="0"/>
              <a:t>PERA remanded.</a:t>
            </a:r>
          </a:p>
          <a:p>
            <a:pPr>
              <a:lnSpc>
                <a:spcPts val="2600"/>
              </a:lnSpc>
              <a:spcBef>
                <a:spcPts val="1200"/>
              </a:spcBef>
            </a:pPr>
            <a:r>
              <a:rPr lang="en-US" sz="2200" dirty="0"/>
              <a:t>AGO’s office:  “PERA’s remand…for further consideration of whether the officer’s heart ailment was job-related or attributable to pre-existing cardiac risk factors was unwarranted.”</a:t>
            </a:r>
          </a:p>
        </p:txBody>
      </p:sp>
      <p:sp>
        <p:nvSpPr>
          <p:cNvPr id="4" name="Slide Number Placeholder 3">
            <a:extLst>
              <a:ext uri="{FF2B5EF4-FFF2-40B4-BE49-F238E27FC236}">
                <a16:creationId xmlns:a16="http://schemas.microsoft.com/office/drawing/2014/main" id="{BABBA1BD-6E46-D52E-5FA6-07136FD009AD}"/>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13</a:t>
            </a:fld>
            <a:endParaRPr lang="en-US" dirty="0"/>
          </a:p>
        </p:txBody>
      </p:sp>
    </p:spTree>
    <p:extLst>
      <p:ext uri="{BB962C8B-B14F-4D97-AF65-F5344CB8AC3E}">
        <p14:creationId xmlns:p14="http://schemas.microsoft.com/office/powerpoint/2010/main" val="35704130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EB92-362A-CBDB-5A0E-D13C1CC59F9D}"/>
              </a:ext>
            </a:extLst>
          </p:cNvPr>
          <p:cNvSpPr>
            <a:spLocks noGrp="1"/>
          </p:cNvSpPr>
          <p:nvPr>
            <p:ph type="title"/>
          </p:nvPr>
        </p:nvSpPr>
        <p:spPr>
          <a:xfrm>
            <a:off x="611188" y="1479177"/>
            <a:ext cx="10971212" cy="914400"/>
          </a:xfrm>
        </p:spPr>
        <p:txBody>
          <a:bodyPr>
            <a:noAutofit/>
          </a:bodyPr>
          <a:lstStyle/>
          <a:p>
            <a:pPr>
              <a:lnSpc>
                <a:spcPts val="3800"/>
              </a:lnSpc>
            </a:pPr>
            <a:r>
              <a:rPr lang="en-US" dirty="0"/>
              <a:t>Excerpt from Medical Panel Certificate for </a:t>
            </a:r>
            <a:br>
              <a:rPr lang="en-US" dirty="0"/>
            </a:br>
            <a:r>
              <a:rPr lang="en-US" dirty="0"/>
              <a:t>the Heart Law (1)</a:t>
            </a:r>
          </a:p>
        </p:txBody>
      </p:sp>
      <p:sp>
        <p:nvSpPr>
          <p:cNvPr id="3" name="Content Placeholder 2">
            <a:extLst>
              <a:ext uri="{FF2B5EF4-FFF2-40B4-BE49-F238E27FC236}">
                <a16:creationId xmlns:a16="http://schemas.microsoft.com/office/drawing/2014/main" id="{6923A069-C51F-8773-0441-5DA5FC167FCD}"/>
              </a:ext>
            </a:extLst>
          </p:cNvPr>
          <p:cNvSpPr>
            <a:spLocks noGrp="1"/>
          </p:cNvSpPr>
          <p:nvPr>
            <p:ph idx="1"/>
          </p:nvPr>
        </p:nvSpPr>
        <p:spPr>
          <a:xfrm>
            <a:off x="605155" y="2610608"/>
            <a:ext cx="10974229" cy="3707631"/>
          </a:xfrm>
        </p:spPr>
        <p:txBody>
          <a:bodyPr/>
          <a:lstStyle/>
          <a:p>
            <a:r>
              <a:rPr lang="en-US" dirty="0"/>
              <a:t>Are there any uniquely predominant non-service- connected influences upon this member’s mental or physical condition which might have substantially contributed to or resulted in the incapacity of the applicant?</a:t>
            </a:r>
          </a:p>
          <a:p>
            <a:r>
              <a:rPr lang="en-US" dirty="0"/>
              <a:t>Are there any non-service-connected accidents or hazards undergone which might have contributed to or resulted in the incapacity of the applicant? </a:t>
            </a:r>
          </a:p>
        </p:txBody>
      </p:sp>
      <p:sp>
        <p:nvSpPr>
          <p:cNvPr id="4" name="Slide Number Placeholder 3">
            <a:extLst>
              <a:ext uri="{FF2B5EF4-FFF2-40B4-BE49-F238E27FC236}">
                <a16:creationId xmlns:a16="http://schemas.microsoft.com/office/drawing/2014/main" id="{59ECE026-E67D-59EB-1A65-93FAEDBDC0D9}"/>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14</a:t>
            </a:fld>
            <a:endParaRPr lang="en-US" dirty="0"/>
          </a:p>
        </p:txBody>
      </p:sp>
    </p:spTree>
    <p:extLst>
      <p:ext uri="{BB962C8B-B14F-4D97-AF65-F5344CB8AC3E}">
        <p14:creationId xmlns:p14="http://schemas.microsoft.com/office/powerpoint/2010/main" val="236931742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4140-30F2-2028-EB1A-97F0F7BA1D36}"/>
              </a:ext>
            </a:extLst>
          </p:cNvPr>
          <p:cNvSpPr>
            <a:spLocks noGrp="1"/>
          </p:cNvSpPr>
          <p:nvPr>
            <p:ph type="title"/>
          </p:nvPr>
        </p:nvSpPr>
        <p:spPr>
          <a:xfrm>
            <a:off x="608172" y="1487996"/>
            <a:ext cx="10971212" cy="914400"/>
          </a:xfrm>
        </p:spPr>
        <p:txBody>
          <a:bodyPr>
            <a:noAutofit/>
          </a:bodyPr>
          <a:lstStyle/>
          <a:p>
            <a:pPr>
              <a:lnSpc>
                <a:spcPts val="3800"/>
              </a:lnSpc>
            </a:pPr>
            <a:r>
              <a:rPr lang="en-US" dirty="0"/>
              <a:t>Excerpt from Medical Panel Certificate for </a:t>
            </a:r>
            <a:br>
              <a:rPr lang="en-US" dirty="0"/>
            </a:br>
            <a:r>
              <a:rPr lang="en-US" dirty="0"/>
              <a:t>the Heart Law (2)</a:t>
            </a:r>
          </a:p>
        </p:txBody>
      </p:sp>
      <p:sp>
        <p:nvSpPr>
          <p:cNvPr id="3" name="Content Placeholder 2">
            <a:extLst>
              <a:ext uri="{FF2B5EF4-FFF2-40B4-BE49-F238E27FC236}">
                <a16:creationId xmlns:a16="http://schemas.microsoft.com/office/drawing/2014/main" id="{3C87AA0E-288A-BECC-5A18-88A888C31D6D}"/>
              </a:ext>
            </a:extLst>
          </p:cNvPr>
          <p:cNvSpPr>
            <a:spLocks noGrp="1"/>
          </p:cNvSpPr>
          <p:nvPr>
            <p:ph idx="1"/>
          </p:nvPr>
        </p:nvSpPr>
        <p:spPr>
          <a:xfrm>
            <a:off x="605155" y="2783686"/>
            <a:ext cx="10974229" cy="3442160"/>
          </a:xfrm>
        </p:spPr>
        <p:txBody>
          <a:bodyPr/>
          <a:lstStyle/>
          <a:p>
            <a:r>
              <a:rPr lang="en-US" dirty="0"/>
              <a:t>Is there evidence that although not irrebuttable, so predominates as to obligate a fact finder to come to the conclusion that, for this particular applicant, a uniquely predominant non-service-connected  influence on the member’s mental or physical condition and/ or </a:t>
            </a:r>
            <a:br>
              <a:rPr lang="en-US" dirty="0"/>
            </a:br>
            <a:r>
              <a:rPr lang="en-US" dirty="0"/>
              <a:t>non-service-connected accident or hazard caused the incapacity of this applicant?</a:t>
            </a:r>
          </a:p>
        </p:txBody>
      </p:sp>
      <p:sp>
        <p:nvSpPr>
          <p:cNvPr id="4" name="Slide Number Placeholder 3">
            <a:extLst>
              <a:ext uri="{FF2B5EF4-FFF2-40B4-BE49-F238E27FC236}">
                <a16:creationId xmlns:a16="http://schemas.microsoft.com/office/drawing/2014/main" id="{DD59EECE-7D78-2535-3D0C-700409DE3A59}"/>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15</a:t>
            </a:fld>
            <a:endParaRPr lang="en-US" dirty="0"/>
          </a:p>
        </p:txBody>
      </p:sp>
    </p:spTree>
    <p:extLst>
      <p:ext uri="{BB962C8B-B14F-4D97-AF65-F5344CB8AC3E}">
        <p14:creationId xmlns:p14="http://schemas.microsoft.com/office/powerpoint/2010/main" val="27133182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5428-0C56-F513-B8D7-A322983AA014}"/>
              </a:ext>
            </a:extLst>
          </p:cNvPr>
          <p:cNvSpPr>
            <a:spLocks noGrp="1"/>
          </p:cNvSpPr>
          <p:nvPr>
            <p:ph type="title"/>
          </p:nvPr>
        </p:nvSpPr>
        <p:spPr>
          <a:xfrm>
            <a:off x="611347" y="1371600"/>
            <a:ext cx="10971053" cy="914400"/>
          </a:xfrm>
        </p:spPr>
        <p:txBody>
          <a:bodyPr>
            <a:normAutofit/>
          </a:bodyPr>
          <a:lstStyle/>
          <a:p>
            <a:r>
              <a:rPr lang="en-US" dirty="0"/>
              <a:t>Mass. General Laws, Chapter 41, Section 101A</a:t>
            </a:r>
          </a:p>
        </p:txBody>
      </p:sp>
      <p:sp>
        <p:nvSpPr>
          <p:cNvPr id="3" name="Content Placeholder 2">
            <a:extLst>
              <a:ext uri="{FF2B5EF4-FFF2-40B4-BE49-F238E27FC236}">
                <a16:creationId xmlns:a16="http://schemas.microsoft.com/office/drawing/2014/main" id="{9D92B912-5465-49BE-5D5D-8E79AC495B1D}"/>
              </a:ext>
            </a:extLst>
          </p:cNvPr>
          <p:cNvSpPr>
            <a:spLocks noGrp="1"/>
          </p:cNvSpPr>
          <p:nvPr>
            <p:ph idx="1"/>
          </p:nvPr>
        </p:nvSpPr>
        <p:spPr>
          <a:xfrm>
            <a:off x="608172" y="2516188"/>
            <a:ext cx="10974229" cy="3884611"/>
          </a:xfrm>
        </p:spPr>
        <p:txBody>
          <a:bodyPr>
            <a:normAutofit/>
          </a:bodyPr>
          <a:lstStyle/>
          <a:p>
            <a:r>
              <a:rPr lang="en-US" dirty="0"/>
              <a:t>Subsequent to January first, nineteen hundred and eighty-eight, no person who smokes any tobacco product shall be eligible for appointment as a police officer or firefighter in a city or town and no person so appointed after said date shall continue in such office or position if such person thereafter smokes any tobacco products….</a:t>
            </a:r>
          </a:p>
          <a:p>
            <a:r>
              <a:rPr lang="en-US" dirty="0"/>
              <a:t>Enacted on January 1, 1988.</a:t>
            </a:r>
          </a:p>
          <a:p>
            <a:endParaRPr lang="en-US" dirty="0"/>
          </a:p>
        </p:txBody>
      </p:sp>
      <p:sp>
        <p:nvSpPr>
          <p:cNvPr id="4" name="Slide Number Placeholder 3">
            <a:extLst>
              <a:ext uri="{FF2B5EF4-FFF2-40B4-BE49-F238E27FC236}">
                <a16:creationId xmlns:a16="http://schemas.microsoft.com/office/drawing/2014/main" id="{2052AF4D-B708-C152-911E-F4DADCD229A3}"/>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16</a:t>
            </a:fld>
            <a:endParaRPr lang="en-US" dirty="0"/>
          </a:p>
        </p:txBody>
      </p:sp>
    </p:spTree>
    <p:extLst>
      <p:ext uri="{BB962C8B-B14F-4D97-AF65-F5344CB8AC3E}">
        <p14:creationId xmlns:p14="http://schemas.microsoft.com/office/powerpoint/2010/main" val="35450956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BCA269-6B69-3CC9-6101-17810BCCD0C9}"/>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17</a:t>
            </a:fld>
            <a:endParaRPr lang="en-US" dirty="0"/>
          </a:p>
        </p:txBody>
      </p:sp>
      <p:sp>
        <p:nvSpPr>
          <p:cNvPr id="3" name="Content Placeholder 2">
            <a:extLst>
              <a:ext uri="{FF2B5EF4-FFF2-40B4-BE49-F238E27FC236}">
                <a16:creationId xmlns:a16="http://schemas.microsoft.com/office/drawing/2014/main" id="{BCC1B5BC-9F3E-681F-8055-67AE242A0AAE}"/>
              </a:ext>
            </a:extLst>
          </p:cNvPr>
          <p:cNvSpPr>
            <a:spLocks noGrp="1" noRot="1" noMove="1" noResize="1" noEditPoints="1" noAdjustHandles="1" noChangeArrowheads="1" noChangeShapeType="1"/>
          </p:cNvSpPr>
          <p:nvPr>
            <p:ph idx="1"/>
          </p:nvPr>
        </p:nvSpPr>
        <p:spPr>
          <a:xfrm>
            <a:off x="1936376" y="2516188"/>
            <a:ext cx="9646024" cy="3884612"/>
          </a:xfrm>
        </p:spPr>
        <p:txBody>
          <a:bodyPr/>
          <a:lstStyle/>
          <a:p>
            <a:pPr marL="0" indent="0">
              <a:lnSpc>
                <a:spcPts val="2800"/>
              </a:lnSpc>
              <a:buNone/>
            </a:pPr>
            <a:r>
              <a:rPr lang="en-US" sz="2400" b="1" dirty="0"/>
              <a:t>Firefighters and police officers (Heart Law only) appointed after January 1, 1988 who smoke tobacco products after that date:</a:t>
            </a:r>
            <a:endParaRPr lang="en-US" dirty="0"/>
          </a:p>
          <a:p>
            <a:pPr marL="457200" indent="-457200">
              <a:lnSpc>
                <a:spcPts val="2400"/>
              </a:lnSpc>
              <a:buSzPct val="100000"/>
              <a:buFont typeface="+mj-lt"/>
              <a:buAutoNum type="alphaLcParenR"/>
            </a:pPr>
            <a:r>
              <a:rPr lang="en-US" sz="2000" dirty="0"/>
              <a:t>Will be ineligible for the Heart Law Presumption.</a:t>
            </a:r>
          </a:p>
          <a:p>
            <a:pPr marL="457200" indent="-457200">
              <a:lnSpc>
                <a:spcPts val="2400"/>
              </a:lnSpc>
              <a:buSzPct val="100000"/>
              <a:buFont typeface="+mj-lt"/>
              <a:buAutoNum type="alphaLcParenR"/>
            </a:pPr>
            <a:r>
              <a:rPr lang="en-US" sz="2000" dirty="0"/>
              <a:t>Will be ineligible for the Lung Law Presumption.</a:t>
            </a:r>
          </a:p>
          <a:p>
            <a:pPr marL="457200" indent="-457200">
              <a:lnSpc>
                <a:spcPts val="2400"/>
              </a:lnSpc>
              <a:buSzPct val="100000"/>
              <a:buFont typeface="+mj-lt"/>
              <a:buAutoNum type="alphaLcParenR"/>
            </a:pPr>
            <a:r>
              <a:rPr lang="en-US" sz="2000" dirty="0"/>
              <a:t>Will be ineligible for the Cancer Law Presumption.</a:t>
            </a:r>
          </a:p>
          <a:p>
            <a:pPr marL="457200" indent="-457200">
              <a:lnSpc>
                <a:spcPts val="2400"/>
              </a:lnSpc>
              <a:buSzPct val="100000"/>
              <a:buFont typeface="+mj-lt"/>
              <a:buAutoNum type="alphaLcParenR"/>
            </a:pPr>
            <a:r>
              <a:rPr lang="en-US" sz="2000" dirty="0"/>
              <a:t>Will be eligible to invoke the appropriate Presumption, as Chapter 41, Section 101A has absolutely no bearing upon any of the Presumptions.</a:t>
            </a:r>
          </a:p>
        </p:txBody>
      </p:sp>
      <p:pic>
        <p:nvPicPr>
          <p:cNvPr id="8" name="Picture 7" descr="Quiz Time symbol">
            <a:extLst>
              <a:ext uri="{FF2B5EF4-FFF2-40B4-BE49-F238E27FC236}">
                <a16:creationId xmlns:a16="http://schemas.microsoft.com/office/drawing/2014/main" id="{4A039E3E-201D-A887-663B-1211F18A81F8}"/>
              </a:ext>
            </a:extLst>
          </p:cNvPr>
          <p:cNvPicPr>
            <a:picLocks noGrp="1" noRot="1" noChangeAspect="1" noMove="1" noResize="1" noEditPoints="1" noAdjustHandles="1" noChangeArrowheads="1" noChangeShapeType="1" noCrop="1"/>
          </p:cNvPicPr>
          <p:nvPr/>
        </p:nvPicPr>
        <p:blipFill>
          <a:blip r:embed="rId2"/>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8FEB454C-06AF-2A91-7F76-2ADEB7776551}"/>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3</a:t>
            </a:r>
          </a:p>
        </p:txBody>
      </p:sp>
    </p:spTree>
    <p:extLst>
      <p:ext uri="{BB962C8B-B14F-4D97-AF65-F5344CB8AC3E}">
        <p14:creationId xmlns:p14="http://schemas.microsoft.com/office/powerpoint/2010/main" val="206534046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9C95-9224-6EF5-1404-DA55215DA50A}"/>
              </a:ext>
            </a:extLst>
          </p:cNvPr>
          <p:cNvSpPr>
            <a:spLocks noGrp="1"/>
          </p:cNvSpPr>
          <p:nvPr>
            <p:ph type="title"/>
          </p:nvPr>
        </p:nvSpPr>
        <p:spPr>
          <a:xfrm>
            <a:off x="611347" y="1371600"/>
            <a:ext cx="10971053" cy="914400"/>
          </a:xfrm>
        </p:spPr>
        <p:txBody>
          <a:bodyPr/>
          <a:lstStyle/>
          <a:p>
            <a:r>
              <a:rPr lang="en-US" dirty="0"/>
              <a:t>The Presumptions are Rebuttable</a:t>
            </a:r>
          </a:p>
        </p:txBody>
      </p:sp>
      <p:sp>
        <p:nvSpPr>
          <p:cNvPr id="3" name="Content Placeholder 2">
            <a:extLst>
              <a:ext uri="{FF2B5EF4-FFF2-40B4-BE49-F238E27FC236}">
                <a16:creationId xmlns:a16="http://schemas.microsoft.com/office/drawing/2014/main" id="{3053EF7B-C4A7-5AC5-FC6C-4616A5B5772B}"/>
              </a:ext>
            </a:extLst>
          </p:cNvPr>
          <p:cNvSpPr>
            <a:spLocks noGrp="1"/>
          </p:cNvSpPr>
          <p:nvPr>
            <p:ph idx="1"/>
          </p:nvPr>
        </p:nvSpPr>
        <p:spPr>
          <a:xfrm>
            <a:off x="608172" y="2516188"/>
            <a:ext cx="10974229" cy="3884611"/>
          </a:xfrm>
        </p:spPr>
        <p:txBody>
          <a:bodyPr>
            <a:normAutofit fontScale="92500"/>
          </a:bodyPr>
          <a:lstStyle/>
          <a:p>
            <a:r>
              <a:rPr lang="en-US" dirty="0"/>
              <a:t>These Heart, Lung or Cancer conditions are presumed to have been suffered in the performance of a member’s duties:</a:t>
            </a:r>
          </a:p>
          <a:p>
            <a:pPr lvl="1"/>
            <a:r>
              <a:rPr lang="en-US" b="1" dirty="0">
                <a:solidFill>
                  <a:srgbClr val="671F46"/>
                </a:solidFill>
              </a:rPr>
              <a:t>Heart:</a:t>
            </a:r>
            <a:r>
              <a:rPr lang="en-US" dirty="0"/>
              <a:t> Unless the contrary be shown by competent evidence.</a:t>
            </a:r>
          </a:p>
          <a:p>
            <a:pPr lvl="1"/>
            <a:r>
              <a:rPr lang="en-US" b="1" dirty="0">
                <a:solidFill>
                  <a:srgbClr val="671F46"/>
                </a:solidFill>
              </a:rPr>
              <a:t>Lung: </a:t>
            </a:r>
            <a:r>
              <a:rPr lang="en-US" dirty="0"/>
              <a:t>Unless the contrary be shown by competent evidence.</a:t>
            </a:r>
          </a:p>
          <a:p>
            <a:pPr lvl="1"/>
            <a:r>
              <a:rPr lang="en-US" b="1" dirty="0">
                <a:solidFill>
                  <a:srgbClr val="671F46"/>
                </a:solidFill>
              </a:rPr>
              <a:t>Cancer:</a:t>
            </a:r>
            <a:r>
              <a:rPr lang="en-US" dirty="0"/>
              <a:t> Unless it is shown by a preponderance of the evidence that </a:t>
            </a:r>
            <a:br>
              <a:rPr lang="en-US" dirty="0"/>
            </a:br>
            <a:r>
              <a:rPr lang="en-US" dirty="0"/>
              <a:t>non-service-connected risk factors or non-service-connected accidents or hazards undergone, or any combination thereof, caused such incapacity.</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95B3573-397E-9FB8-CE2E-ECBB191F9A66}"/>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18</a:t>
            </a:fld>
            <a:endParaRPr lang="en-US" dirty="0"/>
          </a:p>
        </p:txBody>
      </p:sp>
    </p:spTree>
    <p:extLst>
      <p:ext uri="{BB962C8B-B14F-4D97-AF65-F5344CB8AC3E}">
        <p14:creationId xmlns:p14="http://schemas.microsoft.com/office/powerpoint/2010/main" val="399274747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2375-9605-087B-2C37-53766794FF05}"/>
              </a:ext>
            </a:extLst>
          </p:cNvPr>
          <p:cNvSpPr>
            <a:spLocks noGrp="1"/>
          </p:cNvSpPr>
          <p:nvPr>
            <p:ph type="title"/>
          </p:nvPr>
        </p:nvSpPr>
        <p:spPr>
          <a:xfrm>
            <a:off x="611347" y="1371600"/>
            <a:ext cx="10971053" cy="914400"/>
          </a:xfrm>
        </p:spPr>
        <p:txBody>
          <a:bodyPr/>
          <a:lstStyle/>
          <a:p>
            <a:r>
              <a:rPr lang="en-US" dirty="0"/>
              <a:t>Aidan S.</a:t>
            </a:r>
          </a:p>
        </p:txBody>
      </p:sp>
      <p:sp>
        <p:nvSpPr>
          <p:cNvPr id="3" name="Content Placeholder 2">
            <a:extLst>
              <a:ext uri="{FF2B5EF4-FFF2-40B4-BE49-F238E27FC236}">
                <a16:creationId xmlns:a16="http://schemas.microsoft.com/office/drawing/2014/main" id="{DEE83592-9930-F91E-646D-6C5D51CCBF9A}"/>
              </a:ext>
            </a:extLst>
          </p:cNvPr>
          <p:cNvSpPr>
            <a:spLocks noGrp="1"/>
          </p:cNvSpPr>
          <p:nvPr>
            <p:ph idx="1"/>
          </p:nvPr>
        </p:nvSpPr>
        <p:spPr>
          <a:xfrm>
            <a:off x="608172" y="2516188"/>
            <a:ext cx="10974229" cy="3884611"/>
          </a:xfrm>
        </p:spPr>
        <p:txBody>
          <a:bodyPr>
            <a:noAutofit/>
          </a:bodyPr>
          <a:lstStyle/>
          <a:p>
            <a:pPr>
              <a:lnSpc>
                <a:spcPts val="2600"/>
              </a:lnSpc>
              <a:spcBef>
                <a:spcPts val="1200"/>
              </a:spcBef>
            </a:pPr>
            <a:r>
              <a:rPr lang="en-US" sz="2200" dirty="0"/>
              <a:t>Police officer for the Town of Magenta.</a:t>
            </a:r>
          </a:p>
          <a:p>
            <a:pPr>
              <a:lnSpc>
                <a:spcPts val="2600"/>
              </a:lnSpc>
              <a:spcBef>
                <a:spcPts val="1200"/>
              </a:spcBef>
            </a:pPr>
            <a:r>
              <a:rPr lang="en-US" sz="2200" spc="-50" dirty="0"/>
              <a:t>Suffers a “cardiac event” while coaching his daughter’s Little League game.</a:t>
            </a:r>
          </a:p>
          <a:p>
            <a:pPr>
              <a:lnSpc>
                <a:spcPts val="2600"/>
              </a:lnSpc>
              <a:spcBef>
                <a:spcPts val="1200"/>
              </a:spcBef>
            </a:pPr>
            <a:r>
              <a:rPr lang="en-US" sz="2200" dirty="0"/>
              <a:t>Is eventually diagnosed with aortic stenosis and advised to apply for ADR under the Heart Law.</a:t>
            </a:r>
          </a:p>
          <a:p>
            <a:pPr>
              <a:lnSpc>
                <a:spcPts val="2600"/>
              </a:lnSpc>
              <a:spcBef>
                <a:spcPts val="1200"/>
              </a:spcBef>
            </a:pPr>
            <a:r>
              <a:rPr lang="en-US" sz="2200" dirty="0"/>
              <a:t>Medical Panel finds that aortic stenosis is a congenital heart condition, </a:t>
            </a:r>
            <a:br>
              <a:rPr lang="en-US" sz="2200" dirty="0"/>
            </a:br>
            <a:r>
              <a:rPr lang="en-US" sz="2200" dirty="0"/>
              <a:t>and renders the following answers to the certificate questions:</a:t>
            </a:r>
          </a:p>
          <a:p>
            <a:pPr lvl="1">
              <a:lnSpc>
                <a:spcPts val="2400"/>
              </a:lnSpc>
              <a:spcBef>
                <a:spcPts val="600"/>
              </a:spcBef>
            </a:pPr>
            <a:r>
              <a:rPr lang="en-US" sz="2000" dirty="0"/>
              <a:t>Question No. 1 – </a:t>
            </a:r>
            <a:r>
              <a:rPr lang="en-US" sz="2000" b="1" dirty="0"/>
              <a:t>YES</a:t>
            </a:r>
          </a:p>
          <a:p>
            <a:pPr lvl="1">
              <a:lnSpc>
                <a:spcPts val="2400"/>
              </a:lnSpc>
              <a:spcBef>
                <a:spcPts val="600"/>
              </a:spcBef>
            </a:pPr>
            <a:r>
              <a:rPr lang="en-US" sz="2000" dirty="0"/>
              <a:t>Question No. 2 – </a:t>
            </a:r>
            <a:r>
              <a:rPr lang="en-US" sz="2000" b="1" dirty="0"/>
              <a:t>YES</a:t>
            </a:r>
          </a:p>
          <a:p>
            <a:pPr lvl="1">
              <a:lnSpc>
                <a:spcPts val="2400"/>
              </a:lnSpc>
              <a:spcBef>
                <a:spcPts val="600"/>
              </a:spcBef>
            </a:pPr>
            <a:r>
              <a:rPr lang="en-US" sz="2000" dirty="0"/>
              <a:t>Question No. 3 – </a:t>
            </a:r>
            <a:r>
              <a:rPr lang="en-US" sz="2000" b="1" dirty="0"/>
              <a:t>NO</a:t>
            </a:r>
          </a:p>
          <a:p>
            <a:endParaRPr lang="en-US" dirty="0"/>
          </a:p>
        </p:txBody>
      </p:sp>
      <p:sp>
        <p:nvSpPr>
          <p:cNvPr id="4" name="Slide Number Placeholder 3">
            <a:extLst>
              <a:ext uri="{FF2B5EF4-FFF2-40B4-BE49-F238E27FC236}">
                <a16:creationId xmlns:a16="http://schemas.microsoft.com/office/drawing/2014/main" id="{582B650E-407E-407D-155E-55E594571AF4}"/>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19</a:t>
            </a:fld>
            <a:endParaRPr lang="en-US" dirty="0"/>
          </a:p>
        </p:txBody>
      </p:sp>
    </p:spTree>
    <p:extLst>
      <p:ext uri="{BB962C8B-B14F-4D97-AF65-F5344CB8AC3E}">
        <p14:creationId xmlns:p14="http://schemas.microsoft.com/office/powerpoint/2010/main" val="212882480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5177-E1F0-BCE7-45E3-10D75264DCE7}"/>
              </a:ext>
            </a:extLst>
          </p:cNvPr>
          <p:cNvSpPr>
            <a:spLocks noGrp="1"/>
          </p:cNvSpPr>
          <p:nvPr>
            <p:ph type="title"/>
          </p:nvPr>
        </p:nvSpPr>
        <p:spPr>
          <a:xfrm>
            <a:off x="611347" y="1371600"/>
            <a:ext cx="10971053" cy="914400"/>
          </a:xfrm>
        </p:spPr>
        <p:txBody>
          <a:bodyPr/>
          <a:lstStyle/>
          <a:p>
            <a:r>
              <a:rPr lang="en-US" dirty="0"/>
              <a:t>Three Presumptions </a:t>
            </a:r>
          </a:p>
        </p:txBody>
      </p:sp>
      <p:sp>
        <p:nvSpPr>
          <p:cNvPr id="3" name="Content Placeholder 2">
            <a:extLst>
              <a:ext uri="{FF2B5EF4-FFF2-40B4-BE49-F238E27FC236}">
                <a16:creationId xmlns:a16="http://schemas.microsoft.com/office/drawing/2014/main" id="{4110EF9F-9217-5AF2-5434-D9BF478C462D}"/>
              </a:ext>
            </a:extLst>
          </p:cNvPr>
          <p:cNvSpPr>
            <a:spLocks noGrp="1"/>
          </p:cNvSpPr>
          <p:nvPr>
            <p:ph idx="1"/>
          </p:nvPr>
        </p:nvSpPr>
        <p:spPr>
          <a:xfrm>
            <a:off x="608172" y="2516188"/>
            <a:ext cx="10974229" cy="3884611"/>
          </a:xfrm>
        </p:spPr>
        <p:txBody>
          <a:bodyPr/>
          <a:lstStyle/>
          <a:p>
            <a:r>
              <a:rPr lang="en-US" b="1" dirty="0"/>
              <a:t>Heart Law</a:t>
            </a:r>
            <a:r>
              <a:rPr lang="en-US" dirty="0"/>
              <a:t>, G.L. c. 32, Section 94, enacted in 1950.</a:t>
            </a:r>
          </a:p>
          <a:p>
            <a:r>
              <a:rPr lang="en-US" b="1" dirty="0"/>
              <a:t>Lung Law</a:t>
            </a:r>
            <a:r>
              <a:rPr lang="en-US" dirty="0"/>
              <a:t>, G.L. c. 32, Section 94A, enacted in 1962.</a:t>
            </a:r>
          </a:p>
          <a:p>
            <a:r>
              <a:rPr lang="en-US" b="1" dirty="0"/>
              <a:t>Cancer Law</a:t>
            </a:r>
            <a:r>
              <a:rPr lang="en-US" dirty="0"/>
              <a:t>, G.L. c. 32, Section 94B, enacted in 1990.</a:t>
            </a:r>
          </a:p>
          <a:p>
            <a:r>
              <a:rPr lang="en-US" b="1" dirty="0"/>
              <a:t>Other Presumptions</a:t>
            </a:r>
            <a:r>
              <a:rPr lang="en-US" dirty="0"/>
              <a:t>:  </a:t>
            </a:r>
            <a:r>
              <a:rPr lang="en-US" dirty="0">
                <a:solidFill>
                  <a:srgbClr val="671F46"/>
                </a:solidFill>
              </a:rPr>
              <a:t>There are none.  There’s just three.</a:t>
            </a:r>
          </a:p>
        </p:txBody>
      </p:sp>
      <p:sp>
        <p:nvSpPr>
          <p:cNvPr id="6" name="Slide Number Placeholder 5">
            <a:extLst>
              <a:ext uri="{FF2B5EF4-FFF2-40B4-BE49-F238E27FC236}">
                <a16:creationId xmlns:a16="http://schemas.microsoft.com/office/drawing/2014/main" id="{3881477E-B0D8-F928-8EED-4E09468194FC}"/>
              </a:ext>
            </a:extLst>
          </p:cNvPr>
          <p:cNvSpPr>
            <a:spLocks noGrp="1"/>
          </p:cNvSpPr>
          <p:nvPr>
            <p:ph type="sldNum" sz="quarter" idx="4"/>
          </p:nvPr>
        </p:nvSpPr>
        <p:spPr/>
        <p:txBody>
          <a:bodyPr/>
          <a:lstStyle/>
          <a:p>
            <a:fld id="{69DFFF6D-6519-4371-83DE-7681D34F48B4}" type="slidenum">
              <a:rPr lang="en-US" smtClean="0"/>
              <a:t>2</a:t>
            </a:fld>
            <a:endParaRPr lang="en-US" dirty="0"/>
          </a:p>
        </p:txBody>
      </p:sp>
    </p:spTree>
    <p:extLst>
      <p:ext uri="{BB962C8B-B14F-4D97-AF65-F5344CB8AC3E}">
        <p14:creationId xmlns:p14="http://schemas.microsoft.com/office/powerpoint/2010/main" val="1453579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DA7E-5607-EBFA-06EC-A6E23A0A03A5}"/>
              </a:ext>
            </a:extLst>
          </p:cNvPr>
          <p:cNvSpPr>
            <a:spLocks noGrp="1"/>
          </p:cNvSpPr>
          <p:nvPr>
            <p:ph type="title"/>
          </p:nvPr>
        </p:nvSpPr>
        <p:spPr>
          <a:xfrm>
            <a:off x="611347" y="1371600"/>
            <a:ext cx="10971053" cy="914400"/>
          </a:xfrm>
        </p:spPr>
        <p:txBody>
          <a:bodyPr/>
          <a:lstStyle/>
          <a:p>
            <a:r>
              <a:rPr lang="en-US" dirty="0"/>
              <a:t>Pop Quiz No. 4</a:t>
            </a:r>
          </a:p>
        </p:txBody>
      </p:sp>
      <p:sp>
        <p:nvSpPr>
          <p:cNvPr id="3" name="Content Placeholder 2">
            <a:extLst>
              <a:ext uri="{FF2B5EF4-FFF2-40B4-BE49-F238E27FC236}">
                <a16:creationId xmlns:a16="http://schemas.microsoft.com/office/drawing/2014/main" id="{87A1252F-F0B3-53BC-0803-A284E2ABBC91}"/>
              </a:ext>
            </a:extLst>
          </p:cNvPr>
          <p:cNvSpPr>
            <a:spLocks noGrp="1"/>
          </p:cNvSpPr>
          <p:nvPr>
            <p:ph idx="1"/>
          </p:nvPr>
        </p:nvSpPr>
        <p:spPr>
          <a:xfrm>
            <a:off x="1963271" y="2516188"/>
            <a:ext cx="9619129" cy="3884612"/>
          </a:xfrm>
        </p:spPr>
        <p:txBody>
          <a:bodyPr/>
          <a:lstStyle/>
          <a:p>
            <a:pPr marL="0" indent="0">
              <a:lnSpc>
                <a:spcPts val="2800"/>
              </a:lnSpc>
              <a:buNone/>
            </a:pPr>
            <a:r>
              <a:rPr lang="en-US" sz="2400" b="1" dirty="0"/>
              <a:t>With the Medical Panel answering YYN, the retirement board:</a:t>
            </a:r>
          </a:p>
          <a:p>
            <a:pPr marL="806450" lvl="1" indent="-514350">
              <a:lnSpc>
                <a:spcPts val="2400"/>
              </a:lnSpc>
              <a:spcBef>
                <a:spcPts val="1800"/>
              </a:spcBef>
              <a:buSzPct val="100000"/>
              <a:buFont typeface="+mj-lt"/>
              <a:buAutoNum type="alphaLcParenR"/>
            </a:pPr>
            <a:r>
              <a:rPr lang="en-US" sz="2000" dirty="0"/>
              <a:t>May award the ADR anyway, as long as it explains why in its findings.</a:t>
            </a:r>
          </a:p>
          <a:p>
            <a:pPr marL="806450" lvl="1" indent="-514350">
              <a:lnSpc>
                <a:spcPts val="2400"/>
              </a:lnSpc>
              <a:spcBef>
                <a:spcPts val="1800"/>
              </a:spcBef>
              <a:buSzPct val="100000"/>
              <a:buFont typeface="+mj-lt"/>
              <a:buAutoNum type="alphaLcParenR"/>
            </a:pPr>
            <a:r>
              <a:rPr lang="en-US" sz="2000" dirty="0"/>
              <a:t>May ask for a clarification from the Medical Panel.</a:t>
            </a:r>
          </a:p>
          <a:p>
            <a:pPr marL="806450" lvl="1" indent="-514350">
              <a:lnSpc>
                <a:spcPts val="2400"/>
              </a:lnSpc>
              <a:spcBef>
                <a:spcPts val="1800"/>
              </a:spcBef>
              <a:buSzPct val="100000"/>
              <a:buFont typeface="+mj-lt"/>
              <a:buAutoNum type="alphaLcParenR"/>
            </a:pPr>
            <a:r>
              <a:rPr lang="en-US" sz="2000" dirty="0"/>
              <a:t>Must deny the application, as a congenital heart condition is competent evidence which overcomes the Heart Law Presumption.</a:t>
            </a:r>
          </a:p>
        </p:txBody>
      </p:sp>
      <p:sp>
        <p:nvSpPr>
          <p:cNvPr id="4" name="Slide Number Placeholder 3">
            <a:extLst>
              <a:ext uri="{FF2B5EF4-FFF2-40B4-BE49-F238E27FC236}">
                <a16:creationId xmlns:a16="http://schemas.microsoft.com/office/drawing/2014/main" id="{EC12CED0-088B-F2CE-E159-A2A1A2A1FF71}"/>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20</a:t>
            </a:fld>
            <a:endParaRPr lang="en-US" dirty="0"/>
          </a:p>
        </p:txBody>
      </p:sp>
      <p:pic>
        <p:nvPicPr>
          <p:cNvPr id="8" name="Picture 7" descr="Quiz Time symbol">
            <a:extLst>
              <a:ext uri="{FF2B5EF4-FFF2-40B4-BE49-F238E27FC236}">
                <a16:creationId xmlns:a16="http://schemas.microsoft.com/office/drawing/2014/main" id="{ECD17F94-FA81-7474-74D5-D47177E05252}"/>
              </a:ext>
            </a:extLst>
          </p:cNvPr>
          <p:cNvPicPr>
            <a:picLocks noChangeAspect="1"/>
          </p:cNvPicPr>
          <p:nvPr/>
        </p:nvPicPr>
        <p:blipFill>
          <a:blip r:embed="rId2"/>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4873585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0A24-FE41-B046-16D5-0F7EB5A18A6B}"/>
              </a:ext>
            </a:extLst>
          </p:cNvPr>
          <p:cNvSpPr>
            <a:spLocks noGrp="1"/>
          </p:cNvSpPr>
          <p:nvPr>
            <p:ph type="title"/>
          </p:nvPr>
        </p:nvSpPr>
        <p:spPr/>
        <p:txBody>
          <a:bodyPr/>
          <a:lstStyle/>
          <a:p>
            <a:r>
              <a:rPr lang="en-US" dirty="0"/>
              <a:t>Congenital Cardiac Conditions (1)</a:t>
            </a:r>
          </a:p>
        </p:txBody>
      </p:sp>
      <p:sp>
        <p:nvSpPr>
          <p:cNvPr id="3" name="Content Placeholder 2">
            <a:extLst>
              <a:ext uri="{FF2B5EF4-FFF2-40B4-BE49-F238E27FC236}">
                <a16:creationId xmlns:a16="http://schemas.microsoft.com/office/drawing/2014/main" id="{14A46826-2419-D745-03B6-8890202C332D}"/>
              </a:ext>
            </a:extLst>
          </p:cNvPr>
          <p:cNvSpPr>
            <a:spLocks noGrp="1"/>
          </p:cNvSpPr>
          <p:nvPr>
            <p:ph idx="1"/>
          </p:nvPr>
        </p:nvSpPr>
        <p:spPr>
          <a:xfrm>
            <a:off x="608013" y="2514601"/>
            <a:ext cx="10972800" cy="4191000"/>
          </a:xfrm>
        </p:spPr>
        <p:txBody>
          <a:bodyPr>
            <a:noAutofit/>
          </a:bodyPr>
          <a:lstStyle/>
          <a:p>
            <a:pPr marL="346075" indent="-333375">
              <a:lnSpc>
                <a:spcPts val="2800"/>
              </a:lnSpc>
            </a:pPr>
            <a:r>
              <a:rPr lang="en-US" sz="2400" dirty="0">
                <a:effectLst/>
                <a:ea typeface="Times New Roman" panose="02020603050405020304" pitchFamily="18" charset="0"/>
              </a:rPr>
              <a:t>Administrative bodies and courts in Massachusetts have found that medical conditions that are congenital in nature are </a:t>
            </a:r>
            <a:r>
              <a:rPr lang="en-US" sz="2400" b="1" dirty="0">
                <a:effectLst/>
                <a:ea typeface="Times New Roman" panose="02020603050405020304" pitchFamily="18" charset="0"/>
              </a:rPr>
              <a:t>not </a:t>
            </a:r>
            <a:br>
              <a:rPr lang="en-US" sz="2400" b="1" dirty="0">
                <a:effectLst/>
                <a:ea typeface="Times New Roman" panose="02020603050405020304" pitchFamily="18" charset="0"/>
              </a:rPr>
            </a:br>
            <a:r>
              <a:rPr lang="en-US" sz="2400" b="1" dirty="0">
                <a:effectLst/>
                <a:ea typeface="Times New Roman" panose="02020603050405020304" pitchFamily="18" charset="0"/>
              </a:rPr>
              <a:t>work-related </a:t>
            </a:r>
            <a:r>
              <a:rPr lang="en-US" sz="2400" dirty="0">
                <a:effectLst/>
                <a:ea typeface="Times New Roman" panose="02020603050405020304" pitchFamily="18" charset="0"/>
              </a:rPr>
              <a:t>medical conditions and do not fall under the Heart Law Presumption.  </a:t>
            </a:r>
            <a:r>
              <a:rPr lang="en-US" sz="2400" u="sng" dirty="0">
                <a:effectLst/>
                <a:ea typeface="Times New Roman" panose="02020603050405020304" pitchFamily="18" charset="0"/>
              </a:rPr>
              <a:t>See</a:t>
            </a:r>
            <a:r>
              <a:rPr lang="en-US" sz="2400" dirty="0">
                <a:effectLst/>
                <a:ea typeface="Times New Roman" panose="02020603050405020304" pitchFamily="18" charset="0"/>
              </a:rPr>
              <a:t> </a:t>
            </a:r>
            <a:r>
              <a:rPr lang="en-US" sz="2400" u="sng" dirty="0">
                <a:effectLst/>
                <a:ea typeface="Times New Roman" panose="02020603050405020304" pitchFamily="18" charset="0"/>
              </a:rPr>
              <a:t>Laine v. Taunton Ret. Bd. &amp; PERAC</a:t>
            </a:r>
            <a:r>
              <a:rPr lang="en-US" sz="2400" dirty="0">
                <a:effectLst/>
                <a:ea typeface="Times New Roman" panose="02020603050405020304" pitchFamily="18" charset="0"/>
              </a:rPr>
              <a:t>, CR-07-1144, (2012); </a:t>
            </a:r>
            <a:r>
              <a:rPr lang="en-US" sz="2400" u="sng" dirty="0">
                <a:effectLst/>
                <a:ea typeface="Times New Roman" panose="02020603050405020304" pitchFamily="18" charset="0"/>
              </a:rPr>
              <a:t>Harney v. State Bd. of Ret.</a:t>
            </a:r>
            <a:r>
              <a:rPr lang="en-US" sz="2400" dirty="0">
                <a:effectLst/>
                <a:ea typeface="Times New Roman" panose="02020603050405020304" pitchFamily="18" charset="0"/>
              </a:rPr>
              <a:t>, CR-09-188 (2012); </a:t>
            </a:r>
            <a:br>
              <a:rPr lang="en-US" sz="2400" dirty="0">
                <a:effectLst/>
                <a:ea typeface="Times New Roman" panose="02020603050405020304" pitchFamily="18" charset="0"/>
              </a:rPr>
            </a:br>
            <a:r>
              <a:rPr lang="en-US" sz="2400" u="sng" dirty="0">
                <a:effectLst/>
                <a:ea typeface="Times New Roman" panose="02020603050405020304" pitchFamily="18" charset="0"/>
              </a:rPr>
              <a:t>Hayes v. Revere Ret. Bd.</a:t>
            </a:r>
            <a:r>
              <a:rPr lang="en-US" sz="2400" dirty="0">
                <a:effectLst/>
                <a:ea typeface="Times New Roman" panose="02020603050405020304" pitchFamily="18" charset="0"/>
              </a:rPr>
              <a:t>, CR-95-835 (1996). </a:t>
            </a:r>
          </a:p>
          <a:p>
            <a:pPr marL="346075" indent="-333375">
              <a:lnSpc>
                <a:spcPts val="2800"/>
              </a:lnSpc>
            </a:pPr>
            <a:r>
              <a:rPr lang="en-US" sz="2400" dirty="0">
                <a:effectLst/>
                <a:ea typeface="Times New Roman" panose="02020603050405020304" pitchFamily="18" charset="0"/>
              </a:rPr>
              <a:t>Identified congenital conditions include, but are not limited to: bicuspid aortic valve, aortic stenosis, and familial aortic aneurysm syndrome.</a:t>
            </a:r>
          </a:p>
        </p:txBody>
      </p:sp>
      <p:sp>
        <p:nvSpPr>
          <p:cNvPr id="4" name="Slide Number Placeholder 3">
            <a:extLst>
              <a:ext uri="{FF2B5EF4-FFF2-40B4-BE49-F238E27FC236}">
                <a16:creationId xmlns:a16="http://schemas.microsoft.com/office/drawing/2014/main" id="{6DB57A8F-7A76-35F5-994B-98AB6EC0CBF4}"/>
              </a:ext>
            </a:extLst>
          </p:cNvPr>
          <p:cNvSpPr>
            <a:spLocks noGrp="1"/>
          </p:cNvSpPr>
          <p:nvPr>
            <p:ph type="sldNum" sz="quarter" idx="4"/>
          </p:nvPr>
        </p:nvSpPr>
        <p:spPr/>
        <p:txBody>
          <a:bodyPr/>
          <a:lstStyle/>
          <a:p>
            <a:fld id="{69DFFF6D-6519-4371-83DE-7681D34F48B4}" type="slidenum">
              <a:rPr lang="en-US" smtClean="0"/>
              <a:t>21</a:t>
            </a:fld>
            <a:endParaRPr lang="en-US" dirty="0"/>
          </a:p>
        </p:txBody>
      </p:sp>
    </p:spTree>
    <p:extLst>
      <p:ext uri="{BB962C8B-B14F-4D97-AF65-F5344CB8AC3E}">
        <p14:creationId xmlns:p14="http://schemas.microsoft.com/office/powerpoint/2010/main" val="65359005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EAF0-75F9-2A03-6820-33CCE2096BD7}"/>
              </a:ext>
            </a:extLst>
          </p:cNvPr>
          <p:cNvSpPr>
            <a:spLocks noGrp="1"/>
          </p:cNvSpPr>
          <p:nvPr>
            <p:ph type="title"/>
          </p:nvPr>
        </p:nvSpPr>
        <p:spPr>
          <a:xfrm>
            <a:off x="611347" y="1371600"/>
            <a:ext cx="10971053" cy="914400"/>
          </a:xfrm>
        </p:spPr>
        <p:txBody>
          <a:bodyPr/>
          <a:lstStyle/>
          <a:p>
            <a:r>
              <a:rPr lang="en-US" dirty="0"/>
              <a:t>Congenital Cardiac Conditions (2)</a:t>
            </a:r>
          </a:p>
        </p:txBody>
      </p:sp>
      <p:sp>
        <p:nvSpPr>
          <p:cNvPr id="3" name="Content Placeholder 2">
            <a:extLst>
              <a:ext uri="{FF2B5EF4-FFF2-40B4-BE49-F238E27FC236}">
                <a16:creationId xmlns:a16="http://schemas.microsoft.com/office/drawing/2014/main" id="{BDB50B9E-C76C-53B7-BD63-D7100F6C96FF}"/>
              </a:ext>
            </a:extLst>
          </p:cNvPr>
          <p:cNvSpPr>
            <a:spLocks noGrp="1"/>
          </p:cNvSpPr>
          <p:nvPr>
            <p:ph idx="1"/>
          </p:nvPr>
        </p:nvSpPr>
        <p:spPr>
          <a:xfrm>
            <a:off x="608172" y="2516188"/>
            <a:ext cx="10974229" cy="3884611"/>
          </a:xfrm>
        </p:spPr>
        <p:txBody>
          <a:bodyPr/>
          <a:lstStyle/>
          <a:p>
            <a:r>
              <a:rPr lang="en-US" dirty="0"/>
              <a:t>If a member applies based on a congenital condition, they cannot receive benefits under the Heart Law Presumption for that condition.</a:t>
            </a:r>
          </a:p>
          <a:p>
            <a:r>
              <a:rPr lang="en-US" dirty="0"/>
              <a:t>However, a member could still be eligible for Heart Law Presumption if they can show that they suffer from another cardiac condition that is disabling absent the congenital condition.</a:t>
            </a:r>
          </a:p>
          <a:p>
            <a:endParaRPr lang="en-US" dirty="0"/>
          </a:p>
        </p:txBody>
      </p:sp>
      <p:sp>
        <p:nvSpPr>
          <p:cNvPr id="4" name="Slide Number Placeholder 3">
            <a:extLst>
              <a:ext uri="{FF2B5EF4-FFF2-40B4-BE49-F238E27FC236}">
                <a16:creationId xmlns:a16="http://schemas.microsoft.com/office/drawing/2014/main" id="{D5D20A65-B501-9A09-0D66-E7F67667C66F}"/>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22</a:t>
            </a:fld>
            <a:endParaRPr lang="en-US" dirty="0"/>
          </a:p>
        </p:txBody>
      </p:sp>
    </p:spTree>
    <p:extLst>
      <p:ext uri="{BB962C8B-B14F-4D97-AF65-F5344CB8AC3E}">
        <p14:creationId xmlns:p14="http://schemas.microsoft.com/office/powerpoint/2010/main" val="297755366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BE68-E3CD-1DC6-9D03-8FAD285C0E43}"/>
              </a:ext>
            </a:extLst>
          </p:cNvPr>
          <p:cNvSpPr>
            <a:spLocks noGrp="1"/>
          </p:cNvSpPr>
          <p:nvPr>
            <p:ph type="title"/>
          </p:nvPr>
        </p:nvSpPr>
        <p:spPr>
          <a:xfrm>
            <a:off x="611188" y="1495225"/>
            <a:ext cx="10971212" cy="914400"/>
          </a:xfrm>
        </p:spPr>
        <p:txBody>
          <a:bodyPr>
            <a:noAutofit/>
          </a:bodyPr>
          <a:lstStyle/>
          <a:p>
            <a:pPr>
              <a:lnSpc>
                <a:spcPts val="3800"/>
              </a:lnSpc>
            </a:pPr>
            <a:r>
              <a:rPr lang="en-US" dirty="0"/>
              <a:t>The Elephant in the Room: The </a:t>
            </a:r>
            <a:br>
              <a:rPr lang="en-US" dirty="0"/>
            </a:br>
            <a:r>
              <a:rPr lang="en-US" dirty="0"/>
              <a:t>Pre-Employment Physical</a:t>
            </a:r>
          </a:p>
        </p:txBody>
      </p:sp>
      <p:sp>
        <p:nvSpPr>
          <p:cNvPr id="3" name="Content Placeholder 2">
            <a:extLst>
              <a:ext uri="{FF2B5EF4-FFF2-40B4-BE49-F238E27FC236}">
                <a16:creationId xmlns:a16="http://schemas.microsoft.com/office/drawing/2014/main" id="{BB26C039-0277-C020-C5E7-4FB7B66B08CA}"/>
              </a:ext>
            </a:extLst>
          </p:cNvPr>
          <p:cNvSpPr>
            <a:spLocks noGrp="1"/>
          </p:cNvSpPr>
          <p:nvPr>
            <p:ph idx="1"/>
          </p:nvPr>
        </p:nvSpPr>
        <p:spPr>
          <a:xfrm>
            <a:off x="608171" y="2668589"/>
            <a:ext cx="10974229" cy="3884611"/>
          </a:xfrm>
        </p:spPr>
        <p:txBody>
          <a:bodyPr>
            <a:noAutofit/>
          </a:bodyPr>
          <a:lstStyle/>
          <a:p>
            <a:pPr>
              <a:lnSpc>
                <a:spcPts val="2400"/>
              </a:lnSpc>
            </a:pPr>
            <a:r>
              <a:rPr lang="en-US" sz="2000" dirty="0"/>
              <a:t>All three presumptions contain the requirement for a pre-employment physical on entry into service or subsequent to entry.</a:t>
            </a:r>
          </a:p>
          <a:p>
            <a:pPr>
              <a:lnSpc>
                <a:spcPts val="2400"/>
              </a:lnSpc>
            </a:pPr>
            <a:r>
              <a:rPr lang="en-US" sz="2000" dirty="0"/>
              <a:t>Physical cannot contain “any evidence” of condition for which retirement is sought.</a:t>
            </a:r>
          </a:p>
          <a:p>
            <a:pPr>
              <a:lnSpc>
                <a:spcPts val="2400"/>
              </a:lnSpc>
            </a:pPr>
            <a:r>
              <a:rPr lang="en-US" sz="2000" dirty="0"/>
              <a:t>Purpose is to make sure a member did not come into service with the condition.  </a:t>
            </a:r>
          </a:p>
          <a:p>
            <a:pPr>
              <a:lnSpc>
                <a:spcPts val="2400"/>
              </a:lnSpc>
            </a:pPr>
            <a:r>
              <a:rPr lang="en-US" sz="2000" dirty="0"/>
              <a:t>This is far and away the number one reason PERAC is forced to remand an ADR presumption application.</a:t>
            </a:r>
          </a:p>
          <a:p>
            <a:pPr>
              <a:lnSpc>
                <a:spcPts val="2400"/>
              </a:lnSpc>
            </a:pPr>
            <a:r>
              <a:rPr lang="en-US" sz="2000" dirty="0"/>
              <a:t>Physicals are not produced, members failed the physical, physicals showed “any evidence” of a Heart, Lung or Cancer condition, as the case may be.</a:t>
            </a:r>
          </a:p>
        </p:txBody>
      </p:sp>
      <p:sp>
        <p:nvSpPr>
          <p:cNvPr id="4" name="Slide Number Placeholder 3">
            <a:extLst>
              <a:ext uri="{FF2B5EF4-FFF2-40B4-BE49-F238E27FC236}">
                <a16:creationId xmlns:a16="http://schemas.microsoft.com/office/drawing/2014/main" id="{5B9F8DF7-386C-20E3-934E-A9EB2927368A}"/>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23</a:t>
            </a:fld>
            <a:endParaRPr lang="en-US" dirty="0"/>
          </a:p>
        </p:txBody>
      </p:sp>
    </p:spTree>
    <p:extLst>
      <p:ext uri="{BB962C8B-B14F-4D97-AF65-F5344CB8AC3E}">
        <p14:creationId xmlns:p14="http://schemas.microsoft.com/office/powerpoint/2010/main" val="367728476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5CCC-CF8F-F7E1-5B23-E2BEBFFB5AE7}"/>
              </a:ext>
            </a:extLst>
          </p:cNvPr>
          <p:cNvSpPr>
            <a:spLocks noGrp="1"/>
          </p:cNvSpPr>
          <p:nvPr>
            <p:ph type="title"/>
          </p:nvPr>
        </p:nvSpPr>
        <p:spPr>
          <a:xfrm>
            <a:off x="611347" y="1371600"/>
            <a:ext cx="10971053" cy="914400"/>
          </a:xfrm>
        </p:spPr>
        <p:txBody>
          <a:bodyPr>
            <a:normAutofit/>
          </a:bodyPr>
          <a:lstStyle/>
          <a:p>
            <a:r>
              <a:rPr lang="en-US" sz="3300" dirty="0"/>
              <a:t>Heart Law Pre-Employment Physical Requirement</a:t>
            </a:r>
          </a:p>
        </p:txBody>
      </p:sp>
      <p:sp>
        <p:nvSpPr>
          <p:cNvPr id="3" name="Content Placeholder 2">
            <a:extLst>
              <a:ext uri="{FF2B5EF4-FFF2-40B4-BE49-F238E27FC236}">
                <a16:creationId xmlns:a16="http://schemas.microsoft.com/office/drawing/2014/main" id="{BF3682C5-F0A8-4790-A720-C2B90BC1EEBF}"/>
              </a:ext>
            </a:extLst>
          </p:cNvPr>
          <p:cNvSpPr>
            <a:spLocks noGrp="1"/>
          </p:cNvSpPr>
          <p:nvPr>
            <p:ph idx="1"/>
          </p:nvPr>
        </p:nvSpPr>
        <p:spPr>
          <a:xfrm>
            <a:off x="608172" y="2516188"/>
            <a:ext cx="10974229" cy="3884611"/>
          </a:xfrm>
        </p:spPr>
        <p:txBody>
          <a:bodyPr>
            <a:normAutofit/>
          </a:bodyPr>
          <a:lstStyle/>
          <a:p>
            <a:r>
              <a:rPr lang="en-US" dirty="0"/>
              <a:t>Shall, if he successfully passed a physical examination on entry into such service, or subsequently successfully passed a physical examination, which examination failed to reveal any evidence of such condition, be presumed to have been suffered in the line of duty, unless the contrary be shown by competent evidence.</a:t>
            </a:r>
          </a:p>
        </p:txBody>
      </p:sp>
      <p:sp>
        <p:nvSpPr>
          <p:cNvPr id="4" name="Slide Number Placeholder 3">
            <a:extLst>
              <a:ext uri="{FF2B5EF4-FFF2-40B4-BE49-F238E27FC236}">
                <a16:creationId xmlns:a16="http://schemas.microsoft.com/office/drawing/2014/main" id="{55FA84A3-E9E4-A2F4-D35D-4F18BCD06FED}"/>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24</a:t>
            </a:fld>
            <a:endParaRPr lang="en-US" dirty="0"/>
          </a:p>
        </p:txBody>
      </p:sp>
    </p:spTree>
    <p:extLst>
      <p:ext uri="{BB962C8B-B14F-4D97-AF65-F5344CB8AC3E}">
        <p14:creationId xmlns:p14="http://schemas.microsoft.com/office/powerpoint/2010/main" val="247138732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F45B-3080-CDE5-0C60-D846E81C149B}"/>
              </a:ext>
            </a:extLst>
          </p:cNvPr>
          <p:cNvSpPr>
            <a:spLocks noGrp="1"/>
          </p:cNvSpPr>
          <p:nvPr>
            <p:ph type="title"/>
          </p:nvPr>
        </p:nvSpPr>
        <p:spPr>
          <a:xfrm>
            <a:off x="611347" y="1371600"/>
            <a:ext cx="10971053" cy="914400"/>
          </a:xfrm>
        </p:spPr>
        <p:txBody>
          <a:bodyPr>
            <a:normAutofit/>
          </a:bodyPr>
          <a:lstStyle/>
          <a:p>
            <a:r>
              <a:rPr lang="en-US" sz="3300" dirty="0"/>
              <a:t>Lung Law Pre-Employment Physical Requirement </a:t>
            </a:r>
          </a:p>
        </p:txBody>
      </p:sp>
      <p:sp>
        <p:nvSpPr>
          <p:cNvPr id="3" name="Content Placeholder 2">
            <a:extLst>
              <a:ext uri="{FF2B5EF4-FFF2-40B4-BE49-F238E27FC236}">
                <a16:creationId xmlns:a16="http://schemas.microsoft.com/office/drawing/2014/main" id="{0907832E-53A4-DB12-D514-A8306EF780AB}"/>
              </a:ext>
            </a:extLst>
          </p:cNvPr>
          <p:cNvSpPr>
            <a:spLocks noGrp="1"/>
          </p:cNvSpPr>
          <p:nvPr>
            <p:ph idx="1"/>
          </p:nvPr>
        </p:nvSpPr>
        <p:spPr>
          <a:xfrm>
            <a:off x="608172" y="2516188"/>
            <a:ext cx="10974229" cy="3884611"/>
          </a:xfrm>
        </p:spPr>
        <p:txBody>
          <a:bodyPr/>
          <a:lstStyle/>
          <a:p>
            <a:r>
              <a:rPr lang="en-US" dirty="0"/>
              <a:t>Shall, if he successfully passed a physical examination on entry into such service or subsequent to such entry, which examination failed to reveal any evidence of such condition, be presumed to have been suffered in the line of duty, as a result of the inhalation of noxious fumes or poisonous gases, unless the contrary be shown by competent evidence.</a:t>
            </a:r>
          </a:p>
          <a:p>
            <a:endParaRPr lang="en-US" dirty="0"/>
          </a:p>
        </p:txBody>
      </p:sp>
      <p:sp>
        <p:nvSpPr>
          <p:cNvPr id="4" name="Slide Number Placeholder 3">
            <a:extLst>
              <a:ext uri="{FF2B5EF4-FFF2-40B4-BE49-F238E27FC236}">
                <a16:creationId xmlns:a16="http://schemas.microsoft.com/office/drawing/2014/main" id="{F2362778-9076-B79D-FEF5-F26D2F1FED4D}"/>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25</a:t>
            </a:fld>
            <a:endParaRPr lang="en-US" dirty="0"/>
          </a:p>
        </p:txBody>
      </p:sp>
    </p:spTree>
    <p:extLst>
      <p:ext uri="{BB962C8B-B14F-4D97-AF65-F5344CB8AC3E}">
        <p14:creationId xmlns:p14="http://schemas.microsoft.com/office/powerpoint/2010/main" val="41863332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4B8F-C9DC-EEBB-DEE4-9E88ECE9AAE0}"/>
              </a:ext>
            </a:extLst>
          </p:cNvPr>
          <p:cNvSpPr>
            <a:spLocks noGrp="1"/>
          </p:cNvSpPr>
          <p:nvPr>
            <p:ph type="title"/>
          </p:nvPr>
        </p:nvSpPr>
        <p:spPr>
          <a:xfrm>
            <a:off x="611347" y="1371600"/>
            <a:ext cx="10971053" cy="914400"/>
          </a:xfrm>
        </p:spPr>
        <p:txBody>
          <a:bodyPr>
            <a:normAutofit fontScale="90000"/>
          </a:bodyPr>
          <a:lstStyle/>
          <a:p>
            <a:r>
              <a:rPr lang="en-US" dirty="0"/>
              <a:t>Cancer Law Pre-Employment Physical Requirement</a:t>
            </a:r>
          </a:p>
        </p:txBody>
      </p:sp>
      <p:sp>
        <p:nvSpPr>
          <p:cNvPr id="3" name="Content Placeholder 2">
            <a:extLst>
              <a:ext uri="{FF2B5EF4-FFF2-40B4-BE49-F238E27FC236}">
                <a16:creationId xmlns:a16="http://schemas.microsoft.com/office/drawing/2014/main" id="{36B86FCE-F171-AFAA-45F8-8DE160C0E36B}"/>
              </a:ext>
            </a:extLst>
          </p:cNvPr>
          <p:cNvSpPr>
            <a:spLocks noGrp="1"/>
          </p:cNvSpPr>
          <p:nvPr>
            <p:ph idx="1"/>
          </p:nvPr>
        </p:nvSpPr>
        <p:spPr>
          <a:xfrm>
            <a:off x="608172" y="2516188"/>
            <a:ext cx="10974229" cy="3884611"/>
          </a:xfrm>
        </p:spPr>
        <p:txBody>
          <a:bodyPr/>
          <a:lstStyle/>
          <a:p>
            <a:r>
              <a:rPr lang="en-US" dirty="0"/>
              <a:t>Shall, if he successfully passed a physical examination on entry into such service or subsequent to such entry, which examination failed to reveal any evidence of such condition, be presumed to have been suffered in the line of duty, unless it is shown by a preponderance of the evidence that non-service connected risk factors or non-service connected accidents or hazards undergone, or any combination thereof, caused such incapacity. </a:t>
            </a:r>
          </a:p>
          <a:p>
            <a:endParaRPr lang="en-US" dirty="0"/>
          </a:p>
        </p:txBody>
      </p:sp>
      <p:sp>
        <p:nvSpPr>
          <p:cNvPr id="4" name="Slide Number Placeholder 3">
            <a:extLst>
              <a:ext uri="{FF2B5EF4-FFF2-40B4-BE49-F238E27FC236}">
                <a16:creationId xmlns:a16="http://schemas.microsoft.com/office/drawing/2014/main" id="{BBBFCE5A-3646-AC25-27C1-D5F000A75DA2}"/>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26</a:t>
            </a:fld>
            <a:endParaRPr lang="en-US" dirty="0"/>
          </a:p>
        </p:txBody>
      </p:sp>
    </p:spTree>
    <p:extLst>
      <p:ext uri="{BB962C8B-B14F-4D97-AF65-F5344CB8AC3E}">
        <p14:creationId xmlns:p14="http://schemas.microsoft.com/office/powerpoint/2010/main" val="390573344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A394-69D1-94F3-C13D-08E007DC5A6C}"/>
              </a:ext>
            </a:extLst>
          </p:cNvPr>
          <p:cNvSpPr>
            <a:spLocks noGrp="1"/>
          </p:cNvSpPr>
          <p:nvPr>
            <p:ph type="title"/>
          </p:nvPr>
        </p:nvSpPr>
        <p:spPr>
          <a:xfrm>
            <a:off x="611347" y="1371600"/>
            <a:ext cx="10971053" cy="914400"/>
          </a:xfrm>
        </p:spPr>
        <p:txBody>
          <a:bodyPr/>
          <a:lstStyle/>
          <a:p>
            <a:r>
              <a:rPr lang="en-US" dirty="0"/>
              <a:t>Mark S.</a:t>
            </a:r>
          </a:p>
        </p:txBody>
      </p:sp>
      <p:sp>
        <p:nvSpPr>
          <p:cNvPr id="3" name="Content Placeholder 2">
            <a:extLst>
              <a:ext uri="{FF2B5EF4-FFF2-40B4-BE49-F238E27FC236}">
                <a16:creationId xmlns:a16="http://schemas.microsoft.com/office/drawing/2014/main" id="{0CEFD1A9-F956-1061-D784-7DBB5891F70C}"/>
              </a:ext>
            </a:extLst>
          </p:cNvPr>
          <p:cNvSpPr>
            <a:spLocks noGrp="1"/>
          </p:cNvSpPr>
          <p:nvPr>
            <p:ph idx="1"/>
          </p:nvPr>
        </p:nvSpPr>
        <p:spPr>
          <a:xfrm>
            <a:off x="608172" y="2516188"/>
            <a:ext cx="10974229" cy="3884611"/>
          </a:xfrm>
        </p:spPr>
        <p:txBody>
          <a:bodyPr/>
          <a:lstStyle/>
          <a:p>
            <a:r>
              <a:rPr lang="en-US" dirty="0"/>
              <a:t>Firefighter for Town of Periwinkle.</a:t>
            </a:r>
          </a:p>
          <a:p>
            <a:r>
              <a:rPr lang="en-US" dirty="0"/>
              <a:t>Suffers a career ending stroke.</a:t>
            </a:r>
          </a:p>
          <a:p>
            <a:r>
              <a:rPr lang="en-US" dirty="0"/>
              <a:t>Applies for the Heart Law Presumption.</a:t>
            </a:r>
          </a:p>
          <a:p>
            <a:r>
              <a:rPr lang="en-US" dirty="0"/>
              <a:t>His pre-employment physical contains the notation </a:t>
            </a:r>
            <a:br>
              <a:rPr lang="en-US" dirty="0"/>
            </a:br>
            <a:r>
              <a:rPr lang="en-US" dirty="0"/>
              <a:t>“This man is hypertensive for his age on this exam. It may be transient, but he may want to follow up with a doctor.”  </a:t>
            </a:r>
          </a:p>
          <a:p>
            <a:endParaRPr lang="en-US" dirty="0"/>
          </a:p>
          <a:p>
            <a:endParaRPr lang="en-US" dirty="0"/>
          </a:p>
        </p:txBody>
      </p:sp>
      <p:sp>
        <p:nvSpPr>
          <p:cNvPr id="4" name="Slide Number Placeholder 3">
            <a:extLst>
              <a:ext uri="{FF2B5EF4-FFF2-40B4-BE49-F238E27FC236}">
                <a16:creationId xmlns:a16="http://schemas.microsoft.com/office/drawing/2014/main" id="{E7A40873-7BFE-1B1F-BACA-2583F5073EEC}"/>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27</a:t>
            </a:fld>
            <a:endParaRPr lang="en-US" dirty="0"/>
          </a:p>
        </p:txBody>
      </p:sp>
    </p:spTree>
    <p:extLst>
      <p:ext uri="{BB962C8B-B14F-4D97-AF65-F5344CB8AC3E}">
        <p14:creationId xmlns:p14="http://schemas.microsoft.com/office/powerpoint/2010/main" val="135334926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B46AB2-F941-FA7C-47DB-69A3D3A5EABC}"/>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28</a:t>
            </a:fld>
            <a:endParaRPr lang="en-US" dirty="0"/>
          </a:p>
        </p:txBody>
      </p:sp>
      <p:sp>
        <p:nvSpPr>
          <p:cNvPr id="3" name="Content Placeholder 2">
            <a:extLst>
              <a:ext uri="{FF2B5EF4-FFF2-40B4-BE49-F238E27FC236}">
                <a16:creationId xmlns:a16="http://schemas.microsoft.com/office/drawing/2014/main" id="{92859E82-EB7A-39C9-8273-9640A59E8A70}"/>
              </a:ext>
            </a:extLst>
          </p:cNvPr>
          <p:cNvSpPr>
            <a:spLocks noGrp="1" noRot="1" noMove="1" noResize="1" noEditPoints="1" noAdjustHandles="1" noChangeArrowheads="1" noChangeShapeType="1"/>
          </p:cNvSpPr>
          <p:nvPr>
            <p:ph idx="1"/>
          </p:nvPr>
        </p:nvSpPr>
        <p:spPr>
          <a:xfrm>
            <a:off x="1963271" y="2447362"/>
            <a:ext cx="9619129" cy="3884612"/>
          </a:xfrm>
        </p:spPr>
        <p:txBody>
          <a:bodyPr>
            <a:noAutofit/>
          </a:bodyPr>
          <a:lstStyle/>
          <a:p>
            <a:pPr marL="0" indent="0">
              <a:lnSpc>
                <a:spcPts val="2800"/>
              </a:lnSpc>
              <a:buNone/>
            </a:pPr>
            <a:r>
              <a:rPr lang="en-US" sz="2000" b="1" dirty="0"/>
              <a:t>Given the notation on the exam, should the retirement board continue to process this application?</a:t>
            </a:r>
          </a:p>
          <a:p>
            <a:pPr marL="514350" indent="-514350">
              <a:lnSpc>
                <a:spcPts val="2400"/>
              </a:lnSpc>
              <a:buSzPct val="100000"/>
              <a:buFont typeface="+mj-lt"/>
              <a:buAutoNum type="alphaLcParenR"/>
            </a:pPr>
            <a:r>
              <a:rPr lang="en-US" sz="2000" spc="-40" dirty="0"/>
              <a:t>Yes, because Mark S. will be able to demonstrate he didn’t really have hypertension, he just had “white coat syndrome” on the day of the exam.</a:t>
            </a:r>
          </a:p>
          <a:p>
            <a:pPr marL="514350" indent="-514350">
              <a:lnSpc>
                <a:spcPts val="2400"/>
              </a:lnSpc>
              <a:buSzPct val="100000"/>
              <a:buFont typeface="+mj-lt"/>
              <a:buAutoNum type="alphaLcParenR"/>
            </a:pPr>
            <a:r>
              <a:rPr lang="en-US" sz="2000" dirty="0"/>
              <a:t>Yes, because the retirement board can ask the Medical Panel to interpret the notation’s meaning. </a:t>
            </a:r>
          </a:p>
          <a:p>
            <a:pPr marL="514350" indent="-514350">
              <a:lnSpc>
                <a:spcPts val="2400"/>
              </a:lnSpc>
              <a:buSzPct val="100000"/>
              <a:buFont typeface="+mj-lt"/>
              <a:buAutoNum type="alphaLcParenR"/>
            </a:pPr>
            <a:r>
              <a:rPr lang="en-US" sz="2000" dirty="0"/>
              <a:t>Yes, because it wasn’t much of a notation in the first place.</a:t>
            </a:r>
          </a:p>
          <a:p>
            <a:pPr marL="514350" indent="-514350">
              <a:lnSpc>
                <a:spcPts val="2400"/>
              </a:lnSpc>
              <a:buSzPct val="100000"/>
              <a:buFont typeface="+mj-lt"/>
              <a:buAutoNum type="alphaLcParenR"/>
            </a:pPr>
            <a:r>
              <a:rPr lang="en-US" sz="2000" dirty="0"/>
              <a:t>No, because the notation is “any evidence” of heart disease or hypertension.</a:t>
            </a:r>
          </a:p>
        </p:txBody>
      </p:sp>
      <p:pic>
        <p:nvPicPr>
          <p:cNvPr id="8" name="Picture 7" descr="Quiz Time symbol">
            <a:extLst>
              <a:ext uri="{FF2B5EF4-FFF2-40B4-BE49-F238E27FC236}">
                <a16:creationId xmlns:a16="http://schemas.microsoft.com/office/drawing/2014/main" id="{AE315A99-1044-5074-BE4B-8B41F368C959}"/>
              </a:ext>
            </a:extLst>
          </p:cNvPr>
          <p:cNvPicPr>
            <a:picLocks noGrp="1" noRot="1" noChangeAspect="1" noMove="1" noResize="1" noEditPoints="1" noAdjustHandles="1" noChangeArrowheads="1" noChangeShapeType="1" noCrop="1"/>
          </p:cNvPicPr>
          <p:nvPr/>
        </p:nvPicPr>
        <p:blipFill>
          <a:blip r:embed="rId2"/>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59A24E70-990E-BE18-F0C5-9BE33BCEDDB0}"/>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5</a:t>
            </a:r>
          </a:p>
        </p:txBody>
      </p:sp>
    </p:spTree>
    <p:extLst>
      <p:ext uri="{BB962C8B-B14F-4D97-AF65-F5344CB8AC3E}">
        <p14:creationId xmlns:p14="http://schemas.microsoft.com/office/powerpoint/2010/main" val="330729435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3386-4F2F-7145-34A2-DFBB418539B1}"/>
              </a:ext>
            </a:extLst>
          </p:cNvPr>
          <p:cNvSpPr>
            <a:spLocks noGrp="1"/>
          </p:cNvSpPr>
          <p:nvPr>
            <p:ph type="title"/>
          </p:nvPr>
        </p:nvSpPr>
        <p:spPr>
          <a:xfrm>
            <a:off x="611347" y="1371600"/>
            <a:ext cx="10971053" cy="914400"/>
          </a:xfrm>
        </p:spPr>
        <p:txBody>
          <a:bodyPr/>
          <a:lstStyle/>
          <a:p>
            <a:r>
              <a:rPr lang="en-US" dirty="0"/>
              <a:t>Jim K.</a:t>
            </a:r>
          </a:p>
        </p:txBody>
      </p:sp>
      <p:sp>
        <p:nvSpPr>
          <p:cNvPr id="3" name="Content Placeholder 2">
            <a:extLst>
              <a:ext uri="{FF2B5EF4-FFF2-40B4-BE49-F238E27FC236}">
                <a16:creationId xmlns:a16="http://schemas.microsoft.com/office/drawing/2014/main" id="{5623C432-D1C4-1D30-9ECD-0C071EC1C19C}"/>
              </a:ext>
            </a:extLst>
          </p:cNvPr>
          <p:cNvSpPr>
            <a:spLocks noGrp="1"/>
          </p:cNvSpPr>
          <p:nvPr>
            <p:ph idx="1"/>
          </p:nvPr>
        </p:nvSpPr>
        <p:spPr>
          <a:xfrm>
            <a:off x="611347" y="2516189"/>
            <a:ext cx="10974229" cy="3678134"/>
          </a:xfrm>
        </p:spPr>
        <p:txBody>
          <a:bodyPr>
            <a:noAutofit/>
          </a:bodyPr>
          <a:lstStyle/>
          <a:p>
            <a:pPr>
              <a:lnSpc>
                <a:spcPts val="2400"/>
              </a:lnSpc>
              <a:spcBef>
                <a:spcPts val="1200"/>
              </a:spcBef>
            </a:pPr>
            <a:r>
              <a:rPr lang="en-US" sz="2000" dirty="0"/>
              <a:t>Entered service as a police officer in Quabbin in March of 1993.</a:t>
            </a:r>
          </a:p>
          <a:p>
            <a:pPr>
              <a:lnSpc>
                <a:spcPts val="2400"/>
              </a:lnSpc>
              <a:spcBef>
                <a:spcPts val="1200"/>
              </a:spcBef>
            </a:pPr>
            <a:r>
              <a:rPr lang="en-US" sz="2000" dirty="0"/>
              <a:t>The Town cannot find his pre-employment physical.  They’ve really looked!</a:t>
            </a:r>
          </a:p>
          <a:p>
            <a:pPr>
              <a:lnSpc>
                <a:spcPts val="2400"/>
              </a:lnSpc>
              <a:spcBef>
                <a:spcPts val="1200"/>
              </a:spcBef>
            </a:pPr>
            <a:r>
              <a:rPr lang="en-US" sz="2000" spc="-50" dirty="0"/>
              <a:t>His Police Chief writes a note saying: “We cannot find Jim K’s physical, but he never would have been hired in the first place if he </a:t>
            </a:r>
            <a:r>
              <a:rPr lang="en-US" sz="2000" spc="-50"/>
              <a:t>had a heart </a:t>
            </a:r>
            <a:r>
              <a:rPr lang="en-US" sz="2000" spc="-50" dirty="0"/>
              <a:t>condition or hypertension.”</a:t>
            </a:r>
          </a:p>
          <a:p>
            <a:pPr>
              <a:lnSpc>
                <a:spcPts val="2400"/>
              </a:lnSpc>
              <a:spcBef>
                <a:spcPts val="1200"/>
              </a:spcBef>
            </a:pPr>
            <a:r>
              <a:rPr lang="en-US" sz="2000" dirty="0"/>
              <a:t>The Quabbin Retirement Board processes the ADR application, with the Medical Panel deciding as follows:</a:t>
            </a:r>
          </a:p>
          <a:p>
            <a:pPr lvl="1">
              <a:lnSpc>
                <a:spcPts val="2000"/>
              </a:lnSpc>
              <a:spcBef>
                <a:spcPts val="600"/>
              </a:spcBef>
            </a:pPr>
            <a:r>
              <a:rPr lang="en-US" sz="1600" dirty="0"/>
              <a:t>Question No. 1 – </a:t>
            </a:r>
            <a:r>
              <a:rPr lang="en-US" sz="1600" b="1" dirty="0"/>
              <a:t>YES</a:t>
            </a:r>
          </a:p>
          <a:p>
            <a:pPr lvl="1">
              <a:lnSpc>
                <a:spcPts val="2000"/>
              </a:lnSpc>
              <a:spcBef>
                <a:spcPts val="600"/>
              </a:spcBef>
            </a:pPr>
            <a:r>
              <a:rPr lang="en-US" sz="1600" dirty="0"/>
              <a:t>Question No. 2 – </a:t>
            </a:r>
            <a:r>
              <a:rPr lang="en-US" sz="1600" b="1" dirty="0"/>
              <a:t>YES</a:t>
            </a:r>
          </a:p>
          <a:p>
            <a:pPr lvl="1">
              <a:lnSpc>
                <a:spcPts val="2000"/>
              </a:lnSpc>
              <a:spcBef>
                <a:spcPts val="600"/>
              </a:spcBef>
            </a:pPr>
            <a:r>
              <a:rPr lang="en-US" sz="1600" dirty="0"/>
              <a:t>Question No. 3 – </a:t>
            </a:r>
            <a:r>
              <a:rPr lang="en-US" sz="1600" b="1" dirty="0"/>
              <a:t>YES</a:t>
            </a:r>
          </a:p>
        </p:txBody>
      </p:sp>
      <p:sp>
        <p:nvSpPr>
          <p:cNvPr id="4" name="Slide Number Placeholder 3">
            <a:extLst>
              <a:ext uri="{FF2B5EF4-FFF2-40B4-BE49-F238E27FC236}">
                <a16:creationId xmlns:a16="http://schemas.microsoft.com/office/drawing/2014/main" id="{59BE59B5-6947-D9DB-6115-BB4E7B4D3CB5}"/>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29</a:t>
            </a:fld>
            <a:endParaRPr lang="en-US" dirty="0"/>
          </a:p>
        </p:txBody>
      </p:sp>
    </p:spTree>
    <p:extLst>
      <p:ext uri="{BB962C8B-B14F-4D97-AF65-F5344CB8AC3E}">
        <p14:creationId xmlns:p14="http://schemas.microsoft.com/office/powerpoint/2010/main" val="195037312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894D-4B28-DC73-E26B-2895815B6AC6}"/>
              </a:ext>
            </a:extLst>
          </p:cNvPr>
          <p:cNvSpPr>
            <a:spLocks noGrp="1"/>
          </p:cNvSpPr>
          <p:nvPr>
            <p:ph type="title"/>
          </p:nvPr>
        </p:nvSpPr>
        <p:spPr>
          <a:xfrm>
            <a:off x="611188" y="1479176"/>
            <a:ext cx="10971212" cy="914400"/>
          </a:xfrm>
        </p:spPr>
        <p:txBody>
          <a:bodyPr>
            <a:noAutofit/>
          </a:bodyPr>
          <a:lstStyle/>
          <a:p>
            <a:pPr>
              <a:lnSpc>
                <a:spcPts val="3800"/>
              </a:lnSpc>
            </a:pPr>
            <a:r>
              <a:rPr lang="en-US" sz="3400" dirty="0"/>
              <a:t>Required for the Award of Accidental Disability Retirement</a:t>
            </a:r>
          </a:p>
        </p:txBody>
      </p:sp>
      <p:sp>
        <p:nvSpPr>
          <p:cNvPr id="3" name="Content Placeholder 2">
            <a:extLst>
              <a:ext uri="{FF2B5EF4-FFF2-40B4-BE49-F238E27FC236}">
                <a16:creationId xmlns:a16="http://schemas.microsoft.com/office/drawing/2014/main" id="{98E9B83C-533F-5CCD-E96A-FA1AC6BFA708}"/>
              </a:ext>
            </a:extLst>
          </p:cNvPr>
          <p:cNvSpPr>
            <a:spLocks noGrp="1"/>
          </p:cNvSpPr>
          <p:nvPr>
            <p:ph idx="1"/>
          </p:nvPr>
        </p:nvSpPr>
        <p:spPr>
          <a:xfrm>
            <a:off x="608172" y="2516188"/>
            <a:ext cx="10974229" cy="3884611"/>
          </a:xfrm>
        </p:spPr>
        <p:txBody>
          <a:bodyPr/>
          <a:lstStyle/>
          <a:p>
            <a:pPr marL="0" indent="0">
              <a:lnSpc>
                <a:spcPts val="2800"/>
              </a:lnSpc>
              <a:buNone/>
            </a:pPr>
            <a:r>
              <a:rPr lang="en-US" sz="2400" dirty="0"/>
              <a:t>For a retirement board to have the authority to award an accidental disability retirement (“ADR”) a Medical Panel must answer the following questions in the affirmative:</a:t>
            </a:r>
          </a:p>
          <a:p>
            <a:pPr marL="514350" indent="-514350">
              <a:lnSpc>
                <a:spcPts val="2400"/>
              </a:lnSpc>
              <a:buSzPct val="100000"/>
              <a:buFont typeface="+mj-lt"/>
              <a:buAutoNum type="arabicPeriod"/>
            </a:pPr>
            <a:r>
              <a:rPr lang="en-US" sz="2000" dirty="0"/>
              <a:t>The member is incapacitated from performing the essential duties of </a:t>
            </a:r>
            <a:br>
              <a:rPr lang="en-US" sz="2000" dirty="0"/>
            </a:br>
            <a:r>
              <a:rPr lang="en-US" sz="2000" dirty="0"/>
              <a:t>his or her job.</a:t>
            </a:r>
          </a:p>
          <a:p>
            <a:pPr marL="514350" indent="-514350">
              <a:lnSpc>
                <a:spcPts val="2400"/>
              </a:lnSpc>
              <a:buSzPct val="100000"/>
              <a:buFont typeface="+mj-lt"/>
              <a:buAutoNum type="arabicPeriod"/>
            </a:pPr>
            <a:r>
              <a:rPr lang="en-US" sz="2000" dirty="0"/>
              <a:t>The member’s incapacity is permanent.</a:t>
            </a:r>
          </a:p>
          <a:p>
            <a:pPr marL="514350" indent="-514350">
              <a:lnSpc>
                <a:spcPts val="2400"/>
              </a:lnSpc>
              <a:buSzPct val="100000"/>
              <a:buFont typeface="+mj-lt"/>
              <a:buAutoNum type="arabicPeriod"/>
            </a:pPr>
            <a:r>
              <a:rPr lang="en-US" sz="2000" dirty="0"/>
              <a:t>The incapacity is such as might be the natural and proximate result of the personal injury sustained or hazard undergone on account of which retirement is claimed.</a:t>
            </a:r>
          </a:p>
        </p:txBody>
      </p:sp>
      <p:sp>
        <p:nvSpPr>
          <p:cNvPr id="8" name="Slide Number Placeholder 7">
            <a:extLst>
              <a:ext uri="{FF2B5EF4-FFF2-40B4-BE49-F238E27FC236}">
                <a16:creationId xmlns:a16="http://schemas.microsoft.com/office/drawing/2014/main" id="{AC594E67-FF5C-0FEF-7F3F-2CB1E4647CDD}"/>
              </a:ext>
            </a:extLst>
          </p:cNvPr>
          <p:cNvSpPr>
            <a:spLocks noGrp="1"/>
          </p:cNvSpPr>
          <p:nvPr>
            <p:ph type="sldNum" sz="quarter" idx="4"/>
          </p:nvPr>
        </p:nvSpPr>
        <p:spPr/>
        <p:txBody>
          <a:bodyPr/>
          <a:lstStyle/>
          <a:p>
            <a:fld id="{69DFFF6D-6519-4371-83DE-7681D34F48B4}" type="slidenum">
              <a:rPr lang="en-US" smtClean="0"/>
              <a:t>3</a:t>
            </a:fld>
            <a:endParaRPr lang="en-US" dirty="0"/>
          </a:p>
        </p:txBody>
      </p:sp>
    </p:spTree>
    <p:extLst>
      <p:ext uri="{BB962C8B-B14F-4D97-AF65-F5344CB8AC3E}">
        <p14:creationId xmlns:p14="http://schemas.microsoft.com/office/powerpoint/2010/main" val="47024809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2D4D4A-CC98-4789-B730-2A7B597995C8}"/>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30</a:t>
            </a:fld>
            <a:endParaRPr lang="en-US" dirty="0"/>
          </a:p>
        </p:txBody>
      </p:sp>
      <p:sp>
        <p:nvSpPr>
          <p:cNvPr id="3" name="Content Placeholder 2">
            <a:extLst>
              <a:ext uri="{FF2B5EF4-FFF2-40B4-BE49-F238E27FC236}">
                <a16:creationId xmlns:a16="http://schemas.microsoft.com/office/drawing/2014/main" id="{889B2F03-1753-C517-1B6F-416D1A95261F}"/>
              </a:ext>
            </a:extLst>
          </p:cNvPr>
          <p:cNvSpPr>
            <a:spLocks noGrp="1" noRot="1" noMove="1" noResize="1" noEditPoints="1" noAdjustHandles="1" noChangeArrowheads="1" noChangeShapeType="1"/>
          </p:cNvSpPr>
          <p:nvPr>
            <p:ph idx="1"/>
          </p:nvPr>
        </p:nvSpPr>
        <p:spPr>
          <a:xfrm>
            <a:off x="1936376" y="2614511"/>
            <a:ext cx="9646024" cy="3314341"/>
          </a:xfrm>
        </p:spPr>
        <p:txBody>
          <a:bodyPr/>
          <a:lstStyle/>
          <a:p>
            <a:pPr marL="0" indent="0">
              <a:buNone/>
            </a:pPr>
            <a:r>
              <a:rPr lang="en-US" sz="2400" b="1" dirty="0"/>
              <a:t>The Quabbin Retirement Board approves the application.  </a:t>
            </a:r>
            <a:br>
              <a:rPr lang="en-US" sz="2400" b="1" dirty="0"/>
            </a:br>
            <a:r>
              <a:rPr lang="en-US" sz="2400" b="1" dirty="0"/>
              <a:t>PERAC receives Jim K’s application for its Section 21(1)(d) review.  PERAC will:</a:t>
            </a:r>
            <a:endParaRPr lang="en-US" dirty="0"/>
          </a:p>
          <a:p>
            <a:pPr marL="514350" indent="-514350">
              <a:lnSpc>
                <a:spcPts val="2400"/>
              </a:lnSpc>
              <a:buSzPct val="100000"/>
              <a:buFont typeface="+mj-lt"/>
              <a:buAutoNum type="alphaLcParenR"/>
            </a:pPr>
            <a:r>
              <a:rPr lang="en-US" sz="2000" dirty="0"/>
              <a:t>Go ahead and approve it, it’s close enough.</a:t>
            </a:r>
          </a:p>
          <a:p>
            <a:pPr marL="514350" indent="-514350">
              <a:lnSpc>
                <a:spcPts val="2400"/>
              </a:lnSpc>
              <a:buSzPct val="100000"/>
              <a:buFont typeface="+mj-lt"/>
              <a:buAutoNum type="alphaLcParenR"/>
            </a:pPr>
            <a:r>
              <a:rPr lang="en-US" sz="2000" dirty="0"/>
              <a:t>Approve it because at least the Town tried to find the physical.</a:t>
            </a:r>
          </a:p>
          <a:p>
            <a:pPr marL="514350" indent="-514350">
              <a:lnSpc>
                <a:spcPts val="2400"/>
              </a:lnSpc>
              <a:buSzPct val="100000"/>
              <a:buFont typeface="+mj-lt"/>
              <a:buAutoNum type="alphaLcParenR"/>
            </a:pPr>
            <a:r>
              <a:rPr lang="en-US" sz="2000" dirty="0"/>
              <a:t>Remand it for lack of a pre-employment physical.</a:t>
            </a:r>
          </a:p>
          <a:p>
            <a:endParaRPr lang="en-US" dirty="0"/>
          </a:p>
        </p:txBody>
      </p:sp>
      <p:pic>
        <p:nvPicPr>
          <p:cNvPr id="8" name="Picture 7" descr="Quiz Time symbol">
            <a:extLst>
              <a:ext uri="{FF2B5EF4-FFF2-40B4-BE49-F238E27FC236}">
                <a16:creationId xmlns:a16="http://schemas.microsoft.com/office/drawing/2014/main" id="{35CABE21-0023-B38F-4536-B9621E9A47BD}"/>
              </a:ext>
            </a:extLst>
          </p:cNvPr>
          <p:cNvPicPr>
            <a:picLocks noGrp="1" noRot="1" noChangeAspect="1" noMove="1" noResize="1" noEditPoints="1" noAdjustHandles="1" noChangeArrowheads="1" noChangeShapeType="1" noCrop="1"/>
          </p:cNvPicPr>
          <p:nvPr/>
        </p:nvPicPr>
        <p:blipFill>
          <a:blip r:embed="rId2"/>
          <a:stretch>
            <a:fillRect/>
          </a:stretch>
        </p:blipFill>
        <p:spPr>
          <a:xfrm>
            <a:off x="416847" y="2422119"/>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50760343-A35C-E8C4-CA05-878A0678F74D}"/>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6</a:t>
            </a:r>
          </a:p>
        </p:txBody>
      </p:sp>
    </p:spTree>
    <p:extLst>
      <p:ext uri="{BB962C8B-B14F-4D97-AF65-F5344CB8AC3E}">
        <p14:creationId xmlns:p14="http://schemas.microsoft.com/office/powerpoint/2010/main" val="427661487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8936-F47A-5369-567E-ADC7BA6CD162}"/>
              </a:ext>
            </a:extLst>
          </p:cNvPr>
          <p:cNvSpPr>
            <a:spLocks noGrp="1"/>
          </p:cNvSpPr>
          <p:nvPr>
            <p:ph type="title"/>
          </p:nvPr>
        </p:nvSpPr>
        <p:spPr>
          <a:xfrm>
            <a:off x="611347" y="1371600"/>
            <a:ext cx="10971053" cy="914400"/>
          </a:xfrm>
        </p:spPr>
        <p:txBody>
          <a:bodyPr/>
          <a:lstStyle/>
          <a:p>
            <a:r>
              <a:rPr lang="en-US" dirty="0"/>
              <a:t>Adam L.</a:t>
            </a:r>
          </a:p>
        </p:txBody>
      </p:sp>
      <p:sp>
        <p:nvSpPr>
          <p:cNvPr id="3" name="Content Placeholder 2">
            <a:extLst>
              <a:ext uri="{FF2B5EF4-FFF2-40B4-BE49-F238E27FC236}">
                <a16:creationId xmlns:a16="http://schemas.microsoft.com/office/drawing/2014/main" id="{1FB38FB6-06E2-51D4-0E82-4240D1788779}"/>
              </a:ext>
            </a:extLst>
          </p:cNvPr>
          <p:cNvSpPr>
            <a:spLocks noGrp="1"/>
          </p:cNvSpPr>
          <p:nvPr>
            <p:ph idx="1"/>
          </p:nvPr>
        </p:nvSpPr>
        <p:spPr>
          <a:xfrm>
            <a:off x="608172" y="2516188"/>
            <a:ext cx="10974229" cy="3884611"/>
          </a:xfrm>
        </p:spPr>
        <p:txBody>
          <a:bodyPr>
            <a:noAutofit/>
          </a:bodyPr>
          <a:lstStyle/>
          <a:p>
            <a:pPr>
              <a:lnSpc>
                <a:spcPts val="2400"/>
              </a:lnSpc>
              <a:spcBef>
                <a:spcPts val="1200"/>
              </a:spcBef>
            </a:pPr>
            <a:r>
              <a:rPr lang="en-US" sz="2000" dirty="0"/>
              <a:t>Firefighter for the Town of Periwinkle.</a:t>
            </a:r>
          </a:p>
          <a:p>
            <a:pPr>
              <a:lnSpc>
                <a:spcPts val="2400"/>
              </a:lnSpc>
              <a:spcBef>
                <a:spcPts val="1200"/>
              </a:spcBef>
            </a:pPr>
            <a:r>
              <a:rPr lang="en-US" sz="2000" dirty="0"/>
              <a:t>Appointed to the PFD on April 17, 1999.</a:t>
            </a:r>
          </a:p>
          <a:p>
            <a:pPr>
              <a:lnSpc>
                <a:spcPts val="2400"/>
              </a:lnSpc>
              <a:spcBef>
                <a:spcPts val="1200"/>
              </a:spcBef>
            </a:pPr>
            <a:r>
              <a:rPr lang="en-US" sz="2000" dirty="0"/>
              <a:t>Prior to his appointment, he underwent a pre-employment physical exam.</a:t>
            </a:r>
          </a:p>
          <a:p>
            <a:pPr>
              <a:lnSpc>
                <a:spcPts val="2400"/>
              </a:lnSpc>
              <a:spcBef>
                <a:spcPts val="1200"/>
              </a:spcBef>
            </a:pPr>
            <a:r>
              <a:rPr lang="en-US" sz="2000" dirty="0"/>
              <a:t>Although it showed no evidence of hypertension or heart disease, he did not pass the physical on two unrelated grounds.  </a:t>
            </a:r>
          </a:p>
          <a:p>
            <a:pPr>
              <a:lnSpc>
                <a:spcPts val="2400"/>
              </a:lnSpc>
              <a:spcBef>
                <a:spcPts val="1200"/>
              </a:spcBef>
            </a:pPr>
            <a:r>
              <a:rPr lang="en-US" sz="2000" dirty="0"/>
              <a:t>The Medical Panel renders the following certificate:</a:t>
            </a:r>
          </a:p>
          <a:p>
            <a:pPr lvl="1">
              <a:lnSpc>
                <a:spcPts val="2000"/>
              </a:lnSpc>
              <a:spcBef>
                <a:spcPts val="600"/>
              </a:spcBef>
            </a:pPr>
            <a:r>
              <a:rPr lang="en-US" sz="1600" dirty="0"/>
              <a:t>Question No. 1 – </a:t>
            </a:r>
            <a:r>
              <a:rPr lang="en-US" sz="1600" b="1" dirty="0"/>
              <a:t>YES</a:t>
            </a:r>
          </a:p>
          <a:p>
            <a:pPr lvl="1">
              <a:lnSpc>
                <a:spcPts val="2000"/>
              </a:lnSpc>
              <a:spcBef>
                <a:spcPts val="600"/>
              </a:spcBef>
            </a:pPr>
            <a:r>
              <a:rPr lang="en-US" sz="1600" dirty="0"/>
              <a:t>Question No. 2 – </a:t>
            </a:r>
            <a:r>
              <a:rPr lang="en-US" sz="1600" b="1" dirty="0"/>
              <a:t>YES</a:t>
            </a:r>
          </a:p>
          <a:p>
            <a:pPr lvl="1">
              <a:lnSpc>
                <a:spcPts val="2000"/>
              </a:lnSpc>
              <a:spcBef>
                <a:spcPts val="600"/>
              </a:spcBef>
            </a:pPr>
            <a:r>
              <a:rPr lang="en-US" sz="1600" dirty="0"/>
              <a:t>Question No. 3 – </a:t>
            </a:r>
            <a:r>
              <a:rPr lang="en-US" sz="1600" b="1" dirty="0"/>
              <a:t>YES</a:t>
            </a:r>
          </a:p>
        </p:txBody>
      </p:sp>
      <p:sp>
        <p:nvSpPr>
          <p:cNvPr id="4" name="Slide Number Placeholder 3">
            <a:extLst>
              <a:ext uri="{FF2B5EF4-FFF2-40B4-BE49-F238E27FC236}">
                <a16:creationId xmlns:a16="http://schemas.microsoft.com/office/drawing/2014/main" id="{18965D32-F1CF-B6AB-2605-41B5102FDF2C}"/>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31</a:t>
            </a:fld>
            <a:endParaRPr lang="en-US" dirty="0"/>
          </a:p>
        </p:txBody>
      </p:sp>
    </p:spTree>
    <p:extLst>
      <p:ext uri="{BB962C8B-B14F-4D97-AF65-F5344CB8AC3E}">
        <p14:creationId xmlns:p14="http://schemas.microsoft.com/office/powerpoint/2010/main" val="381968543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C6D44-EB80-DDF3-F89D-CAFFAC7B0E4D}"/>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32</a:t>
            </a:fld>
            <a:endParaRPr lang="en-US" dirty="0"/>
          </a:p>
        </p:txBody>
      </p:sp>
      <p:sp>
        <p:nvSpPr>
          <p:cNvPr id="3" name="Content Placeholder 2">
            <a:extLst>
              <a:ext uri="{FF2B5EF4-FFF2-40B4-BE49-F238E27FC236}">
                <a16:creationId xmlns:a16="http://schemas.microsoft.com/office/drawing/2014/main" id="{7A2C99CC-6CA1-935C-81CE-2383783E08F6}"/>
              </a:ext>
            </a:extLst>
          </p:cNvPr>
          <p:cNvSpPr>
            <a:spLocks noGrp="1" noRot="1" noMove="1" noResize="1" noEditPoints="1" noAdjustHandles="1" noChangeArrowheads="1" noChangeShapeType="1"/>
          </p:cNvSpPr>
          <p:nvPr>
            <p:ph idx="1"/>
          </p:nvPr>
        </p:nvSpPr>
        <p:spPr>
          <a:xfrm>
            <a:off x="1949824" y="2653839"/>
            <a:ext cx="9632576" cy="3442160"/>
          </a:xfrm>
        </p:spPr>
        <p:txBody>
          <a:bodyPr/>
          <a:lstStyle/>
          <a:p>
            <a:pPr marL="0" indent="0">
              <a:lnSpc>
                <a:spcPts val="2800"/>
              </a:lnSpc>
              <a:buNone/>
            </a:pPr>
            <a:r>
              <a:rPr lang="en-US" sz="2400" b="1" dirty="0"/>
              <a:t>May the Periwinkle Retirement Board approve Adam L.’s application?</a:t>
            </a:r>
            <a:endParaRPr lang="en-US" dirty="0"/>
          </a:p>
          <a:p>
            <a:pPr marL="795337" lvl="1" indent="-457200">
              <a:lnSpc>
                <a:spcPts val="2400"/>
              </a:lnSpc>
              <a:spcBef>
                <a:spcPts val="1800"/>
              </a:spcBef>
              <a:buSzPct val="100000"/>
              <a:buFont typeface="+mj-lt"/>
              <a:buAutoNum type="alphaLcParenR"/>
            </a:pPr>
            <a:r>
              <a:rPr lang="en-US" sz="2000" dirty="0"/>
              <a:t>Yes, the Medical Panel voted YYY.</a:t>
            </a:r>
          </a:p>
          <a:p>
            <a:pPr marL="795337" lvl="1" indent="-457200">
              <a:lnSpc>
                <a:spcPts val="2400"/>
              </a:lnSpc>
              <a:spcBef>
                <a:spcPts val="1800"/>
              </a:spcBef>
              <a:buSzPct val="100000"/>
              <a:buFont typeface="+mj-lt"/>
              <a:buAutoNum type="alphaLcParenR"/>
            </a:pPr>
            <a:r>
              <a:rPr lang="en-US" sz="2000" dirty="0"/>
              <a:t>Yes, there was proof of a pre-employment physical.</a:t>
            </a:r>
          </a:p>
          <a:p>
            <a:pPr marL="795337" lvl="1" indent="-457200">
              <a:lnSpc>
                <a:spcPts val="2400"/>
              </a:lnSpc>
              <a:spcBef>
                <a:spcPts val="1800"/>
              </a:spcBef>
              <a:buSzPct val="100000"/>
              <a:buFont typeface="+mj-lt"/>
              <a:buAutoNum type="alphaLcParenR"/>
            </a:pPr>
            <a:r>
              <a:rPr lang="en-US" sz="2000" dirty="0"/>
              <a:t>Yes, the presumption works in Adam L.’s favor.</a:t>
            </a:r>
          </a:p>
          <a:p>
            <a:pPr marL="795337" lvl="1" indent="-457200">
              <a:lnSpc>
                <a:spcPts val="2400"/>
              </a:lnSpc>
              <a:spcBef>
                <a:spcPts val="1800"/>
              </a:spcBef>
              <a:buSzPct val="100000"/>
              <a:buFont typeface="+mj-lt"/>
              <a:buAutoNum type="alphaLcParenR"/>
            </a:pPr>
            <a:r>
              <a:rPr lang="en-US" sz="2000" dirty="0"/>
              <a:t>No, because he didn’t pass the physical.</a:t>
            </a:r>
          </a:p>
        </p:txBody>
      </p:sp>
      <p:pic>
        <p:nvPicPr>
          <p:cNvPr id="8" name="Picture 7" descr="Quiz Time symbol">
            <a:extLst>
              <a:ext uri="{FF2B5EF4-FFF2-40B4-BE49-F238E27FC236}">
                <a16:creationId xmlns:a16="http://schemas.microsoft.com/office/drawing/2014/main" id="{3DF0B9D8-A083-24A0-A6C0-D7E2BA621ABA}"/>
              </a:ext>
            </a:extLst>
          </p:cNvPr>
          <p:cNvPicPr>
            <a:picLocks noGrp="1" noRot="1" noChangeAspect="1" noMove="1" noResize="1" noEditPoints="1" noAdjustHandles="1" noChangeArrowheads="1" noChangeShapeType="1" noCrop="1"/>
          </p:cNvPicPr>
          <p:nvPr/>
        </p:nvPicPr>
        <p:blipFill>
          <a:blip r:embed="rId2"/>
          <a:stretch>
            <a:fillRect/>
          </a:stretch>
        </p:blipFill>
        <p:spPr>
          <a:xfrm>
            <a:off x="397182" y="2431952"/>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11B10740-B530-E106-2379-C5521C7F96AC}"/>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7</a:t>
            </a:r>
          </a:p>
        </p:txBody>
      </p:sp>
    </p:spTree>
    <p:extLst>
      <p:ext uri="{BB962C8B-B14F-4D97-AF65-F5344CB8AC3E}">
        <p14:creationId xmlns:p14="http://schemas.microsoft.com/office/powerpoint/2010/main" val="259307188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CAAF-D282-2371-3538-B2B457925294}"/>
              </a:ext>
            </a:extLst>
          </p:cNvPr>
          <p:cNvSpPr>
            <a:spLocks noGrp="1"/>
          </p:cNvSpPr>
          <p:nvPr>
            <p:ph type="title"/>
          </p:nvPr>
        </p:nvSpPr>
        <p:spPr>
          <a:xfrm>
            <a:off x="608013" y="1517493"/>
            <a:ext cx="10971212" cy="914400"/>
          </a:xfrm>
        </p:spPr>
        <p:txBody>
          <a:bodyPr>
            <a:noAutofit/>
          </a:bodyPr>
          <a:lstStyle/>
          <a:p>
            <a:pPr>
              <a:lnSpc>
                <a:spcPts val="3800"/>
              </a:lnSpc>
            </a:pPr>
            <a:r>
              <a:rPr lang="en-US" dirty="0"/>
              <a:t>Recent PERAC Remands Regarding the </a:t>
            </a:r>
            <a:br>
              <a:rPr lang="en-US" dirty="0"/>
            </a:br>
            <a:r>
              <a:rPr lang="en-US" dirty="0"/>
              <a:t>Pre-Employment Physical</a:t>
            </a:r>
          </a:p>
        </p:txBody>
      </p:sp>
      <p:sp>
        <p:nvSpPr>
          <p:cNvPr id="3" name="Content Placeholder 2">
            <a:extLst>
              <a:ext uri="{FF2B5EF4-FFF2-40B4-BE49-F238E27FC236}">
                <a16:creationId xmlns:a16="http://schemas.microsoft.com/office/drawing/2014/main" id="{F7928BEF-8770-98E4-5191-49C07FA636BF}"/>
              </a:ext>
            </a:extLst>
          </p:cNvPr>
          <p:cNvSpPr>
            <a:spLocks noGrp="1"/>
          </p:cNvSpPr>
          <p:nvPr>
            <p:ph idx="1"/>
          </p:nvPr>
        </p:nvSpPr>
        <p:spPr>
          <a:xfrm>
            <a:off x="604838" y="2865958"/>
            <a:ext cx="10974387" cy="3277615"/>
          </a:xfrm>
        </p:spPr>
        <p:txBody>
          <a:bodyPr/>
          <a:lstStyle/>
          <a:p>
            <a:r>
              <a:rPr lang="en-US" dirty="0"/>
              <a:t>Physical exam shows evidence of heart disease or hypertension, and a subsequent physical cannot cure this.</a:t>
            </a:r>
          </a:p>
          <a:p>
            <a:r>
              <a:rPr lang="en-US" dirty="0"/>
              <a:t>Physical notes “Elevated BP w/o dx of hypertension.”</a:t>
            </a:r>
          </a:p>
          <a:p>
            <a:r>
              <a:rPr lang="en-US" dirty="0"/>
              <a:t>Attempt to substitute Chief’s letter due to lack of physical.</a:t>
            </a:r>
          </a:p>
          <a:p>
            <a:r>
              <a:rPr lang="en-US" dirty="0"/>
              <a:t>Notation of “MVP” (mitral valve prolapse) on physical.</a:t>
            </a:r>
          </a:p>
        </p:txBody>
      </p:sp>
      <p:sp>
        <p:nvSpPr>
          <p:cNvPr id="4" name="Slide Number Placeholder 3">
            <a:extLst>
              <a:ext uri="{FF2B5EF4-FFF2-40B4-BE49-F238E27FC236}">
                <a16:creationId xmlns:a16="http://schemas.microsoft.com/office/drawing/2014/main" id="{9C9BEA0B-4FE1-6E1E-683D-BDB1963118AF}"/>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33</a:t>
            </a:fld>
            <a:endParaRPr lang="en-US" dirty="0"/>
          </a:p>
        </p:txBody>
      </p:sp>
    </p:spTree>
    <p:extLst>
      <p:ext uri="{BB962C8B-B14F-4D97-AF65-F5344CB8AC3E}">
        <p14:creationId xmlns:p14="http://schemas.microsoft.com/office/powerpoint/2010/main" val="261104411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3DD3-7161-7ADD-C8F8-91D210C0E0BB}"/>
              </a:ext>
            </a:extLst>
          </p:cNvPr>
          <p:cNvSpPr>
            <a:spLocks noGrp="1"/>
          </p:cNvSpPr>
          <p:nvPr>
            <p:ph type="title"/>
          </p:nvPr>
        </p:nvSpPr>
        <p:spPr>
          <a:xfrm>
            <a:off x="611347" y="1371600"/>
            <a:ext cx="10971053" cy="914400"/>
          </a:xfrm>
        </p:spPr>
        <p:txBody>
          <a:bodyPr>
            <a:normAutofit/>
          </a:bodyPr>
          <a:lstStyle/>
          <a:p>
            <a:r>
              <a:rPr lang="en-US" i="1" dirty="0"/>
              <a:t>Sullivan v. Contributory Ret. Appeal Bd</a:t>
            </a:r>
            <a:r>
              <a:rPr lang="en-US" dirty="0"/>
              <a:t>.</a:t>
            </a:r>
          </a:p>
        </p:txBody>
      </p:sp>
      <p:sp>
        <p:nvSpPr>
          <p:cNvPr id="3" name="Content Placeholder 2">
            <a:extLst>
              <a:ext uri="{FF2B5EF4-FFF2-40B4-BE49-F238E27FC236}">
                <a16:creationId xmlns:a16="http://schemas.microsoft.com/office/drawing/2014/main" id="{43AA6452-16D7-D8F1-08A1-A16318E19AF6}"/>
              </a:ext>
            </a:extLst>
          </p:cNvPr>
          <p:cNvSpPr>
            <a:spLocks noGrp="1"/>
          </p:cNvSpPr>
          <p:nvPr>
            <p:ph idx="1"/>
          </p:nvPr>
        </p:nvSpPr>
        <p:spPr>
          <a:xfrm>
            <a:off x="608172" y="2516188"/>
            <a:ext cx="10974229" cy="3884611"/>
          </a:xfrm>
        </p:spPr>
        <p:txBody>
          <a:bodyPr/>
          <a:lstStyle/>
          <a:p>
            <a:pPr>
              <a:lnSpc>
                <a:spcPts val="2800"/>
              </a:lnSpc>
              <a:spcBef>
                <a:spcPts val="1200"/>
              </a:spcBef>
            </a:pPr>
            <a:r>
              <a:rPr lang="en-US" sz="2400" b="1" dirty="0"/>
              <a:t>Case citation: </a:t>
            </a:r>
            <a:r>
              <a:rPr lang="en-US" sz="2400" dirty="0"/>
              <a:t>61 Mass. App. Ct. 1106, *3 (2004) (Rule 1:28 decision.)</a:t>
            </a:r>
          </a:p>
          <a:p>
            <a:pPr>
              <a:lnSpc>
                <a:spcPts val="2800"/>
              </a:lnSpc>
              <a:spcBef>
                <a:spcPts val="1200"/>
              </a:spcBef>
            </a:pPr>
            <a:r>
              <a:rPr lang="en-US" sz="2400" dirty="0"/>
              <a:t>The word “any” is clear and unequivocal. It is undisputed that there was evidence of hypertension on plaintiff’s pre-employment examination. Dr. Cowan noted plaintiff's blood pressure to be 170/80 and stated that plaintiff was 'hypertensive for his age.’  This statement, whatever its qualification, comes within the 'any evidence' requirement of G.L. c. 32, § 94. Thus, given the statutory language, because plaintiff's pre-employment physical of 1977 reveals some evidence of hypertension, plaintiff is not entitled to the legal presumption afforded by G.L. c. 32, § 94.</a:t>
            </a:r>
          </a:p>
          <a:p>
            <a:endParaRPr lang="en-US" dirty="0"/>
          </a:p>
        </p:txBody>
      </p:sp>
      <p:sp>
        <p:nvSpPr>
          <p:cNvPr id="4" name="Slide Number Placeholder 3">
            <a:extLst>
              <a:ext uri="{FF2B5EF4-FFF2-40B4-BE49-F238E27FC236}">
                <a16:creationId xmlns:a16="http://schemas.microsoft.com/office/drawing/2014/main" id="{DAF58E8F-7843-A72D-D0CA-5CA415FC0683}"/>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34</a:t>
            </a:fld>
            <a:endParaRPr lang="en-US" dirty="0"/>
          </a:p>
        </p:txBody>
      </p:sp>
    </p:spTree>
    <p:extLst>
      <p:ext uri="{BB962C8B-B14F-4D97-AF65-F5344CB8AC3E}">
        <p14:creationId xmlns:p14="http://schemas.microsoft.com/office/powerpoint/2010/main" val="288534368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D362-E244-36AD-7D33-66C9171E1C3E}"/>
              </a:ext>
            </a:extLst>
          </p:cNvPr>
          <p:cNvSpPr>
            <a:spLocks noGrp="1"/>
          </p:cNvSpPr>
          <p:nvPr>
            <p:ph type="title"/>
          </p:nvPr>
        </p:nvSpPr>
        <p:spPr>
          <a:xfrm>
            <a:off x="611347" y="1371600"/>
            <a:ext cx="10971053" cy="914400"/>
          </a:xfrm>
        </p:spPr>
        <p:txBody>
          <a:bodyPr/>
          <a:lstStyle/>
          <a:p>
            <a:r>
              <a:rPr lang="en-US" dirty="0"/>
              <a:t>Benjamin L.</a:t>
            </a:r>
          </a:p>
        </p:txBody>
      </p:sp>
      <p:sp>
        <p:nvSpPr>
          <p:cNvPr id="3" name="Content Placeholder 2">
            <a:extLst>
              <a:ext uri="{FF2B5EF4-FFF2-40B4-BE49-F238E27FC236}">
                <a16:creationId xmlns:a16="http://schemas.microsoft.com/office/drawing/2014/main" id="{BEFA35F5-AEE4-8AE1-B9DA-EF44A4D49D40}"/>
              </a:ext>
            </a:extLst>
          </p:cNvPr>
          <p:cNvSpPr>
            <a:spLocks noGrp="1"/>
          </p:cNvSpPr>
          <p:nvPr>
            <p:ph idx="1"/>
          </p:nvPr>
        </p:nvSpPr>
        <p:spPr>
          <a:xfrm>
            <a:off x="608172" y="2516188"/>
            <a:ext cx="10974229" cy="3884611"/>
          </a:xfrm>
        </p:spPr>
        <p:txBody>
          <a:bodyPr/>
          <a:lstStyle/>
          <a:p>
            <a:pPr>
              <a:lnSpc>
                <a:spcPts val="2800"/>
              </a:lnSpc>
            </a:pPr>
            <a:r>
              <a:rPr lang="en-US" sz="2400" dirty="0"/>
              <a:t>Police officer in the Town of Magenta.</a:t>
            </a:r>
          </a:p>
          <a:p>
            <a:pPr>
              <a:lnSpc>
                <a:spcPts val="2800"/>
              </a:lnSpc>
            </a:pPr>
            <a:r>
              <a:rPr lang="en-US" sz="2400" dirty="0"/>
              <a:t>Suffers from asthma.</a:t>
            </a:r>
          </a:p>
          <a:p>
            <a:pPr>
              <a:lnSpc>
                <a:spcPts val="2800"/>
              </a:lnSpc>
            </a:pPr>
            <a:r>
              <a:rPr lang="en-US" sz="2400" dirty="0"/>
              <a:t>He says his job has given him the asthma, because of the inhalation of noxious fumes or poisonous gases throughout his career.</a:t>
            </a:r>
          </a:p>
          <a:p>
            <a:pPr>
              <a:lnSpc>
                <a:spcPts val="2800"/>
              </a:lnSpc>
            </a:pPr>
            <a:r>
              <a:rPr lang="en-US" sz="2400" dirty="0"/>
              <a:t>He asks to be retired under the Lung Law.</a:t>
            </a:r>
          </a:p>
          <a:p>
            <a:pPr>
              <a:lnSpc>
                <a:spcPts val="2800"/>
              </a:lnSpc>
            </a:pPr>
            <a:r>
              <a:rPr lang="en-US" sz="2400" dirty="0"/>
              <a:t>May the Magenta Retirement Board proceed with his application?</a:t>
            </a:r>
          </a:p>
        </p:txBody>
      </p:sp>
      <p:sp>
        <p:nvSpPr>
          <p:cNvPr id="4" name="Slide Number Placeholder 3">
            <a:extLst>
              <a:ext uri="{FF2B5EF4-FFF2-40B4-BE49-F238E27FC236}">
                <a16:creationId xmlns:a16="http://schemas.microsoft.com/office/drawing/2014/main" id="{889F6985-3F40-6433-69A2-E23B5357C61F}"/>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35</a:t>
            </a:fld>
            <a:endParaRPr lang="en-US" dirty="0"/>
          </a:p>
        </p:txBody>
      </p:sp>
    </p:spTree>
    <p:extLst>
      <p:ext uri="{BB962C8B-B14F-4D97-AF65-F5344CB8AC3E}">
        <p14:creationId xmlns:p14="http://schemas.microsoft.com/office/powerpoint/2010/main" val="27922946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004E1-1818-44C5-054B-7AC767190A8A}"/>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36</a:t>
            </a:fld>
            <a:endParaRPr lang="en-US" dirty="0"/>
          </a:p>
        </p:txBody>
      </p:sp>
      <p:sp>
        <p:nvSpPr>
          <p:cNvPr id="3" name="Content Placeholder 2">
            <a:extLst>
              <a:ext uri="{FF2B5EF4-FFF2-40B4-BE49-F238E27FC236}">
                <a16:creationId xmlns:a16="http://schemas.microsoft.com/office/drawing/2014/main" id="{0B1FC539-31B6-FAA3-2E72-424E20BC9DFB}"/>
              </a:ext>
            </a:extLst>
          </p:cNvPr>
          <p:cNvSpPr>
            <a:spLocks noGrp="1" noRot="1" noMove="1" noResize="1" noEditPoints="1" noAdjustHandles="1" noChangeArrowheads="1" noChangeShapeType="1"/>
          </p:cNvSpPr>
          <p:nvPr>
            <p:ph idx="1"/>
          </p:nvPr>
        </p:nvSpPr>
        <p:spPr>
          <a:xfrm>
            <a:off x="1949824" y="2604678"/>
            <a:ext cx="9632576" cy="3510986"/>
          </a:xfrm>
        </p:spPr>
        <p:txBody>
          <a:bodyPr/>
          <a:lstStyle/>
          <a:p>
            <a:pPr marL="0" indent="0">
              <a:lnSpc>
                <a:spcPts val="3000"/>
              </a:lnSpc>
              <a:buNone/>
            </a:pPr>
            <a:r>
              <a:rPr lang="en-US" sz="2400" b="1" dirty="0"/>
              <a:t>The Magenta Retirement Board:</a:t>
            </a:r>
          </a:p>
          <a:p>
            <a:pPr marL="795337" lvl="1" indent="-457200">
              <a:lnSpc>
                <a:spcPts val="2400"/>
              </a:lnSpc>
              <a:spcBef>
                <a:spcPts val="1800"/>
              </a:spcBef>
              <a:buSzPct val="100000"/>
              <a:buFont typeface="+mj-lt"/>
              <a:buAutoNum type="alphaLcParenR"/>
            </a:pPr>
            <a:r>
              <a:rPr lang="en-US" sz="2000" dirty="0"/>
              <a:t>May process the application, so long as Benjamin L. passed </a:t>
            </a:r>
            <a:br>
              <a:rPr lang="en-US" sz="2000" dirty="0"/>
            </a:br>
            <a:r>
              <a:rPr lang="en-US" sz="2000" dirty="0"/>
              <a:t>a physical on entry into service.</a:t>
            </a:r>
          </a:p>
          <a:p>
            <a:pPr marL="795337" lvl="1" indent="-457200">
              <a:lnSpc>
                <a:spcPts val="2400"/>
              </a:lnSpc>
              <a:spcBef>
                <a:spcPts val="1800"/>
              </a:spcBef>
              <a:buSzPct val="100000"/>
              <a:buFont typeface="+mj-lt"/>
              <a:buAutoNum type="alphaLcParenR"/>
            </a:pPr>
            <a:r>
              <a:rPr lang="en-US" sz="2000" dirty="0"/>
              <a:t>May process the application, but not under the Lung Law Presumption as police officers are not included in that presumption.</a:t>
            </a:r>
          </a:p>
          <a:p>
            <a:pPr marL="795337" lvl="1" indent="-457200">
              <a:lnSpc>
                <a:spcPts val="2400"/>
              </a:lnSpc>
              <a:spcBef>
                <a:spcPts val="1800"/>
              </a:spcBef>
              <a:buSzPct val="100000"/>
              <a:buFont typeface="+mj-lt"/>
              <a:buAutoNum type="alphaLcParenR"/>
            </a:pPr>
            <a:r>
              <a:rPr lang="en-US" sz="2000" dirty="0"/>
              <a:t>May want to consider having Benjamin proceed under the </a:t>
            </a:r>
            <a:br>
              <a:rPr lang="en-US" sz="2000" dirty="0"/>
            </a:br>
            <a:r>
              <a:rPr lang="en-US" sz="2000" dirty="0"/>
              <a:t>“hazard undergone” theory.</a:t>
            </a:r>
          </a:p>
        </p:txBody>
      </p:sp>
      <p:pic>
        <p:nvPicPr>
          <p:cNvPr id="8" name="Picture 7" descr="Quiz Time symbol">
            <a:extLst>
              <a:ext uri="{FF2B5EF4-FFF2-40B4-BE49-F238E27FC236}">
                <a16:creationId xmlns:a16="http://schemas.microsoft.com/office/drawing/2014/main" id="{2852F134-0F3B-AE33-7AC5-B57BC2B9D6A0}"/>
              </a:ext>
            </a:extLst>
          </p:cNvPr>
          <p:cNvPicPr>
            <a:picLocks noGrp="1" noRot="1" noChangeAspect="1" noMove="1" noResize="1" noEditPoints="1" noAdjustHandles="1" noChangeArrowheads="1" noChangeShapeType="1" noCrop="1"/>
          </p:cNvPicPr>
          <p:nvPr/>
        </p:nvPicPr>
        <p:blipFill>
          <a:blip r:embed="rId3"/>
          <a:stretch>
            <a:fillRect/>
          </a:stretch>
        </p:blipFill>
        <p:spPr>
          <a:xfrm>
            <a:off x="387350" y="2392623"/>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DEEFC945-67F7-1EF3-2FE5-366354EDC7A2}"/>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8</a:t>
            </a:r>
          </a:p>
        </p:txBody>
      </p:sp>
    </p:spTree>
    <p:extLst>
      <p:ext uri="{BB962C8B-B14F-4D97-AF65-F5344CB8AC3E}">
        <p14:creationId xmlns:p14="http://schemas.microsoft.com/office/powerpoint/2010/main" val="355798194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3F6-F056-EE83-A6FA-1EC5235DAC52}"/>
              </a:ext>
            </a:extLst>
          </p:cNvPr>
          <p:cNvSpPr>
            <a:spLocks noGrp="1"/>
          </p:cNvSpPr>
          <p:nvPr>
            <p:ph type="title"/>
          </p:nvPr>
        </p:nvSpPr>
        <p:spPr>
          <a:xfrm>
            <a:off x="611347" y="1371600"/>
            <a:ext cx="10971053" cy="914400"/>
          </a:xfrm>
        </p:spPr>
        <p:txBody>
          <a:bodyPr/>
          <a:lstStyle/>
          <a:p>
            <a:r>
              <a:rPr lang="en-US" dirty="0"/>
              <a:t>Geoff H.</a:t>
            </a:r>
          </a:p>
        </p:txBody>
      </p:sp>
      <p:sp>
        <p:nvSpPr>
          <p:cNvPr id="3" name="Content Placeholder 2">
            <a:extLst>
              <a:ext uri="{FF2B5EF4-FFF2-40B4-BE49-F238E27FC236}">
                <a16:creationId xmlns:a16="http://schemas.microsoft.com/office/drawing/2014/main" id="{A1BBE757-7843-8306-F5C8-E8C4830CF905}"/>
              </a:ext>
            </a:extLst>
          </p:cNvPr>
          <p:cNvSpPr>
            <a:spLocks noGrp="1"/>
          </p:cNvSpPr>
          <p:nvPr>
            <p:ph idx="1"/>
          </p:nvPr>
        </p:nvSpPr>
        <p:spPr>
          <a:xfrm>
            <a:off x="608172" y="2516188"/>
            <a:ext cx="10974229" cy="3884611"/>
          </a:xfrm>
        </p:spPr>
        <p:txBody>
          <a:bodyPr/>
          <a:lstStyle/>
          <a:p>
            <a:pPr>
              <a:lnSpc>
                <a:spcPts val="2600"/>
              </a:lnSpc>
              <a:spcBef>
                <a:spcPts val="1200"/>
              </a:spcBef>
            </a:pPr>
            <a:r>
              <a:rPr lang="en-US" sz="2200" dirty="0"/>
              <a:t>Geoff is a police officer for the Town of Vermelho.</a:t>
            </a:r>
          </a:p>
          <a:p>
            <a:pPr>
              <a:lnSpc>
                <a:spcPts val="2600"/>
              </a:lnSpc>
              <a:spcBef>
                <a:spcPts val="1200"/>
              </a:spcBef>
            </a:pPr>
            <a:r>
              <a:rPr lang="en-US" sz="2200" dirty="0"/>
              <a:t>Geoff was born on October 10, 1953, and was appointed as a police officer </a:t>
            </a:r>
            <a:br>
              <a:rPr lang="en-US" sz="2200" dirty="0"/>
            </a:br>
            <a:r>
              <a:rPr lang="en-US" sz="2200" dirty="0"/>
              <a:t>at the age of 21.</a:t>
            </a:r>
          </a:p>
          <a:p>
            <a:pPr>
              <a:lnSpc>
                <a:spcPts val="2600"/>
              </a:lnSpc>
              <a:spcBef>
                <a:spcPts val="1200"/>
              </a:spcBef>
            </a:pPr>
            <a:r>
              <a:rPr lang="en-US" sz="2200" dirty="0"/>
              <a:t>Geoff loves his job, and works until he must retire for superannuation, </a:t>
            </a:r>
            <a:br>
              <a:rPr lang="en-US" sz="2200" dirty="0"/>
            </a:br>
            <a:r>
              <a:rPr lang="en-US" sz="2200" dirty="0"/>
              <a:t>on October 31, 2018.</a:t>
            </a:r>
          </a:p>
          <a:p>
            <a:pPr>
              <a:lnSpc>
                <a:spcPts val="2600"/>
              </a:lnSpc>
              <a:spcBef>
                <a:spcPts val="1200"/>
              </a:spcBef>
            </a:pPr>
            <a:r>
              <a:rPr lang="en-US" sz="2200" dirty="0"/>
              <a:t>Geoff’s daughter gets married in December of 2018, and at the wedding reception, Geoff suffers a myocardial infarction.</a:t>
            </a:r>
          </a:p>
          <a:p>
            <a:pPr>
              <a:lnSpc>
                <a:spcPts val="2600"/>
              </a:lnSpc>
              <a:spcBef>
                <a:spcPts val="1200"/>
              </a:spcBef>
            </a:pPr>
            <a:r>
              <a:rPr lang="en-US" sz="2200" dirty="0"/>
              <a:t>After he recovers enough to do so, he goes to the Vermelho Retirement Board to file an ADR application under the Heart Law.</a:t>
            </a:r>
          </a:p>
        </p:txBody>
      </p:sp>
      <p:sp>
        <p:nvSpPr>
          <p:cNvPr id="4" name="Slide Number Placeholder 3">
            <a:extLst>
              <a:ext uri="{FF2B5EF4-FFF2-40B4-BE49-F238E27FC236}">
                <a16:creationId xmlns:a16="http://schemas.microsoft.com/office/drawing/2014/main" id="{FCA32C74-BC03-3446-7862-2E6EB7A97393}"/>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37</a:t>
            </a:fld>
            <a:endParaRPr lang="en-US" dirty="0"/>
          </a:p>
        </p:txBody>
      </p:sp>
    </p:spTree>
    <p:extLst>
      <p:ext uri="{BB962C8B-B14F-4D97-AF65-F5344CB8AC3E}">
        <p14:creationId xmlns:p14="http://schemas.microsoft.com/office/powerpoint/2010/main" val="339703388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F553B-63BA-6E0D-2E21-E8E46749F4A1}"/>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38</a:t>
            </a:fld>
            <a:endParaRPr lang="en-US" dirty="0"/>
          </a:p>
        </p:txBody>
      </p:sp>
      <p:sp>
        <p:nvSpPr>
          <p:cNvPr id="3" name="Content Placeholder 2">
            <a:extLst>
              <a:ext uri="{FF2B5EF4-FFF2-40B4-BE49-F238E27FC236}">
                <a16:creationId xmlns:a16="http://schemas.microsoft.com/office/drawing/2014/main" id="{CD43F708-2E5B-E0AE-3D0C-0B1E102A215A}"/>
              </a:ext>
            </a:extLst>
          </p:cNvPr>
          <p:cNvSpPr>
            <a:spLocks noGrp="1" noRot="1" noMove="1" noResize="1" noEditPoints="1" noAdjustHandles="1" noChangeArrowheads="1" noChangeShapeType="1"/>
          </p:cNvSpPr>
          <p:nvPr>
            <p:ph idx="1"/>
          </p:nvPr>
        </p:nvSpPr>
        <p:spPr>
          <a:xfrm>
            <a:off x="1963271" y="2585014"/>
            <a:ext cx="9619129" cy="3727296"/>
          </a:xfrm>
        </p:spPr>
        <p:txBody>
          <a:bodyPr/>
          <a:lstStyle/>
          <a:p>
            <a:pPr>
              <a:lnSpc>
                <a:spcPts val="2800"/>
              </a:lnSpc>
            </a:pPr>
            <a:r>
              <a:rPr lang="en-US" sz="2400" b="1" dirty="0"/>
              <a:t>The Vermelho Retirement Board should:</a:t>
            </a:r>
          </a:p>
          <a:p>
            <a:pPr marL="795337" lvl="1" indent="-457200">
              <a:lnSpc>
                <a:spcPts val="2400"/>
              </a:lnSpc>
              <a:spcBef>
                <a:spcPts val="1800"/>
              </a:spcBef>
              <a:buSzPct val="100000"/>
              <a:buFont typeface="+mj-lt"/>
              <a:buAutoNum type="alphaLcParenR"/>
            </a:pPr>
            <a:r>
              <a:rPr lang="en-US" sz="2000" dirty="0"/>
              <a:t>Process Geoff’s application, because he had to have had heart disease while still a member in service.</a:t>
            </a:r>
          </a:p>
          <a:p>
            <a:pPr marL="795337" lvl="1" indent="-457200">
              <a:lnSpc>
                <a:spcPts val="2400"/>
              </a:lnSpc>
              <a:spcBef>
                <a:spcPts val="1800"/>
              </a:spcBef>
              <a:buSzPct val="100000"/>
              <a:buFont typeface="+mj-lt"/>
              <a:buAutoNum type="alphaLcParenR"/>
            </a:pPr>
            <a:r>
              <a:rPr lang="en-US" sz="2000" dirty="0"/>
              <a:t>Process Geoff’s application, because a police officer is presumed </a:t>
            </a:r>
            <a:br>
              <a:rPr lang="en-US" sz="2000" dirty="0"/>
            </a:br>
            <a:r>
              <a:rPr lang="en-US" sz="2000" dirty="0"/>
              <a:t>to have acquired a heart condition “as a result of, and while in the performance of, his duties.”</a:t>
            </a:r>
          </a:p>
          <a:p>
            <a:pPr marL="795337" lvl="1" indent="-457200">
              <a:lnSpc>
                <a:spcPts val="2400"/>
              </a:lnSpc>
              <a:spcBef>
                <a:spcPts val="1800"/>
              </a:spcBef>
              <a:buSzPct val="100000"/>
              <a:buFont typeface="+mj-lt"/>
              <a:buAutoNum type="alphaLcParenR"/>
            </a:pPr>
            <a:r>
              <a:rPr lang="en-US" sz="2000" dirty="0"/>
              <a:t>Decline to process the application, as Geoff was not incapacitated by a heart condition while a member in service, and there is no latency period for benefits under the Heart Law.</a:t>
            </a:r>
          </a:p>
        </p:txBody>
      </p:sp>
      <p:pic>
        <p:nvPicPr>
          <p:cNvPr id="8" name="Picture 7" descr="Quiz Time symbol">
            <a:extLst>
              <a:ext uri="{FF2B5EF4-FFF2-40B4-BE49-F238E27FC236}">
                <a16:creationId xmlns:a16="http://schemas.microsoft.com/office/drawing/2014/main" id="{D7141D23-D718-6976-96A5-D9A34D0F5036}"/>
              </a:ext>
            </a:extLst>
          </p:cNvPr>
          <p:cNvPicPr>
            <a:picLocks noGrp="1" noRot="1" noChangeAspect="1" noMove="1" noResize="1" noEditPoints="1" noAdjustHandles="1" noChangeArrowheads="1" noChangeShapeType="1" noCrop="1"/>
          </p:cNvPicPr>
          <p:nvPr/>
        </p:nvPicPr>
        <p:blipFill>
          <a:blip r:embed="rId2"/>
          <a:stretch>
            <a:fillRect/>
          </a:stretch>
        </p:blipFill>
        <p:spPr>
          <a:xfrm>
            <a:off x="377519" y="2303206"/>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A7ABCC98-C174-41D5-D64F-E1FC98EDD03A}"/>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9</a:t>
            </a:r>
          </a:p>
        </p:txBody>
      </p:sp>
    </p:spTree>
    <p:extLst>
      <p:ext uri="{BB962C8B-B14F-4D97-AF65-F5344CB8AC3E}">
        <p14:creationId xmlns:p14="http://schemas.microsoft.com/office/powerpoint/2010/main" val="2486426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486F-400C-5E06-69BC-72F10703B475}"/>
              </a:ext>
            </a:extLst>
          </p:cNvPr>
          <p:cNvSpPr>
            <a:spLocks noGrp="1"/>
          </p:cNvSpPr>
          <p:nvPr>
            <p:ph type="title"/>
          </p:nvPr>
        </p:nvSpPr>
        <p:spPr>
          <a:xfrm>
            <a:off x="611347" y="1371600"/>
            <a:ext cx="10971053" cy="914400"/>
          </a:xfrm>
        </p:spPr>
        <p:txBody>
          <a:bodyPr/>
          <a:lstStyle/>
          <a:p>
            <a:r>
              <a:rPr lang="en-US" dirty="0"/>
              <a:t>Tyler M.</a:t>
            </a:r>
          </a:p>
        </p:txBody>
      </p:sp>
      <p:sp>
        <p:nvSpPr>
          <p:cNvPr id="3" name="Content Placeholder 2">
            <a:extLst>
              <a:ext uri="{FF2B5EF4-FFF2-40B4-BE49-F238E27FC236}">
                <a16:creationId xmlns:a16="http://schemas.microsoft.com/office/drawing/2014/main" id="{72E00D26-6DC8-6FCD-AC9A-337F57319A22}"/>
              </a:ext>
            </a:extLst>
          </p:cNvPr>
          <p:cNvSpPr>
            <a:spLocks noGrp="1"/>
          </p:cNvSpPr>
          <p:nvPr>
            <p:ph idx="1"/>
          </p:nvPr>
        </p:nvSpPr>
        <p:spPr>
          <a:xfrm>
            <a:off x="608013" y="2489294"/>
            <a:ext cx="10974387" cy="3891841"/>
          </a:xfrm>
        </p:spPr>
        <p:txBody>
          <a:bodyPr/>
          <a:lstStyle/>
          <a:p>
            <a:pPr>
              <a:lnSpc>
                <a:spcPts val="2400"/>
              </a:lnSpc>
            </a:pPr>
            <a:r>
              <a:rPr lang="en-US" sz="2200" dirty="0"/>
              <a:t>Becomes a firefighter for the Town of Azul on May 5, 2003.</a:t>
            </a:r>
          </a:p>
          <a:p>
            <a:pPr>
              <a:lnSpc>
                <a:spcPts val="2400"/>
              </a:lnSpc>
            </a:pPr>
            <a:r>
              <a:rPr lang="en-US" sz="2200" dirty="0"/>
              <a:t>At the time of his appointment, he is 28 years old.</a:t>
            </a:r>
          </a:p>
          <a:p>
            <a:pPr>
              <a:lnSpc>
                <a:spcPts val="2400"/>
              </a:lnSpc>
            </a:pPr>
            <a:r>
              <a:rPr lang="en-US" sz="2200" dirty="0"/>
              <a:t>He loves being a firefighter, but unfortunately, in 2007, he is diagnosed with kidney cancer.</a:t>
            </a:r>
          </a:p>
          <a:p>
            <a:pPr>
              <a:lnSpc>
                <a:spcPts val="2400"/>
              </a:lnSpc>
            </a:pPr>
            <a:r>
              <a:rPr lang="en-US" sz="2200" dirty="0"/>
              <a:t>Following surgery and treatment, he will be okay but can no longer serve as a firefighter due to the lingering side effects of the treatment and the risk of reinjury.</a:t>
            </a:r>
          </a:p>
          <a:p>
            <a:pPr>
              <a:lnSpc>
                <a:spcPts val="2400"/>
              </a:lnSpc>
            </a:pPr>
            <a:r>
              <a:rPr lang="en-US" sz="2200" dirty="0"/>
              <a:t>He goes to the Azul Retirement Board, and files to retire under </a:t>
            </a:r>
            <a:br>
              <a:rPr lang="en-US" sz="2200" dirty="0"/>
            </a:br>
            <a:r>
              <a:rPr lang="en-US" sz="2200" dirty="0"/>
              <a:t>Section 94B.</a:t>
            </a:r>
          </a:p>
          <a:p>
            <a:endParaRPr lang="en-US" dirty="0"/>
          </a:p>
        </p:txBody>
      </p:sp>
      <p:sp>
        <p:nvSpPr>
          <p:cNvPr id="4" name="Slide Number Placeholder 3">
            <a:extLst>
              <a:ext uri="{FF2B5EF4-FFF2-40B4-BE49-F238E27FC236}">
                <a16:creationId xmlns:a16="http://schemas.microsoft.com/office/drawing/2014/main" id="{427D95EA-F90C-72D3-FE33-24479A938B79}"/>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39</a:t>
            </a:fld>
            <a:endParaRPr lang="en-US" dirty="0"/>
          </a:p>
        </p:txBody>
      </p:sp>
    </p:spTree>
    <p:extLst>
      <p:ext uri="{BB962C8B-B14F-4D97-AF65-F5344CB8AC3E}">
        <p14:creationId xmlns:p14="http://schemas.microsoft.com/office/powerpoint/2010/main" val="343517541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7DD2-DE7E-CD15-393C-72560B1582AD}"/>
              </a:ext>
            </a:extLst>
          </p:cNvPr>
          <p:cNvSpPr>
            <a:spLocks noGrp="1"/>
          </p:cNvSpPr>
          <p:nvPr>
            <p:ph type="title"/>
          </p:nvPr>
        </p:nvSpPr>
        <p:spPr>
          <a:xfrm>
            <a:off x="611347" y="1371600"/>
            <a:ext cx="10971053" cy="914400"/>
          </a:xfrm>
        </p:spPr>
        <p:txBody>
          <a:bodyPr/>
          <a:lstStyle/>
          <a:p>
            <a:r>
              <a:rPr lang="en-US" dirty="0"/>
              <a:t>The Presumptions’ Purpose</a:t>
            </a:r>
          </a:p>
        </p:txBody>
      </p:sp>
      <p:sp>
        <p:nvSpPr>
          <p:cNvPr id="3" name="Content Placeholder 2">
            <a:extLst>
              <a:ext uri="{FF2B5EF4-FFF2-40B4-BE49-F238E27FC236}">
                <a16:creationId xmlns:a16="http://schemas.microsoft.com/office/drawing/2014/main" id="{2C48F6C9-6C1A-378E-2E55-F1C57BE7081D}"/>
              </a:ext>
            </a:extLst>
          </p:cNvPr>
          <p:cNvSpPr>
            <a:spLocks noGrp="1"/>
          </p:cNvSpPr>
          <p:nvPr>
            <p:ph idx="1"/>
          </p:nvPr>
        </p:nvSpPr>
        <p:spPr>
          <a:xfrm>
            <a:off x="608172" y="2516188"/>
            <a:ext cx="10974229" cy="3884611"/>
          </a:xfrm>
        </p:spPr>
        <p:txBody>
          <a:bodyPr/>
          <a:lstStyle/>
          <a:p>
            <a:pPr>
              <a:lnSpc>
                <a:spcPts val="2800"/>
              </a:lnSpc>
            </a:pPr>
            <a:r>
              <a:rPr lang="en-US" sz="2400" dirty="0"/>
              <a:t>To supply a </a:t>
            </a:r>
            <a:r>
              <a:rPr lang="en-US" sz="2400" b="1" dirty="0"/>
              <a:t>“YES” </a:t>
            </a:r>
            <a:r>
              <a:rPr lang="en-US" sz="2400" dirty="0"/>
              <a:t>to Question No. 3</a:t>
            </a:r>
          </a:p>
          <a:p>
            <a:pPr>
              <a:lnSpc>
                <a:spcPts val="2800"/>
              </a:lnSpc>
            </a:pPr>
            <a:r>
              <a:rPr lang="en-US" sz="2400" dirty="0"/>
              <a:t>The Presumptions are not concerned with Questions 1 or 2.</a:t>
            </a:r>
          </a:p>
          <a:p>
            <a:pPr>
              <a:lnSpc>
                <a:spcPts val="2800"/>
              </a:lnSpc>
            </a:pPr>
            <a:r>
              <a:rPr lang="en-US" sz="2400" dirty="0"/>
              <a:t>If Question 1 is not answered in the affirmative, that’s the </a:t>
            </a:r>
            <a:br>
              <a:rPr lang="en-US" sz="2400" dirty="0"/>
            </a:br>
            <a:r>
              <a:rPr lang="en-US" sz="2400" dirty="0"/>
              <a:t>end of the inquiry.</a:t>
            </a:r>
          </a:p>
          <a:p>
            <a:pPr>
              <a:lnSpc>
                <a:spcPts val="2800"/>
              </a:lnSpc>
            </a:pPr>
            <a:r>
              <a:rPr lang="en-US" sz="2400" dirty="0"/>
              <a:t>If Question 2 is not answered in the affirmative, that’s the </a:t>
            </a:r>
            <a:br>
              <a:rPr lang="en-US" sz="2400" dirty="0"/>
            </a:br>
            <a:r>
              <a:rPr lang="en-US" sz="2400" dirty="0"/>
              <a:t>end of the inquiry.</a:t>
            </a:r>
          </a:p>
          <a:p>
            <a:pPr>
              <a:lnSpc>
                <a:spcPts val="2800"/>
              </a:lnSpc>
            </a:pPr>
            <a:r>
              <a:rPr lang="en-US" sz="2400" dirty="0"/>
              <a:t>The Presumptions only “fill in the blank,” so to speak, </a:t>
            </a:r>
            <a:br>
              <a:rPr lang="en-US" sz="2400" dirty="0"/>
            </a:br>
            <a:r>
              <a:rPr lang="en-US" sz="2400" dirty="0"/>
              <a:t>with regard to Question 3.</a:t>
            </a:r>
          </a:p>
        </p:txBody>
      </p:sp>
      <p:sp>
        <p:nvSpPr>
          <p:cNvPr id="6" name="Slide Number Placeholder 5">
            <a:extLst>
              <a:ext uri="{FF2B5EF4-FFF2-40B4-BE49-F238E27FC236}">
                <a16:creationId xmlns:a16="http://schemas.microsoft.com/office/drawing/2014/main" id="{8742C436-A098-5F3E-F913-2DDC5003EFF1}"/>
              </a:ext>
            </a:extLst>
          </p:cNvPr>
          <p:cNvSpPr>
            <a:spLocks noGrp="1"/>
          </p:cNvSpPr>
          <p:nvPr>
            <p:ph type="sldNum" sz="quarter" idx="4"/>
          </p:nvPr>
        </p:nvSpPr>
        <p:spPr/>
        <p:txBody>
          <a:bodyPr/>
          <a:lstStyle/>
          <a:p>
            <a:fld id="{69DFFF6D-6519-4371-83DE-7681D34F48B4}" type="slidenum">
              <a:rPr lang="en-US" smtClean="0"/>
              <a:t>4</a:t>
            </a:fld>
            <a:endParaRPr lang="en-US" dirty="0"/>
          </a:p>
        </p:txBody>
      </p:sp>
    </p:spTree>
    <p:extLst>
      <p:ext uri="{BB962C8B-B14F-4D97-AF65-F5344CB8AC3E}">
        <p14:creationId xmlns:p14="http://schemas.microsoft.com/office/powerpoint/2010/main" val="828248977"/>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2186F5-1A32-4799-8A50-D899A51592E4}"/>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40</a:t>
            </a:fld>
            <a:endParaRPr lang="en-US" dirty="0"/>
          </a:p>
        </p:txBody>
      </p:sp>
      <p:sp>
        <p:nvSpPr>
          <p:cNvPr id="3" name="Content Placeholder 2">
            <a:extLst>
              <a:ext uri="{FF2B5EF4-FFF2-40B4-BE49-F238E27FC236}">
                <a16:creationId xmlns:a16="http://schemas.microsoft.com/office/drawing/2014/main" id="{36D6EFC1-B793-FE5F-56BC-D6F6C2223AE4}"/>
              </a:ext>
            </a:extLst>
          </p:cNvPr>
          <p:cNvSpPr>
            <a:spLocks noGrp="1" noRot="1" noMove="1" noResize="1" noEditPoints="1" noAdjustHandles="1" noChangeArrowheads="1" noChangeShapeType="1"/>
          </p:cNvSpPr>
          <p:nvPr>
            <p:ph idx="1"/>
          </p:nvPr>
        </p:nvSpPr>
        <p:spPr>
          <a:xfrm>
            <a:off x="1949824" y="2722348"/>
            <a:ext cx="9632576" cy="2970212"/>
          </a:xfrm>
        </p:spPr>
        <p:txBody>
          <a:bodyPr/>
          <a:lstStyle/>
          <a:p>
            <a:pPr marL="0" indent="0">
              <a:lnSpc>
                <a:spcPts val="2800"/>
              </a:lnSpc>
              <a:buNone/>
            </a:pPr>
            <a:r>
              <a:rPr lang="en-US" sz="2400" b="1" dirty="0"/>
              <a:t>The Azul Retirement Board should:</a:t>
            </a:r>
            <a:endParaRPr lang="en-US" dirty="0"/>
          </a:p>
          <a:p>
            <a:pPr marL="795337" lvl="1" indent="-457200">
              <a:lnSpc>
                <a:spcPts val="2400"/>
              </a:lnSpc>
              <a:spcBef>
                <a:spcPts val="1800"/>
              </a:spcBef>
              <a:buSzPct val="100000"/>
              <a:buFont typeface="+mj-lt"/>
              <a:buAutoNum type="alphaLcParenR"/>
            </a:pPr>
            <a:r>
              <a:rPr lang="en-US" sz="2000" dirty="0"/>
              <a:t>Process the application, a case like this is exactly why the Cancer Presumption was enacted.</a:t>
            </a:r>
          </a:p>
          <a:p>
            <a:pPr marL="795337" lvl="1" indent="-457200">
              <a:lnSpc>
                <a:spcPts val="2400"/>
              </a:lnSpc>
              <a:spcBef>
                <a:spcPts val="1800"/>
              </a:spcBef>
              <a:buSzPct val="100000"/>
              <a:buFont typeface="+mj-lt"/>
              <a:buAutoNum type="alphaLcParenR"/>
            </a:pPr>
            <a:r>
              <a:rPr lang="en-US" sz="2000" dirty="0"/>
              <a:t>Gather information to make sure Tyler regularly responded to fires.</a:t>
            </a:r>
          </a:p>
          <a:p>
            <a:pPr marL="795337" lvl="1" indent="-457200">
              <a:lnSpc>
                <a:spcPts val="2400"/>
              </a:lnSpc>
              <a:spcBef>
                <a:spcPts val="1800"/>
              </a:spcBef>
              <a:buSzPct val="100000"/>
              <a:buFont typeface="+mj-lt"/>
              <a:buAutoNum type="alphaLcParenR"/>
            </a:pPr>
            <a:r>
              <a:rPr lang="en-US" sz="2000" dirty="0"/>
              <a:t>Inform Tyler he is not eligible for the Presumption, as he has been in service less than five years.</a:t>
            </a:r>
          </a:p>
        </p:txBody>
      </p:sp>
      <p:pic>
        <p:nvPicPr>
          <p:cNvPr id="8" name="Picture 7" descr="Quiz Time symbol">
            <a:extLst>
              <a:ext uri="{FF2B5EF4-FFF2-40B4-BE49-F238E27FC236}">
                <a16:creationId xmlns:a16="http://schemas.microsoft.com/office/drawing/2014/main" id="{B24B426A-08E9-43EB-1C57-08E7D939403D}"/>
              </a:ext>
            </a:extLst>
          </p:cNvPr>
          <p:cNvPicPr>
            <a:picLocks noGrp="1" noRot="1" noChangeAspect="1" noMove="1" noResize="1" noEditPoints="1" noAdjustHandles="1" noChangeArrowheads="1" noChangeShapeType="1" noCrop="1"/>
          </p:cNvPicPr>
          <p:nvPr/>
        </p:nvPicPr>
        <p:blipFill>
          <a:blip r:embed="rId2"/>
          <a:stretch>
            <a:fillRect/>
          </a:stretch>
        </p:blipFill>
        <p:spPr>
          <a:xfrm>
            <a:off x="357854" y="251618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14421AF2-8219-A05A-FF2F-78541F1052DA}"/>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10</a:t>
            </a:r>
          </a:p>
        </p:txBody>
      </p:sp>
    </p:spTree>
    <p:extLst>
      <p:ext uri="{BB962C8B-B14F-4D97-AF65-F5344CB8AC3E}">
        <p14:creationId xmlns:p14="http://schemas.microsoft.com/office/powerpoint/2010/main" val="107235139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B5AE-F9D2-F97D-0F2A-479CA62C961F}"/>
              </a:ext>
            </a:extLst>
          </p:cNvPr>
          <p:cNvSpPr>
            <a:spLocks noGrp="1"/>
          </p:cNvSpPr>
          <p:nvPr>
            <p:ph type="title"/>
          </p:nvPr>
        </p:nvSpPr>
        <p:spPr>
          <a:xfrm>
            <a:off x="611347" y="1371600"/>
            <a:ext cx="10971053" cy="914400"/>
          </a:xfrm>
        </p:spPr>
        <p:txBody>
          <a:bodyPr/>
          <a:lstStyle/>
          <a:p>
            <a:r>
              <a:rPr lang="en-US" dirty="0"/>
              <a:t>Special Rules for the Cancer Presumption</a:t>
            </a:r>
          </a:p>
        </p:txBody>
      </p:sp>
      <p:sp>
        <p:nvSpPr>
          <p:cNvPr id="3" name="Content Placeholder 2">
            <a:extLst>
              <a:ext uri="{FF2B5EF4-FFF2-40B4-BE49-F238E27FC236}">
                <a16:creationId xmlns:a16="http://schemas.microsoft.com/office/drawing/2014/main" id="{33069D55-3C11-2277-F356-063840A9A34C}"/>
              </a:ext>
            </a:extLst>
          </p:cNvPr>
          <p:cNvSpPr>
            <a:spLocks noGrp="1"/>
          </p:cNvSpPr>
          <p:nvPr>
            <p:ph idx="1"/>
          </p:nvPr>
        </p:nvSpPr>
        <p:spPr>
          <a:xfrm>
            <a:off x="608806" y="2457194"/>
            <a:ext cx="10974387" cy="3864947"/>
          </a:xfrm>
        </p:spPr>
        <p:txBody>
          <a:bodyPr/>
          <a:lstStyle/>
          <a:p>
            <a:pPr>
              <a:lnSpc>
                <a:spcPts val="3000"/>
              </a:lnSpc>
            </a:pPr>
            <a:r>
              <a:rPr lang="en-US" sz="2600" dirty="0"/>
              <a:t>Must have held the position for a minimum of five years prior to applying for retirement under the presumption.</a:t>
            </a:r>
          </a:p>
          <a:p>
            <a:pPr>
              <a:lnSpc>
                <a:spcPts val="3000"/>
              </a:lnSpc>
            </a:pPr>
            <a:r>
              <a:rPr lang="en-US" sz="2600" dirty="0"/>
              <a:t>Must prove that they regularly responded to calls of fire or regularly investigated fire scenes.</a:t>
            </a:r>
          </a:p>
          <a:p>
            <a:pPr>
              <a:lnSpc>
                <a:spcPts val="3000"/>
              </a:lnSpc>
            </a:pPr>
            <a:r>
              <a:rPr lang="en-US" sz="2600" dirty="0"/>
              <a:t>Only certain kinds of cancer suffice, but the list seems pretty </a:t>
            </a:r>
            <a:br>
              <a:rPr lang="en-US" sz="2600" dirty="0"/>
            </a:br>
            <a:r>
              <a:rPr lang="en-US" sz="2600" dirty="0"/>
              <a:t>all encompassing.</a:t>
            </a:r>
          </a:p>
          <a:p>
            <a:pPr>
              <a:lnSpc>
                <a:spcPts val="3000"/>
              </a:lnSpc>
            </a:pPr>
            <a:r>
              <a:rPr lang="en-US" sz="2600" dirty="0"/>
              <a:t>Chapter 148 of the Acts of 2018 added breast and reproductive cancers to the statute.</a:t>
            </a:r>
          </a:p>
          <a:p>
            <a:endParaRPr lang="en-US" dirty="0"/>
          </a:p>
        </p:txBody>
      </p:sp>
      <p:sp>
        <p:nvSpPr>
          <p:cNvPr id="4" name="Slide Number Placeholder 3">
            <a:extLst>
              <a:ext uri="{FF2B5EF4-FFF2-40B4-BE49-F238E27FC236}">
                <a16:creationId xmlns:a16="http://schemas.microsoft.com/office/drawing/2014/main" id="{29BBDCDB-7063-A7B7-107F-499787D1630F}"/>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41</a:t>
            </a:fld>
            <a:endParaRPr lang="en-US" dirty="0"/>
          </a:p>
        </p:txBody>
      </p:sp>
    </p:spTree>
    <p:extLst>
      <p:ext uri="{BB962C8B-B14F-4D97-AF65-F5344CB8AC3E}">
        <p14:creationId xmlns:p14="http://schemas.microsoft.com/office/powerpoint/2010/main" val="174310924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8F75-0EFF-A858-D87A-A5DC4BA75E21}"/>
              </a:ext>
            </a:extLst>
          </p:cNvPr>
          <p:cNvSpPr>
            <a:spLocks noGrp="1"/>
          </p:cNvSpPr>
          <p:nvPr>
            <p:ph type="title"/>
          </p:nvPr>
        </p:nvSpPr>
        <p:spPr>
          <a:xfrm>
            <a:off x="611347" y="1371600"/>
            <a:ext cx="10971053" cy="914400"/>
          </a:xfrm>
        </p:spPr>
        <p:txBody>
          <a:bodyPr/>
          <a:lstStyle/>
          <a:p>
            <a:r>
              <a:rPr lang="en-US" dirty="0"/>
              <a:t>William Q.</a:t>
            </a:r>
          </a:p>
        </p:txBody>
      </p:sp>
      <p:sp>
        <p:nvSpPr>
          <p:cNvPr id="3" name="Content Placeholder 2">
            <a:extLst>
              <a:ext uri="{FF2B5EF4-FFF2-40B4-BE49-F238E27FC236}">
                <a16:creationId xmlns:a16="http://schemas.microsoft.com/office/drawing/2014/main" id="{E69ADC21-C1F2-3132-24EE-AB4041F1A4AF}"/>
              </a:ext>
            </a:extLst>
          </p:cNvPr>
          <p:cNvSpPr>
            <a:spLocks noGrp="1"/>
          </p:cNvSpPr>
          <p:nvPr>
            <p:ph idx="1"/>
          </p:nvPr>
        </p:nvSpPr>
        <p:spPr>
          <a:xfrm>
            <a:off x="608172" y="2516188"/>
            <a:ext cx="10974229" cy="3884611"/>
          </a:xfrm>
        </p:spPr>
        <p:txBody>
          <a:bodyPr>
            <a:noAutofit/>
          </a:bodyPr>
          <a:lstStyle/>
          <a:p>
            <a:pPr>
              <a:lnSpc>
                <a:spcPts val="2200"/>
              </a:lnSpc>
            </a:pPr>
            <a:r>
              <a:rPr lang="en-US" sz="2000" dirty="0"/>
              <a:t>William was born on April 17, 1952.</a:t>
            </a:r>
          </a:p>
          <a:p>
            <a:pPr>
              <a:lnSpc>
                <a:spcPts val="2200"/>
              </a:lnSpc>
            </a:pPr>
            <a:r>
              <a:rPr lang="en-US" sz="2000" spc="-50" dirty="0"/>
              <a:t>William has a long and distinguished career as a firefighter in the Town of Fuchsia. </a:t>
            </a:r>
          </a:p>
          <a:p>
            <a:pPr>
              <a:lnSpc>
                <a:spcPts val="2200"/>
              </a:lnSpc>
            </a:pPr>
            <a:r>
              <a:rPr lang="en-US" sz="2000" dirty="0"/>
              <a:t>He turns 65, and achieves maximum age for his group on April 30, 2017, at which point he retires for superannuation.  </a:t>
            </a:r>
          </a:p>
          <a:p>
            <a:pPr>
              <a:lnSpc>
                <a:spcPts val="2200"/>
              </a:lnSpc>
            </a:pPr>
            <a:r>
              <a:rPr lang="en-US" sz="2000" dirty="0"/>
              <a:t>Retirement goes smoothly for several years, but he begins to have some digestive issues in 2019, and these escalate to the point of debilitation as time goes on.</a:t>
            </a:r>
          </a:p>
          <a:p>
            <a:pPr>
              <a:lnSpc>
                <a:spcPts val="2200"/>
              </a:lnSpc>
            </a:pPr>
            <a:r>
              <a:rPr lang="en-US" sz="2000" dirty="0"/>
              <a:t>In February of 2023, William is diagnosed with stomach cancer.</a:t>
            </a:r>
          </a:p>
          <a:p>
            <a:pPr>
              <a:lnSpc>
                <a:spcPts val="2200"/>
              </a:lnSpc>
            </a:pPr>
            <a:r>
              <a:rPr lang="en-US" sz="2000" dirty="0"/>
              <a:t>Unfortunately, he dies shortly thereafter.</a:t>
            </a:r>
          </a:p>
          <a:p>
            <a:endParaRPr lang="en-US" dirty="0"/>
          </a:p>
        </p:txBody>
      </p:sp>
      <p:sp>
        <p:nvSpPr>
          <p:cNvPr id="4" name="Slide Number Placeholder 3">
            <a:extLst>
              <a:ext uri="{FF2B5EF4-FFF2-40B4-BE49-F238E27FC236}">
                <a16:creationId xmlns:a16="http://schemas.microsoft.com/office/drawing/2014/main" id="{C9DBBF44-921F-1431-5E4C-4DE2B353B416}"/>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42</a:t>
            </a:fld>
            <a:endParaRPr lang="en-US" dirty="0"/>
          </a:p>
        </p:txBody>
      </p:sp>
    </p:spTree>
    <p:extLst>
      <p:ext uri="{BB962C8B-B14F-4D97-AF65-F5344CB8AC3E}">
        <p14:creationId xmlns:p14="http://schemas.microsoft.com/office/powerpoint/2010/main" val="134785878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443047-8982-6FFC-8565-9C8890B17701}"/>
              </a:ext>
            </a:extLst>
          </p:cNvPr>
          <p:cNvSpPr>
            <a:spLocks noGrp="1" noRot="1" noMove="1" noResize="1" noEditPoints="1" noAdjustHandles="1" noChangeArrowheads="1" noChangeShapeType="1"/>
          </p:cNvSpPr>
          <p:nvPr>
            <p:ph type="sldNum" sz="quarter" idx="4"/>
          </p:nvPr>
        </p:nvSpPr>
        <p:spPr>
          <a:xfrm>
            <a:off x="11660048" y="6553200"/>
            <a:ext cx="531952" cy="304800"/>
          </a:xfrm>
        </p:spPr>
        <p:txBody>
          <a:bodyPr/>
          <a:lstStyle/>
          <a:p>
            <a:fld id="{69DFFF6D-6519-4371-83DE-7681D34F48B4}" type="slidenum">
              <a:rPr lang="en-US" smtClean="0"/>
              <a:pPr/>
              <a:t>43</a:t>
            </a:fld>
            <a:endParaRPr lang="en-US" dirty="0"/>
          </a:p>
        </p:txBody>
      </p:sp>
      <p:sp>
        <p:nvSpPr>
          <p:cNvPr id="3" name="Content Placeholder 2">
            <a:extLst>
              <a:ext uri="{FF2B5EF4-FFF2-40B4-BE49-F238E27FC236}">
                <a16:creationId xmlns:a16="http://schemas.microsoft.com/office/drawing/2014/main" id="{B425957F-828D-F873-54EF-03A93BD932AD}"/>
              </a:ext>
            </a:extLst>
          </p:cNvPr>
          <p:cNvSpPr>
            <a:spLocks noGrp="1" noRot="1" noMove="1" noResize="1" noEditPoints="1" noAdjustHandles="1" noChangeArrowheads="1" noChangeShapeType="1"/>
          </p:cNvSpPr>
          <p:nvPr>
            <p:ph idx="1"/>
          </p:nvPr>
        </p:nvSpPr>
        <p:spPr>
          <a:xfrm>
            <a:off x="1949824" y="2516188"/>
            <a:ext cx="9632576" cy="3884612"/>
          </a:xfrm>
        </p:spPr>
        <p:txBody>
          <a:bodyPr/>
          <a:lstStyle/>
          <a:p>
            <a:pPr marL="0" indent="0">
              <a:lnSpc>
                <a:spcPts val="2800"/>
              </a:lnSpc>
              <a:buNone/>
            </a:pPr>
            <a:r>
              <a:rPr lang="en-US" sz="2400" b="1" dirty="0"/>
              <a:t>William’s wife, Mary, applies for Section 9 benefits after his passing.  She applies under Section 94B. The Fuchsia Retirement Board should:</a:t>
            </a:r>
          </a:p>
          <a:p>
            <a:pPr marL="795337" lvl="1" indent="-457200">
              <a:lnSpc>
                <a:spcPts val="2400"/>
              </a:lnSpc>
              <a:spcBef>
                <a:spcPts val="1800"/>
              </a:spcBef>
              <a:buSzPct val="100000"/>
              <a:buFont typeface="+mj-lt"/>
              <a:buAutoNum type="alphaLcParenR"/>
            </a:pPr>
            <a:r>
              <a:rPr lang="en-US" sz="2000" dirty="0"/>
              <a:t>Not process the application, because Section 9 benefits are not available to surviving spouses.</a:t>
            </a:r>
          </a:p>
          <a:p>
            <a:pPr marL="795337" lvl="1" indent="-457200">
              <a:lnSpc>
                <a:spcPts val="2400"/>
              </a:lnSpc>
              <a:spcBef>
                <a:spcPts val="1800"/>
              </a:spcBef>
              <a:buSzPct val="100000"/>
              <a:buFont typeface="+mj-lt"/>
              <a:buAutoNum type="alphaLcParenR"/>
            </a:pPr>
            <a:r>
              <a:rPr lang="en-US" sz="2000" dirty="0"/>
              <a:t>Not process the application, because he was diagnosed with cancer more than five years after he last actively served as a firefighter.</a:t>
            </a:r>
          </a:p>
          <a:p>
            <a:pPr marL="795337" lvl="1" indent="-457200">
              <a:lnSpc>
                <a:spcPts val="2400"/>
              </a:lnSpc>
              <a:spcBef>
                <a:spcPts val="1800"/>
              </a:spcBef>
              <a:buSzPct val="100000"/>
              <a:buFont typeface="+mj-lt"/>
              <a:buAutoNum type="alphaLcParenR"/>
            </a:pPr>
            <a:r>
              <a:rPr lang="en-US" sz="2000" dirty="0"/>
              <a:t>Process the application, with attention paid to whether the cancer was actually “discovered” within five years.</a:t>
            </a:r>
          </a:p>
        </p:txBody>
      </p:sp>
      <p:pic>
        <p:nvPicPr>
          <p:cNvPr id="8" name="Picture 7" descr="Quiz Time symbol">
            <a:extLst>
              <a:ext uri="{FF2B5EF4-FFF2-40B4-BE49-F238E27FC236}">
                <a16:creationId xmlns:a16="http://schemas.microsoft.com/office/drawing/2014/main" id="{7D63802E-C2B9-1E47-CCF1-77AB89D1FF10}"/>
              </a:ext>
            </a:extLst>
          </p:cNvPr>
          <p:cNvPicPr>
            <a:picLocks noGrp="1" noRot="1" noChangeAspect="1" noMove="1" noResize="1" noEditPoints="1" noAdjustHandles="1" noChangeArrowheads="1" noChangeShapeType="1" noCrop="1"/>
          </p:cNvPicPr>
          <p:nvPr/>
        </p:nvPicPr>
        <p:blipFill>
          <a:blip r:embed="rId2"/>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C4E8E957-3597-00DC-2472-7C67BD346641}"/>
              </a:ext>
            </a:extLst>
          </p:cNvPr>
          <p:cNvSpPr>
            <a:spLocks noGrp="1" noRot="1" noMove="1" noResize="1" noEditPoints="1" noAdjustHandles="1" noChangeArrowheads="1" noChangeShapeType="1"/>
          </p:cNvSpPr>
          <p:nvPr>
            <p:ph type="title"/>
          </p:nvPr>
        </p:nvSpPr>
        <p:spPr>
          <a:xfrm>
            <a:off x="611347" y="1371600"/>
            <a:ext cx="10971053" cy="914400"/>
          </a:xfrm>
        </p:spPr>
        <p:txBody>
          <a:bodyPr/>
          <a:lstStyle/>
          <a:p>
            <a:r>
              <a:rPr lang="en-US" dirty="0"/>
              <a:t>Pop Quiz No. 11</a:t>
            </a:r>
          </a:p>
        </p:txBody>
      </p:sp>
    </p:spTree>
    <p:extLst>
      <p:ext uri="{BB962C8B-B14F-4D97-AF65-F5344CB8AC3E}">
        <p14:creationId xmlns:p14="http://schemas.microsoft.com/office/powerpoint/2010/main" val="260558863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EAC-1BFB-64B6-1571-9181932C751A}"/>
              </a:ext>
            </a:extLst>
          </p:cNvPr>
          <p:cNvSpPr>
            <a:spLocks noGrp="1"/>
          </p:cNvSpPr>
          <p:nvPr>
            <p:ph type="title"/>
          </p:nvPr>
        </p:nvSpPr>
        <p:spPr>
          <a:xfrm>
            <a:off x="611347" y="1371600"/>
            <a:ext cx="10971053" cy="914400"/>
          </a:xfrm>
        </p:spPr>
        <p:txBody>
          <a:bodyPr/>
          <a:lstStyle/>
          <a:p>
            <a:r>
              <a:rPr lang="en-US" dirty="0"/>
              <a:t>Very Special Cancer Presumption Rule</a:t>
            </a:r>
          </a:p>
        </p:txBody>
      </p:sp>
      <p:sp>
        <p:nvSpPr>
          <p:cNvPr id="3" name="Content Placeholder 2">
            <a:extLst>
              <a:ext uri="{FF2B5EF4-FFF2-40B4-BE49-F238E27FC236}">
                <a16:creationId xmlns:a16="http://schemas.microsoft.com/office/drawing/2014/main" id="{CBB1021C-F755-D0A3-96C9-3F103761070C}"/>
              </a:ext>
            </a:extLst>
          </p:cNvPr>
          <p:cNvSpPr>
            <a:spLocks noGrp="1"/>
          </p:cNvSpPr>
          <p:nvPr>
            <p:ph idx="1"/>
          </p:nvPr>
        </p:nvSpPr>
        <p:spPr>
          <a:xfrm>
            <a:off x="608013" y="2300748"/>
            <a:ext cx="10974387" cy="4037012"/>
          </a:xfrm>
        </p:spPr>
        <p:txBody>
          <a:bodyPr/>
          <a:lstStyle/>
          <a:p>
            <a:pPr>
              <a:lnSpc>
                <a:spcPts val="2600"/>
              </a:lnSpc>
            </a:pPr>
            <a:r>
              <a:rPr lang="en-US" sz="2200" dirty="0"/>
              <a:t>A retired firefighter (or other person covered by this Presumption) may apply for ADR.</a:t>
            </a:r>
          </a:p>
          <a:p>
            <a:pPr>
              <a:lnSpc>
                <a:spcPts val="2600"/>
              </a:lnSpc>
            </a:pPr>
            <a:r>
              <a:rPr lang="en-US" sz="2200" dirty="0"/>
              <a:t>Cancer must be “discovered” within 5 years of the last date on which such person actively so served.</a:t>
            </a:r>
          </a:p>
          <a:p>
            <a:pPr>
              <a:lnSpc>
                <a:spcPts val="2600"/>
              </a:lnSpc>
            </a:pPr>
            <a:r>
              <a:rPr lang="en-US" sz="2200" i="1" dirty="0"/>
              <a:t>Connery</a:t>
            </a:r>
            <a:r>
              <a:rPr lang="en-US" sz="2200" dirty="0"/>
              <a:t> case, DALA, 2003 distinguishes between the words “discovered” and “diagnosed.”</a:t>
            </a:r>
          </a:p>
          <a:p>
            <a:pPr>
              <a:lnSpc>
                <a:spcPts val="2600"/>
              </a:lnSpc>
            </a:pPr>
            <a:r>
              <a:rPr lang="en-US" sz="2200" dirty="0"/>
              <a:t>Surviving spouses may also apply for Section 9 benefits.</a:t>
            </a:r>
          </a:p>
          <a:p>
            <a:pPr>
              <a:lnSpc>
                <a:spcPts val="2600"/>
              </a:lnSpc>
            </a:pPr>
            <a:r>
              <a:rPr lang="en-US" sz="2200" dirty="0"/>
              <a:t>The only one of the three presumptions which offers a latency period for an application.</a:t>
            </a:r>
          </a:p>
        </p:txBody>
      </p:sp>
      <p:sp>
        <p:nvSpPr>
          <p:cNvPr id="4" name="Slide Number Placeholder 3">
            <a:extLst>
              <a:ext uri="{FF2B5EF4-FFF2-40B4-BE49-F238E27FC236}">
                <a16:creationId xmlns:a16="http://schemas.microsoft.com/office/drawing/2014/main" id="{31B17A14-C8F3-A8C8-E37D-CA58A5DC55A4}"/>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44</a:t>
            </a:fld>
            <a:endParaRPr lang="en-US" dirty="0"/>
          </a:p>
        </p:txBody>
      </p:sp>
    </p:spTree>
    <p:extLst>
      <p:ext uri="{BB962C8B-B14F-4D97-AF65-F5344CB8AC3E}">
        <p14:creationId xmlns:p14="http://schemas.microsoft.com/office/powerpoint/2010/main" val="88667060"/>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FE57-7947-6552-70E4-06BE445BE37C}"/>
              </a:ext>
            </a:extLst>
          </p:cNvPr>
          <p:cNvSpPr>
            <a:spLocks noGrp="1"/>
          </p:cNvSpPr>
          <p:nvPr>
            <p:ph type="title"/>
          </p:nvPr>
        </p:nvSpPr>
        <p:spPr>
          <a:xfrm>
            <a:off x="611347" y="1371600"/>
            <a:ext cx="10971053" cy="914400"/>
          </a:xfrm>
        </p:spPr>
        <p:txBody>
          <a:bodyPr/>
          <a:lstStyle/>
          <a:p>
            <a:r>
              <a:rPr lang="en-US" dirty="0"/>
              <a:t>There are No Other Presumptions.</a:t>
            </a:r>
          </a:p>
        </p:txBody>
      </p:sp>
      <p:sp>
        <p:nvSpPr>
          <p:cNvPr id="3" name="Content Placeholder 2">
            <a:extLst>
              <a:ext uri="{FF2B5EF4-FFF2-40B4-BE49-F238E27FC236}">
                <a16:creationId xmlns:a16="http://schemas.microsoft.com/office/drawing/2014/main" id="{7182A02D-B11E-9611-4B58-D951C08337CF}"/>
              </a:ext>
            </a:extLst>
          </p:cNvPr>
          <p:cNvSpPr>
            <a:spLocks noGrp="1"/>
          </p:cNvSpPr>
          <p:nvPr>
            <p:ph idx="1"/>
          </p:nvPr>
        </p:nvSpPr>
        <p:spPr>
          <a:xfrm>
            <a:off x="608172" y="2516188"/>
            <a:ext cx="10974229" cy="3884611"/>
          </a:xfrm>
        </p:spPr>
        <p:txBody>
          <a:bodyPr>
            <a:normAutofit fontScale="85000" lnSpcReduction="10000"/>
          </a:bodyPr>
          <a:lstStyle/>
          <a:p>
            <a:r>
              <a:rPr lang="en-US" dirty="0"/>
              <a:t>Nevertheless, applications are made for members who claim the equivalent of a presumption.</a:t>
            </a:r>
          </a:p>
          <a:p>
            <a:r>
              <a:rPr lang="en-US" dirty="0"/>
              <a:t>Most notably, Massachusetts does not have an “infectious disease presumption.”</a:t>
            </a:r>
          </a:p>
          <a:p>
            <a:r>
              <a:rPr lang="en-US" dirty="0"/>
              <a:t>Massachusetts does not have a “PTSD presumption.”</a:t>
            </a:r>
          </a:p>
          <a:p>
            <a:r>
              <a:rPr lang="en-US" dirty="0"/>
              <a:t>To obtain benefits for infectious diseases or PTSD, exposure or exposures must be documented in the typical Section 7 manner.</a:t>
            </a:r>
          </a:p>
          <a:p>
            <a:endParaRPr lang="en-US" dirty="0"/>
          </a:p>
        </p:txBody>
      </p:sp>
      <p:sp>
        <p:nvSpPr>
          <p:cNvPr id="4" name="Slide Number Placeholder 3">
            <a:extLst>
              <a:ext uri="{FF2B5EF4-FFF2-40B4-BE49-F238E27FC236}">
                <a16:creationId xmlns:a16="http://schemas.microsoft.com/office/drawing/2014/main" id="{3969E29C-8AFA-0884-8800-4CC8B4775CCD}"/>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45</a:t>
            </a:fld>
            <a:endParaRPr lang="en-US" dirty="0"/>
          </a:p>
        </p:txBody>
      </p:sp>
    </p:spTree>
    <p:extLst>
      <p:ext uri="{BB962C8B-B14F-4D97-AF65-F5344CB8AC3E}">
        <p14:creationId xmlns:p14="http://schemas.microsoft.com/office/powerpoint/2010/main" val="198933415"/>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C602-9785-5030-506D-B5A1F55A1662}"/>
              </a:ext>
            </a:extLst>
          </p:cNvPr>
          <p:cNvSpPr>
            <a:spLocks noGrp="1"/>
          </p:cNvSpPr>
          <p:nvPr>
            <p:ph type="title"/>
          </p:nvPr>
        </p:nvSpPr>
        <p:spPr>
          <a:xfrm>
            <a:off x="611347" y="1371600"/>
            <a:ext cx="10971053" cy="914400"/>
          </a:xfrm>
        </p:spPr>
        <p:txBody>
          <a:bodyPr/>
          <a:lstStyle/>
          <a:p>
            <a:r>
              <a:rPr lang="en-US" dirty="0"/>
              <a:t>Presumption Potpourri</a:t>
            </a:r>
          </a:p>
        </p:txBody>
      </p:sp>
      <p:sp>
        <p:nvSpPr>
          <p:cNvPr id="3" name="Content Placeholder 2">
            <a:extLst>
              <a:ext uri="{FF2B5EF4-FFF2-40B4-BE49-F238E27FC236}">
                <a16:creationId xmlns:a16="http://schemas.microsoft.com/office/drawing/2014/main" id="{97934CA4-F28E-E01F-E6FE-45563ABB4502}"/>
              </a:ext>
            </a:extLst>
          </p:cNvPr>
          <p:cNvSpPr>
            <a:spLocks noGrp="1"/>
          </p:cNvSpPr>
          <p:nvPr>
            <p:ph idx="1"/>
          </p:nvPr>
        </p:nvSpPr>
        <p:spPr>
          <a:xfrm>
            <a:off x="608171" y="2427698"/>
            <a:ext cx="10974229" cy="3884611"/>
          </a:xfrm>
        </p:spPr>
        <p:txBody>
          <a:bodyPr/>
          <a:lstStyle/>
          <a:p>
            <a:r>
              <a:rPr lang="en-US" dirty="0"/>
              <a:t>Should a member with Lung Cancer apply under the Lung Law or the Cancer Law?</a:t>
            </a:r>
          </a:p>
          <a:p>
            <a:r>
              <a:rPr lang="en-US" dirty="0"/>
              <a:t>What is the “effective date of retirement” for a Presumption in calculating benefits?</a:t>
            </a:r>
          </a:p>
          <a:p>
            <a:r>
              <a:rPr lang="en-US" dirty="0"/>
              <a:t>If a member is on Section 111F benefits, what is the effective date of retirement?</a:t>
            </a:r>
          </a:p>
          <a:p>
            <a:r>
              <a:rPr lang="en-US" dirty="0"/>
              <a:t>Do call firefighters qualify for the Presumptions?</a:t>
            </a:r>
          </a:p>
          <a:p>
            <a:endParaRPr lang="en-US" dirty="0"/>
          </a:p>
        </p:txBody>
      </p:sp>
      <p:sp>
        <p:nvSpPr>
          <p:cNvPr id="4" name="Slide Number Placeholder 3">
            <a:extLst>
              <a:ext uri="{FF2B5EF4-FFF2-40B4-BE49-F238E27FC236}">
                <a16:creationId xmlns:a16="http://schemas.microsoft.com/office/drawing/2014/main" id="{DD95A592-9121-6AC0-3484-53521DC9301B}"/>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46</a:t>
            </a:fld>
            <a:endParaRPr lang="en-US" dirty="0"/>
          </a:p>
        </p:txBody>
      </p:sp>
    </p:spTree>
    <p:extLst>
      <p:ext uri="{BB962C8B-B14F-4D97-AF65-F5344CB8AC3E}">
        <p14:creationId xmlns:p14="http://schemas.microsoft.com/office/powerpoint/2010/main" val="164271869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3296-79D9-7A97-6A41-9F9BAB836EE5}"/>
              </a:ext>
            </a:extLst>
          </p:cNvPr>
          <p:cNvSpPr>
            <a:spLocks noGrp="1"/>
          </p:cNvSpPr>
          <p:nvPr>
            <p:ph type="title"/>
          </p:nvPr>
        </p:nvSpPr>
        <p:spPr>
          <a:xfrm>
            <a:off x="611347" y="1371600"/>
            <a:ext cx="10971053" cy="914400"/>
          </a:xfrm>
        </p:spPr>
        <p:txBody>
          <a:bodyPr/>
          <a:lstStyle/>
          <a:p>
            <a:r>
              <a:rPr lang="en-US" dirty="0"/>
              <a:t>Final Points</a:t>
            </a:r>
          </a:p>
        </p:txBody>
      </p:sp>
      <p:sp>
        <p:nvSpPr>
          <p:cNvPr id="3" name="Content Placeholder 2">
            <a:extLst>
              <a:ext uri="{FF2B5EF4-FFF2-40B4-BE49-F238E27FC236}">
                <a16:creationId xmlns:a16="http://schemas.microsoft.com/office/drawing/2014/main" id="{52D00D08-D6FC-4321-E844-45B8FDB88F8B}"/>
              </a:ext>
            </a:extLst>
          </p:cNvPr>
          <p:cNvSpPr>
            <a:spLocks noGrp="1"/>
          </p:cNvSpPr>
          <p:nvPr>
            <p:ph idx="1"/>
          </p:nvPr>
        </p:nvSpPr>
        <p:spPr>
          <a:xfrm>
            <a:off x="608172" y="2516188"/>
            <a:ext cx="10974229" cy="3884611"/>
          </a:xfrm>
        </p:spPr>
        <p:txBody>
          <a:bodyPr/>
          <a:lstStyle/>
          <a:p>
            <a:pPr>
              <a:lnSpc>
                <a:spcPts val="2800"/>
              </a:lnSpc>
            </a:pPr>
            <a:r>
              <a:rPr lang="en-US" sz="2400" dirty="0"/>
              <a:t>The Presumptions are an important part of our retirement law.</a:t>
            </a:r>
          </a:p>
          <a:p>
            <a:pPr>
              <a:lnSpc>
                <a:spcPts val="2800"/>
              </a:lnSpc>
            </a:pPr>
            <a:r>
              <a:rPr lang="en-US" sz="2400" dirty="0"/>
              <a:t>Perhaps the Legislature will enact other presumptions in the future.</a:t>
            </a:r>
          </a:p>
          <a:p>
            <a:pPr>
              <a:lnSpc>
                <a:spcPts val="2800"/>
              </a:lnSpc>
            </a:pPr>
            <a:r>
              <a:rPr lang="en-US" sz="2400" dirty="0"/>
              <a:t>Every effort should be made to preserve a member’s right to invoke the given Presumption by making sure a physical is undergone, and proof of the physical is safeguarded.</a:t>
            </a:r>
          </a:p>
          <a:p>
            <a:pPr>
              <a:lnSpc>
                <a:spcPts val="2800"/>
              </a:lnSpc>
            </a:pPr>
            <a:r>
              <a:rPr lang="en-US" sz="2400" dirty="0"/>
              <a:t>If a member isn’t eligible for a Presumption for whatever reason, the retirement board should investigate a possible path to retirement under Section 7, if that avenue is available.</a:t>
            </a:r>
          </a:p>
          <a:p>
            <a:endParaRPr lang="en-US" dirty="0"/>
          </a:p>
        </p:txBody>
      </p:sp>
      <p:sp>
        <p:nvSpPr>
          <p:cNvPr id="4" name="Slide Number Placeholder 3">
            <a:extLst>
              <a:ext uri="{FF2B5EF4-FFF2-40B4-BE49-F238E27FC236}">
                <a16:creationId xmlns:a16="http://schemas.microsoft.com/office/drawing/2014/main" id="{6F21456D-1996-EB29-E61C-A4372FF29DBC}"/>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47</a:t>
            </a:fld>
            <a:endParaRPr lang="en-US" dirty="0"/>
          </a:p>
        </p:txBody>
      </p:sp>
    </p:spTree>
    <p:extLst>
      <p:ext uri="{BB962C8B-B14F-4D97-AF65-F5344CB8AC3E}">
        <p14:creationId xmlns:p14="http://schemas.microsoft.com/office/powerpoint/2010/main" val="251830892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36CB-5842-0B0A-4AC5-4DAB04C16BD6}"/>
              </a:ext>
            </a:extLst>
          </p:cNvPr>
          <p:cNvSpPr>
            <a:spLocks noGrp="1"/>
          </p:cNvSpPr>
          <p:nvPr>
            <p:ph type="title"/>
          </p:nvPr>
        </p:nvSpPr>
        <p:spPr>
          <a:xfrm>
            <a:off x="611347" y="1371600"/>
            <a:ext cx="10971053" cy="914400"/>
          </a:xfrm>
        </p:spPr>
        <p:txBody>
          <a:bodyPr/>
          <a:lstStyle/>
          <a:p>
            <a:r>
              <a:rPr lang="en-US" dirty="0"/>
              <a:t>Conclusion</a:t>
            </a:r>
          </a:p>
        </p:txBody>
      </p:sp>
      <p:sp>
        <p:nvSpPr>
          <p:cNvPr id="3" name="Content Placeholder 2">
            <a:extLst>
              <a:ext uri="{FF2B5EF4-FFF2-40B4-BE49-F238E27FC236}">
                <a16:creationId xmlns:a16="http://schemas.microsoft.com/office/drawing/2014/main" id="{063F6AC4-5A0B-A20D-F374-752D4706C8B1}"/>
              </a:ext>
            </a:extLst>
          </p:cNvPr>
          <p:cNvSpPr>
            <a:spLocks noGrp="1"/>
          </p:cNvSpPr>
          <p:nvPr>
            <p:ph idx="1"/>
          </p:nvPr>
        </p:nvSpPr>
        <p:spPr>
          <a:xfrm>
            <a:off x="608172" y="2516188"/>
            <a:ext cx="10974229" cy="3884611"/>
          </a:xfrm>
        </p:spPr>
        <p:txBody>
          <a:bodyPr/>
          <a:lstStyle/>
          <a:p>
            <a:r>
              <a:rPr lang="en-US" dirty="0"/>
              <a:t>If a question on this topic arises in the future:</a:t>
            </a:r>
          </a:p>
          <a:p>
            <a:pPr lvl="1"/>
            <a:r>
              <a:rPr lang="en-US" dirty="0">
                <a:hlinkClick r:id="rId3"/>
              </a:rPr>
              <a:t>judith.a.corrigan@mass.gov</a:t>
            </a:r>
            <a:endParaRPr lang="en-US" dirty="0"/>
          </a:p>
          <a:p>
            <a:pPr lvl="1"/>
            <a:r>
              <a:rPr lang="en-US" dirty="0">
                <a:hlinkClick r:id="rId4"/>
              </a:rPr>
              <a:t>felicia.m.mcginniss@mass.gov</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F1B126C-3EE0-0F7E-0B90-9D1C21479135}"/>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48</a:t>
            </a:fld>
            <a:endParaRPr lang="en-US" dirty="0"/>
          </a:p>
        </p:txBody>
      </p:sp>
    </p:spTree>
    <p:extLst>
      <p:ext uri="{BB962C8B-B14F-4D97-AF65-F5344CB8AC3E}">
        <p14:creationId xmlns:p14="http://schemas.microsoft.com/office/powerpoint/2010/main" val="230598883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85054B-05D6-706E-0C6C-2F3F01EE7ED2}"/>
              </a:ext>
            </a:extLst>
          </p:cNvPr>
          <p:cNvSpPr>
            <a:spLocks noGrp="1"/>
          </p:cNvSpPr>
          <p:nvPr>
            <p:ph type="title"/>
          </p:nvPr>
        </p:nvSpPr>
        <p:spPr>
          <a:xfrm>
            <a:off x="3694278" y="2514600"/>
            <a:ext cx="7889552" cy="1909482"/>
          </a:xfrm>
        </p:spPr>
        <p:txBody>
          <a:bodyPr>
            <a:normAutofit/>
          </a:bodyPr>
          <a:lstStyle/>
          <a:p>
            <a:r>
              <a:rPr lang="en-US" spc="40" dirty="0"/>
              <a:t>ANY QUESTIONS?</a:t>
            </a:r>
          </a:p>
        </p:txBody>
      </p:sp>
      <p:sp>
        <p:nvSpPr>
          <p:cNvPr id="4" name="Slide Number Placeholder 3">
            <a:extLst>
              <a:ext uri="{FF2B5EF4-FFF2-40B4-BE49-F238E27FC236}">
                <a16:creationId xmlns:a16="http://schemas.microsoft.com/office/drawing/2014/main" id="{F418062C-9DE1-F101-44DB-A407B657316C}"/>
              </a:ext>
            </a:extLst>
          </p:cNvPr>
          <p:cNvSpPr>
            <a:spLocks noGrp="1"/>
          </p:cNvSpPr>
          <p:nvPr>
            <p:ph type="sldNum" sz="quarter" idx="4"/>
          </p:nvPr>
        </p:nvSpPr>
        <p:spPr/>
        <p:txBody>
          <a:bodyPr/>
          <a:lstStyle/>
          <a:p>
            <a:fld id="{69DFFF6D-6519-4371-83DE-7681D34F48B4}" type="slidenum">
              <a:rPr lang="en-US" smtClean="0"/>
              <a:t>49</a:t>
            </a:fld>
            <a:endParaRPr lang="en-US" dirty="0"/>
          </a:p>
        </p:txBody>
      </p:sp>
    </p:spTree>
    <p:extLst>
      <p:ext uri="{BB962C8B-B14F-4D97-AF65-F5344CB8AC3E}">
        <p14:creationId xmlns:p14="http://schemas.microsoft.com/office/powerpoint/2010/main" val="14366628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BBBE-B442-E050-1D30-95ABCBA1F0ED}"/>
              </a:ext>
            </a:extLst>
          </p:cNvPr>
          <p:cNvSpPr>
            <a:spLocks noGrp="1"/>
          </p:cNvSpPr>
          <p:nvPr>
            <p:ph type="title"/>
          </p:nvPr>
        </p:nvSpPr>
        <p:spPr>
          <a:xfrm>
            <a:off x="611347" y="1371600"/>
            <a:ext cx="10971053" cy="914400"/>
          </a:xfrm>
        </p:spPr>
        <p:txBody>
          <a:bodyPr/>
          <a:lstStyle/>
          <a:p>
            <a:r>
              <a:rPr lang="en-US" dirty="0"/>
              <a:t>Stephen C.</a:t>
            </a:r>
          </a:p>
        </p:txBody>
      </p:sp>
      <p:sp>
        <p:nvSpPr>
          <p:cNvPr id="3" name="Content Placeholder 2">
            <a:extLst>
              <a:ext uri="{FF2B5EF4-FFF2-40B4-BE49-F238E27FC236}">
                <a16:creationId xmlns:a16="http://schemas.microsoft.com/office/drawing/2014/main" id="{2524CC39-653F-393F-0FED-B517505CF9E3}"/>
              </a:ext>
            </a:extLst>
          </p:cNvPr>
          <p:cNvSpPr>
            <a:spLocks noGrp="1"/>
          </p:cNvSpPr>
          <p:nvPr>
            <p:ph idx="1"/>
          </p:nvPr>
        </p:nvSpPr>
        <p:spPr>
          <a:xfrm>
            <a:off x="604679" y="2575182"/>
            <a:ext cx="10974387" cy="3668302"/>
          </a:xfrm>
        </p:spPr>
        <p:txBody>
          <a:bodyPr/>
          <a:lstStyle/>
          <a:p>
            <a:pPr>
              <a:lnSpc>
                <a:spcPts val="2800"/>
              </a:lnSpc>
            </a:pPr>
            <a:r>
              <a:rPr lang="en-US" sz="2400" dirty="0"/>
              <a:t>Laborer in the Town of Quabbin.</a:t>
            </a:r>
          </a:p>
          <a:p>
            <a:pPr>
              <a:lnSpc>
                <a:spcPts val="2800"/>
              </a:lnSpc>
            </a:pPr>
            <a:r>
              <a:rPr lang="en-US" sz="2400" dirty="0"/>
              <a:t>Injures his elbow while sawing a door and can hardly use the arm in question anymore.</a:t>
            </a:r>
          </a:p>
          <a:p>
            <a:pPr>
              <a:lnSpc>
                <a:spcPts val="2800"/>
              </a:lnSpc>
            </a:pPr>
            <a:r>
              <a:rPr lang="en-US" sz="2400" dirty="0"/>
              <a:t>He applies for ADR, but the Medical Panel decides the following to be true after examining him:</a:t>
            </a:r>
          </a:p>
          <a:p>
            <a:pPr lvl="1">
              <a:lnSpc>
                <a:spcPts val="2400"/>
              </a:lnSpc>
              <a:spcBef>
                <a:spcPts val="600"/>
              </a:spcBef>
            </a:pPr>
            <a:r>
              <a:rPr lang="en-US" sz="2000" dirty="0"/>
              <a:t>Question No. 1 – </a:t>
            </a:r>
            <a:r>
              <a:rPr lang="en-US" sz="2000" b="1" dirty="0"/>
              <a:t>YES</a:t>
            </a:r>
          </a:p>
          <a:p>
            <a:pPr lvl="1">
              <a:lnSpc>
                <a:spcPts val="2400"/>
              </a:lnSpc>
              <a:spcBef>
                <a:spcPts val="600"/>
              </a:spcBef>
            </a:pPr>
            <a:r>
              <a:rPr lang="en-US" sz="2000" dirty="0"/>
              <a:t>Question No. 2 – </a:t>
            </a:r>
            <a:r>
              <a:rPr lang="en-US" sz="2000" b="1" dirty="0"/>
              <a:t>YES</a:t>
            </a:r>
          </a:p>
          <a:p>
            <a:pPr lvl="1">
              <a:lnSpc>
                <a:spcPts val="2400"/>
              </a:lnSpc>
              <a:spcBef>
                <a:spcPts val="600"/>
              </a:spcBef>
            </a:pPr>
            <a:r>
              <a:rPr lang="en-US" sz="2000" dirty="0"/>
              <a:t>Question No. 3 – </a:t>
            </a:r>
            <a:r>
              <a:rPr lang="en-US" sz="2000" b="1" dirty="0"/>
              <a:t>NO</a:t>
            </a:r>
          </a:p>
        </p:txBody>
      </p:sp>
      <p:sp>
        <p:nvSpPr>
          <p:cNvPr id="6" name="Slide Number Placeholder 5">
            <a:extLst>
              <a:ext uri="{FF2B5EF4-FFF2-40B4-BE49-F238E27FC236}">
                <a16:creationId xmlns:a16="http://schemas.microsoft.com/office/drawing/2014/main" id="{E8D5A49F-A7FF-CEB0-5BF0-D0C1A9D5C5C5}"/>
              </a:ext>
            </a:extLst>
          </p:cNvPr>
          <p:cNvSpPr>
            <a:spLocks noGrp="1"/>
          </p:cNvSpPr>
          <p:nvPr>
            <p:ph type="sldNum" sz="quarter" idx="4"/>
          </p:nvPr>
        </p:nvSpPr>
        <p:spPr/>
        <p:txBody>
          <a:bodyPr/>
          <a:lstStyle/>
          <a:p>
            <a:fld id="{69DFFF6D-6519-4371-83DE-7681D34F48B4}" type="slidenum">
              <a:rPr lang="en-US" smtClean="0"/>
              <a:t>5</a:t>
            </a:fld>
            <a:endParaRPr lang="en-US" dirty="0"/>
          </a:p>
        </p:txBody>
      </p:sp>
    </p:spTree>
    <p:extLst>
      <p:ext uri="{BB962C8B-B14F-4D97-AF65-F5344CB8AC3E}">
        <p14:creationId xmlns:p14="http://schemas.microsoft.com/office/powerpoint/2010/main" val="14886504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9B071A-88AA-4897-4908-C663F322BD97}"/>
              </a:ext>
            </a:extLst>
          </p:cNvPr>
          <p:cNvSpPr>
            <a:spLocks noGrp="1" noRot="1" noMove="1" noResize="1" noEditPoints="1" noAdjustHandles="1" noChangeArrowheads="1" noChangeShapeType="1"/>
          </p:cNvSpPr>
          <p:nvPr>
            <p:ph type="sldNum" sz="quarter" idx="4"/>
          </p:nvPr>
        </p:nvSpPr>
        <p:spPr/>
        <p:txBody>
          <a:bodyPr/>
          <a:lstStyle/>
          <a:p>
            <a:fld id="{69DFFF6D-6519-4371-83DE-7681D34F48B4}" type="slidenum">
              <a:rPr lang="en-US" smtClean="0"/>
              <a:t>6</a:t>
            </a:fld>
            <a:endParaRPr lang="en-US" dirty="0"/>
          </a:p>
        </p:txBody>
      </p:sp>
      <p:sp>
        <p:nvSpPr>
          <p:cNvPr id="3" name="Content Placeholder 2">
            <a:extLst>
              <a:ext uri="{FF2B5EF4-FFF2-40B4-BE49-F238E27FC236}">
                <a16:creationId xmlns:a16="http://schemas.microsoft.com/office/drawing/2014/main" id="{8A801E14-5878-F04F-C62E-C38CCB839AA5}"/>
              </a:ext>
            </a:extLst>
          </p:cNvPr>
          <p:cNvSpPr>
            <a:spLocks noGrp="1" noRot="1" noMove="1" noResize="1" noEditPoints="1" noAdjustHandles="1" noChangeArrowheads="1" noChangeShapeType="1"/>
          </p:cNvSpPr>
          <p:nvPr>
            <p:ph idx="1"/>
          </p:nvPr>
        </p:nvSpPr>
        <p:spPr>
          <a:xfrm>
            <a:off x="1936376" y="2516188"/>
            <a:ext cx="9646025" cy="3884611"/>
          </a:xfrm>
        </p:spPr>
        <p:txBody>
          <a:bodyPr>
            <a:noAutofit/>
          </a:bodyPr>
          <a:lstStyle/>
          <a:p>
            <a:pPr marL="0" indent="0">
              <a:lnSpc>
                <a:spcPts val="2800"/>
              </a:lnSpc>
              <a:buNone/>
            </a:pPr>
            <a:r>
              <a:rPr lang="en-US" sz="2400" b="1" dirty="0"/>
              <a:t>With the Medical Panel Certificate rendered as YYN, </a:t>
            </a:r>
            <a:br>
              <a:rPr lang="en-US" sz="2400" b="1" dirty="0"/>
            </a:br>
            <a:r>
              <a:rPr lang="en-US" sz="2400" b="1" dirty="0"/>
              <a:t>the retirement board:</a:t>
            </a:r>
          </a:p>
          <a:p>
            <a:pPr marL="514350" indent="-514350">
              <a:lnSpc>
                <a:spcPts val="2400"/>
              </a:lnSpc>
              <a:buSzPct val="100000"/>
              <a:buAutoNum type="alphaLcParenR"/>
            </a:pPr>
            <a:r>
              <a:rPr lang="en-US" sz="2000" spc="-30" dirty="0"/>
              <a:t>Should award the ADR anyway. Clearly a laborer sawing a door has been injured “as a result of, and while in the performance of his duties.”</a:t>
            </a:r>
          </a:p>
          <a:p>
            <a:pPr marL="514350" indent="-514350">
              <a:lnSpc>
                <a:spcPts val="2400"/>
              </a:lnSpc>
              <a:buSzPct val="100000"/>
              <a:buAutoNum type="alphaLcParenR"/>
            </a:pPr>
            <a:r>
              <a:rPr lang="en-US" sz="2000" dirty="0"/>
              <a:t>Should make Findings of Fact that the Medical Panel was way </a:t>
            </a:r>
            <a:br>
              <a:rPr lang="en-US" sz="2000" dirty="0"/>
            </a:br>
            <a:r>
              <a:rPr lang="en-US" sz="2000" dirty="0"/>
              <a:t>off base and then award the ADR anyway.</a:t>
            </a:r>
          </a:p>
          <a:p>
            <a:pPr marL="514350" indent="-514350">
              <a:lnSpc>
                <a:spcPts val="2400"/>
              </a:lnSpc>
              <a:buSzPct val="100000"/>
              <a:buAutoNum type="alphaLcParenR"/>
            </a:pPr>
            <a:r>
              <a:rPr lang="en-US" sz="2000" dirty="0"/>
              <a:t>Should deny the application or request a clarification from the Medical Panel.</a:t>
            </a:r>
          </a:p>
        </p:txBody>
      </p:sp>
      <p:pic>
        <p:nvPicPr>
          <p:cNvPr id="6" name="Picture 5" descr="Quiz Time symbol">
            <a:extLst>
              <a:ext uri="{FF2B5EF4-FFF2-40B4-BE49-F238E27FC236}">
                <a16:creationId xmlns:a16="http://schemas.microsoft.com/office/drawing/2014/main" id="{7C330CA8-74F0-681C-B780-A96C82E0CB95}"/>
              </a:ext>
            </a:extLst>
          </p:cNvPr>
          <p:cNvPicPr>
            <a:picLocks noGrp="1" noRot="1" noChangeAspect="1" noMove="1" noResize="1" noEditPoints="1" noAdjustHandles="1" noChangeArrowheads="1" noChangeShapeType="1" noCrop="1"/>
          </p:cNvPicPr>
          <p:nvPr/>
        </p:nvPicPr>
        <p:blipFill>
          <a:blip r:embed="rId3"/>
          <a:stretch>
            <a:fillRect/>
          </a:stretch>
        </p:blipFill>
        <p:spPr>
          <a:xfrm>
            <a:off x="387350" y="2284468"/>
            <a:ext cx="1428003" cy="1691266"/>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C92E3E72-40C5-B690-56EA-CE26A1CB87A3}"/>
              </a:ext>
            </a:extLst>
          </p:cNvPr>
          <p:cNvSpPr>
            <a:spLocks noGrp="1" noRot="1" noMove="1" noResize="1" noEditPoints="1" noAdjustHandles="1" noChangeArrowheads="1" noChangeShapeType="1"/>
          </p:cNvSpPr>
          <p:nvPr>
            <p:ph type="title"/>
          </p:nvPr>
        </p:nvSpPr>
        <p:spPr/>
        <p:txBody>
          <a:bodyPr/>
          <a:lstStyle/>
          <a:p>
            <a:r>
              <a:rPr lang="en-US" dirty="0"/>
              <a:t>Pop Quiz No. 1</a:t>
            </a:r>
          </a:p>
        </p:txBody>
      </p:sp>
    </p:spTree>
    <p:extLst>
      <p:ext uri="{BB962C8B-B14F-4D97-AF65-F5344CB8AC3E}">
        <p14:creationId xmlns:p14="http://schemas.microsoft.com/office/powerpoint/2010/main" val="310866575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8454-B1FC-6DC3-7178-64317A1AAADC}"/>
              </a:ext>
            </a:extLst>
          </p:cNvPr>
          <p:cNvSpPr>
            <a:spLocks noGrp="1"/>
          </p:cNvSpPr>
          <p:nvPr>
            <p:ph type="title"/>
          </p:nvPr>
        </p:nvSpPr>
        <p:spPr>
          <a:xfrm>
            <a:off x="611347" y="1371600"/>
            <a:ext cx="10971053" cy="914400"/>
          </a:xfrm>
        </p:spPr>
        <p:txBody>
          <a:bodyPr>
            <a:normAutofit fontScale="90000"/>
          </a:bodyPr>
          <a:lstStyle/>
          <a:p>
            <a:r>
              <a:rPr lang="en-US" dirty="0"/>
              <a:t>Who is Covered by the Heart Law Presumption?</a:t>
            </a:r>
          </a:p>
        </p:txBody>
      </p:sp>
      <p:sp>
        <p:nvSpPr>
          <p:cNvPr id="3" name="Content Placeholder 2">
            <a:extLst>
              <a:ext uri="{FF2B5EF4-FFF2-40B4-BE49-F238E27FC236}">
                <a16:creationId xmlns:a16="http://schemas.microsoft.com/office/drawing/2014/main" id="{11A06F6E-E382-219B-9731-2911B89D2C8A}"/>
              </a:ext>
            </a:extLst>
          </p:cNvPr>
          <p:cNvSpPr>
            <a:spLocks noGrp="1"/>
          </p:cNvSpPr>
          <p:nvPr>
            <p:ph idx="1"/>
          </p:nvPr>
        </p:nvSpPr>
        <p:spPr>
          <a:xfrm>
            <a:off x="608172" y="2516188"/>
            <a:ext cx="10974229" cy="3884611"/>
          </a:xfrm>
        </p:spPr>
        <p:txBody>
          <a:bodyPr>
            <a:noAutofit/>
          </a:bodyPr>
          <a:lstStyle/>
          <a:p>
            <a:pPr>
              <a:lnSpc>
                <a:spcPts val="2400"/>
              </a:lnSpc>
              <a:spcBef>
                <a:spcPts val="1200"/>
              </a:spcBef>
            </a:pPr>
            <a:r>
              <a:rPr lang="en-US" sz="2000" dirty="0"/>
              <a:t>A uniformed member of a paid fire department or permanent member of a police department, or of the police force of the Massachusetts Bay Transportation Authority, or of the state police, or of the public works building police, or to any employee in the department of correction or a county correctional facility whose regular or incidental duties require the care, supervision or custody of prisoners, criminally insane persons or defective delinquents, or to any permanent crash crewman, crash boatman, fire controlman or assistant fire controlman employed at the General Edward Lawrence Logan International Airport, members of the 104th fighter wing fire department, members of the Devens fire department established pursuant to chapter 498 of the acts of 1993 or members of the Massachusetts military reservation fire department,  a permanent member of the park police of a city or town.</a:t>
            </a:r>
          </a:p>
        </p:txBody>
      </p:sp>
      <p:sp>
        <p:nvSpPr>
          <p:cNvPr id="4" name="Slide Number Placeholder 3">
            <a:extLst>
              <a:ext uri="{FF2B5EF4-FFF2-40B4-BE49-F238E27FC236}">
                <a16:creationId xmlns:a16="http://schemas.microsoft.com/office/drawing/2014/main" id="{5A8679CB-09E6-6BAE-72DB-AD066DB5FB56}"/>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7</a:t>
            </a:fld>
            <a:endParaRPr lang="en-US" dirty="0"/>
          </a:p>
        </p:txBody>
      </p:sp>
    </p:spTree>
    <p:extLst>
      <p:ext uri="{BB962C8B-B14F-4D97-AF65-F5344CB8AC3E}">
        <p14:creationId xmlns:p14="http://schemas.microsoft.com/office/powerpoint/2010/main" val="30919933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B0D8-4B22-E149-9774-04226EAB37DD}"/>
              </a:ext>
            </a:extLst>
          </p:cNvPr>
          <p:cNvSpPr>
            <a:spLocks noGrp="1"/>
          </p:cNvSpPr>
          <p:nvPr>
            <p:ph type="title"/>
          </p:nvPr>
        </p:nvSpPr>
        <p:spPr>
          <a:xfrm>
            <a:off x="611347" y="1371600"/>
            <a:ext cx="10971053" cy="914400"/>
          </a:xfrm>
        </p:spPr>
        <p:txBody>
          <a:bodyPr>
            <a:noAutofit/>
          </a:bodyPr>
          <a:lstStyle/>
          <a:p>
            <a:r>
              <a:rPr lang="en-US" sz="3500" dirty="0"/>
              <a:t>Who is Covered by the Lung Law Presumption?</a:t>
            </a:r>
          </a:p>
        </p:txBody>
      </p:sp>
      <p:sp>
        <p:nvSpPr>
          <p:cNvPr id="3" name="Content Placeholder 2">
            <a:extLst>
              <a:ext uri="{FF2B5EF4-FFF2-40B4-BE49-F238E27FC236}">
                <a16:creationId xmlns:a16="http://schemas.microsoft.com/office/drawing/2014/main" id="{099225ED-C945-BFA9-6E58-5EE981D5658B}"/>
              </a:ext>
            </a:extLst>
          </p:cNvPr>
          <p:cNvSpPr>
            <a:spLocks noGrp="1"/>
          </p:cNvSpPr>
          <p:nvPr>
            <p:ph idx="1"/>
          </p:nvPr>
        </p:nvSpPr>
        <p:spPr>
          <a:xfrm>
            <a:off x="608172" y="2516188"/>
            <a:ext cx="10974229" cy="3884611"/>
          </a:xfrm>
        </p:spPr>
        <p:txBody>
          <a:bodyPr/>
          <a:lstStyle/>
          <a:p>
            <a:r>
              <a:rPr lang="en-US" dirty="0"/>
              <a:t>A uniformed member of a paid fire department, including, without limitation, any permanent crash crewman, crash boatman, fire controlman or assistant fire controlman employed at the General Edward Lawrence Logan International Airport, members of the 104th fighter wing fire department, members of the Devens fire department established pursuant to chapter 498 of the acts of 1993 or members of the Massachusetts military reservation fire department…</a:t>
            </a:r>
          </a:p>
        </p:txBody>
      </p:sp>
      <p:sp>
        <p:nvSpPr>
          <p:cNvPr id="4" name="Slide Number Placeholder 3">
            <a:extLst>
              <a:ext uri="{FF2B5EF4-FFF2-40B4-BE49-F238E27FC236}">
                <a16:creationId xmlns:a16="http://schemas.microsoft.com/office/drawing/2014/main" id="{DC3B730F-DED0-5EF0-F7B7-CA2DB8DC99F9}"/>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8</a:t>
            </a:fld>
            <a:endParaRPr lang="en-US" dirty="0"/>
          </a:p>
        </p:txBody>
      </p:sp>
    </p:spTree>
    <p:extLst>
      <p:ext uri="{BB962C8B-B14F-4D97-AF65-F5344CB8AC3E}">
        <p14:creationId xmlns:p14="http://schemas.microsoft.com/office/powerpoint/2010/main" val="12287270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C305-A470-1CFC-52D8-32CB0309CC2D}"/>
              </a:ext>
            </a:extLst>
          </p:cNvPr>
          <p:cNvSpPr>
            <a:spLocks noGrp="1"/>
          </p:cNvSpPr>
          <p:nvPr>
            <p:ph type="title"/>
          </p:nvPr>
        </p:nvSpPr>
        <p:spPr>
          <a:xfrm>
            <a:off x="611347" y="1371600"/>
            <a:ext cx="10971053" cy="914400"/>
          </a:xfrm>
        </p:spPr>
        <p:txBody>
          <a:bodyPr>
            <a:noAutofit/>
          </a:bodyPr>
          <a:lstStyle/>
          <a:p>
            <a:r>
              <a:rPr lang="en-US" sz="3300" dirty="0"/>
              <a:t>Who is Covered by the Cancer Law Presumption?</a:t>
            </a:r>
          </a:p>
        </p:txBody>
      </p:sp>
      <p:sp>
        <p:nvSpPr>
          <p:cNvPr id="3" name="Content Placeholder 2">
            <a:extLst>
              <a:ext uri="{FF2B5EF4-FFF2-40B4-BE49-F238E27FC236}">
                <a16:creationId xmlns:a16="http://schemas.microsoft.com/office/drawing/2014/main" id="{EBDE5E4F-2C6A-7729-D194-F848CEE43A62}"/>
              </a:ext>
            </a:extLst>
          </p:cNvPr>
          <p:cNvSpPr>
            <a:spLocks noGrp="1"/>
          </p:cNvSpPr>
          <p:nvPr>
            <p:ph idx="1"/>
          </p:nvPr>
        </p:nvSpPr>
        <p:spPr>
          <a:xfrm>
            <a:off x="608172" y="2516188"/>
            <a:ext cx="10974229" cy="3884611"/>
          </a:xfrm>
        </p:spPr>
        <p:txBody>
          <a:bodyPr/>
          <a:lstStyle/>
          <a:p>
            <a:pPr>
              <a:lnSpc>
                <a:spcPts val="2800"/>
              </a:lnSpc>
            </a:pPr>
            <a:r>
              <a:rPr lang="en-US" sz="2400" dirty="0"/>
              <a:t>A uniformed member of a paid fire department, or a member of the state police assigned to the fire investigation unit of the department of fire services, or a member of the state police K–9 unit, or to any permanent crash crewman, crash boatman, fire controlman or assistant fire controlman employed at the General Edward Lawrence Logan International Airport, members of the 104th fighter wing fire department, members of the Devens fire department established pursuant to chapter 498 of the acts of 1993 or members of the Massachusetts military reservation fire department,</a:t>
            </a:r>
          </a:p>
        </p:txBody>
      </p:sp>
      <p:sp>
        <p:nvSpPr>
          <p:cNvPr id="4" name="Slide Number Placeholder 3">
            <a:extLst>
              <a:ext uri="{FF2B5EF4-FFF2-40B4-BE49-F238E27FC236}">
                <a16:creationId xmlns:a16="http://schemas.microsoft.com/office/drawing/2014/main" id="{2D6C0020-457A-1247-AAE4-7325D3649AC2}"/>
              </a:ext>
            </a:extLst>
          </p:cNvPr>
          <p:cNvSpPr>
            <a:spLocks noGrp="1"/>
          </p:cNvSpPr>
          <p:nvPr>
            <p:ph type="sldNum" sz="quarter" idx="4"/>
          </p:nvPr>
        </p:nvSpPr>
        <p:spPr>
          <a:xfrm>
            <a:off x="11660048" y="6553200"/>
            <a:ext cx="531952" cy="304800"/>
          </a:xfrm>
        </p:spPr>
        <p:txBody>
          <a:bodyPr/>
          <a:lstStyle/>
          <a:p>
            <a:fld id="{69DFFF6D-6519-4371-83DE-7681D34F48B4}" type="slidenum">
              <a:rPr lang="en-US" smtClean="0"/>
              <a:pPr/>
              <a:t>9</a:t>
            </a:fld>
            <a:endParaRPr lang="en-US" dirty="0"/>
          </a:p>
        </p:txBody>
      </p:sp>
    </p:spTree>
    <p:extLst>
      <p:ext uri="{BB962C8B-B14F-4D97-AF65-F5344CB8AC3E}">
        <p14:creationId xmlns:p14="http://schemas.microsoft.com/office/powerpoint/2010/main" val="788404412"/>
      </p:ext>
    </p:extLst>
  </p:cSld>
  <p:clrMapOvr>
    <a:masterClrMapping/>
  </p:clrMapOvr>
  <p:transition spd="slow">
    <p:wipe/>
  </p:transition>
</p:sld>
</file>

<file path=ppt/theme/theme1.xml><?xml version="1.0" encoding="utf-8"?>
<a:theme xmlns:a="http://schemas.openxmlformats.org/drawingml/2006/main" name="MACRS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RS2025.potx" id="{9BC7EE5F-2EC7-3F45-A69C-C76B3A4CC362}" vid="{D6139D2F-D12B-FA46-8DF0-658FDC7AC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MACRS2025</Template>
  <TotalTime>1275</TotalTime>
  <Words>4196</Words>
  <Application>Microsoft Office PowerPoint</Application>
  <PresentationFormat>Widescreen</PresentationFormat>
  <Paragraphs>309</Paragraphs>
  <Slides>49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Arial</vt:lpstr>
      <vt:lpstr>Courier New</vt:lpstr>
      <vt:lpstr>Google Sans</vt:lpstr>
      <vt:lpstr>Montserrat</vt:lpstr>
      <vt:lpstr>Montserrat SemiBold</vt:lpstr>
      <vt:lpstr>Raleway</vt:lpstr>
      <vt:lpstr>Times New Roman</vt:lpstr>
      <vt:lpstr>Trebuchet MS</vt:lpstr>
      <vt:lpstr>Wingdings</vt:lpstr>
      <vt:lpstr>MACRS_2016</vt:lpstr>
      <vt:lpstr>How Presumptuous! The Three Statutory Presumptions</vt:lpstr>
      <vt:lpstr>Three Presumptions </vt:lpstr>
      <vt:lpstr>Required for the Award of Accidental Disability Retirement</vt:lpstr>
      <vt:lpstr>The Presumptions’ Purpose</vt:lpstr>
      <vt:lpstr>Stephen C.</vt:lpstr>
      <vt:lpstr>Pop Quiz No. 1</vt:lpstr>
      <vt:lpstr>Who is Covered by the Heart Law Presumption?</vt:lpstr>
      <vt:lpstr>Who is Covered by the Lung Law Presumption?</vt:lpstr>
      <vt:lpstr>Who is Covered by the Cancer Law Presumption?</vt:lpstr>
      <vt:lpstr>Kieran C. (1)</vt:lpstr>
      <vt:lpstr>Kieran C. (2)</vt:lpstr>
      <vt:lpstr>Pop Quiz No. 2</vt:lpstr>
      <vt:lpstr>Opinion of the Attorney General – March 1, 1985</vt:lpstr>
      <vt:lpstr>Excerpt from Medical Panel Certificate for  the Heart Law (1)</vt:lpstr>
      <vt:lpstr>Excerpt from Medical Panel Certificate for  the Heart Law (2)</vt:lpstr>
      <vt:lpstr>Mass. General Laws, Chapter 41, Section 101A</vt:lpstr>
      <vt:lpstr>Pop Quiz No. 3</vt:lpstr>
      <vt:lpstr>The Presumptions are Rebuttable</vt:lpstr>
      <vt:lpstr>Aidan S.</vt:lpstr>
      <vt:lpstr>Pop Quiz No. 4</vt:lpstr>
      <vt:lpstr>Congenital Cardiac Conditions (1)</vt:lpstr>
      <vt:lpstr>Congenital Cardiac Conditions (2)</vt:lpstr>
      <vt:lpstr>The Elephant in the Room: The  Pre-Employment Physical</vt:lpstr>
      <vt:lpstr>Heart Law Pre-Employment Physical Requirement</vt:lpstr>
      <vt:lpstr>Lung Law Pre-Employment Physical Requirement </vt:lpstr>
      <vt:lpstr>Cancer Law Pre-Employment Physical Requirement</vt:lpstr>
      <vt:lpstr>Mark S.</vt:lpstr>
      <vt:lpstr>Pop Quiz No. 5</vt:lpstr>
      <vt:lpstr>Jim K.</vt:lpstr>
      <vt:lpstr>Pop Quiz No. 6</vt:lpstr>
      <vt:lpstr>Adam L.</vt:lpstr>
      <vt:lpstr>Pop Quiz No. 7</vt:lpstr>
      <vt:lpstr>Recent PERAC Remands Regarding the  Pre-Employment Physical</vt:lpstr>
      <vt:lpstr>Sullivan v. Contributory Ret. Appeal Bd.</vt:lpstr>
      <vt:lpstr>Benjamin L.</vt:lpstr>
      <vt:lpstr>Pop Quiz No. 8</vt:lpstr>
      <vt:lpstr>Geoff H.</vt:lpstr>
      <vt:lpstr>Pop Quiz No. 9</vt:lpstr>
      <vt:lpstr>Tyler M.</vt:lpstr>
      <vt:lpstr>Pop Quiz No. 10</vt:lpstr>
      <vt:lpstr>Special Rules for the Cancer Presumption</vt:lpstr>
      <vt:lpstr>William Q.</vt:lpstr>
      <vt:lpstr>Pop Quiz No. 11</vt:lpstr>
      <vt:lpstr>Very Special Cancer Presumption Rule</vt:lpstr>
      <vt:lpstr>There are No Other Presumptions.</vt:lpstr>
      <vt:lpstr>Presumption Potpourri</vt:lpstr>
      <vt:lpstr>Final Points</vt:lpstr>
      <vt:lpstr>Conclusion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Corrigan, Judith A. (PER)</dc:creator>
  <cp:lastModifiedBy>KKB</cp:lastModifiedBy>
  <cp:revision>41</cp:revision>
  <cp:lastPrinted>2025-05-14T18:13:03Z</cp:lastPrinted>
  <dcterms:created xsi:type="dcterms:W3CDTF">2025-04-18T11:58:52Z</dcterms:created>
  <dcterms:modified xsi:type="dcterms:W3CDTF">2025-06-04T13:29:12Z</dcterms:modified>
</cp:coreProperties>
</file>